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371" r:id="rId3"/>
    <p:sldId id="463" r:id="rId4"/>
    <p:sldId id="452" r:id="rId5"/>
    <p:sldId id="372" r:id="rId6"/>
    <p:sldId id="432" r:id="rId7"/>
    <p:sldId id="373" r:id="rId8"/>
    <p:sldId id="433" r:id="rId9"/>
    <p:sldId id="374" r:id="rId10"/>
    <p:sldId id="436" r:id="rId11"/>
    <p:sldId id="376" r:id="rId12"/>
    <p:sldId id="434" r:id="rId13"/>
    <p:sldId id="377" r:id="rId14"/>
    <p:sldId id="435" r:id="rId15"/>
    <p:sldId id="453" r:id="rId16"/>
    <p:sldId id="378" r:id="rId17"/>
    <p:sldId id="454" r:id="rId18"/>
    <p:sldId id="379" r:id="rId19"/>
    <p:sldId id="455" r:id="rId20"/>
    <p:sldId id="380" r:id="rId21"/>
    <p:sldId id="456" r:id="rId22"/>
    <p:sldId id="383" r:id="rId23"/>
    <p:sldId id="457" r:id="rId24"/>
    <p:sldId id="384" r:id="rId25"/>
    <p:sldId id="458" r:id="rId26"/>
    <p:sldId id="459" r:id="rId27"/>
    <p:sldId id="385" r:id="rId28"/>
    <p:sldId id="447" r:id="rId29"/>
    <p:sldId id="386" r:id="rId30"/>
    <p:sldId id="448" r:id="rId31"/>
    <p:sldId id="388" r:id="rId32"/>
    <p:sldId id="449" r:id="rId33"/>
    <p:sldId id="408" r:id="rId34"/>
    <p:sldId id="450" r:id="rId35"/>
    <p:sldId id="409" r:id="rId36"/>
    <p:sldId id="451" r:id="rId37"/>
    <p:sldId id="460" r:id="rId38"/>
    <p:sldId id="410" r:id="rId39"/>
    <p:sldId id="437" r:id="rId40"/>
    <p:sldId id="421" r:id="rId41"/>
    <p:sldId id="438" r:id="rId42"/>
    <p:sldId id="412" r:id="rId43"/>
    <p:sldId id="439" r:id="rId44"/>
    <p:sldId id="413" r:id="rId45"/>
    <p:sldId id="440" r:id="rId46"/>
    <p:sldId id="414" r:id="rId47"/>
    <p:sldId id="441" r:id="rId48"/>
    <p:sldId id="415" r:id="rId49"/>
    <p:sldId id="416" r:id="rId50"/>
    <p:sldId id="431" r:id="rId51"/>
    <p:sldId id="417" r:id="rId52"/>
    <p:sldId id="430" r:id="rId53"/>
    <p:sldId id="418" r:id="rId54"/>
    <p:sldId id="429" r:id="rId55"/>
    <p:sldId id="419" r:id="rId56"/>
    <p:sldId id="428" r:id="rId57"/>
    <p:sldId id="420" r:id="rId58"/>
    <p:sldId id="427" r:id="rId59"/>
    <p:sldId id="422" r:id="rId60"/>
    <p:sldId id="423" r:id="rId61"/>
    <p:sldId id="426" r:id="rId62"/>
    <p:sldId id="424" r:id="rId63"/>
    <p:sldId id="425" r:id="rId64"/>
    <p:sldId id="442" r:id="rId65"/>
    <p:sldId id="443" r:id="rId66"/>
    <p:sldId id="444" r:id="rId67"/>
    <p:sldId id="445" r:id="rId68"/>
    <p:sldId id="446" r:id="rId6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96" autoAdjust="0"/>
    <p:restoredTop sz="94660"/>
  </p:normalViewPr>
  <p:slideViewPr>
    <p:cSldViewPr>
      <p:cViewPr varScale="1">
        <p:scale>
          <a:sx n="87" d="100"/>
          <a:sy n="87" d="100"/>
        </p:scale>
        <p:origin x="-8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B1140-98BF-4620-8753-04B4A69533E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25A08932-85A0-4ED2-AF3F-68365409F9DF}">
      <dgm:prSet phldrT="[Metin]"/>
      <dgm:spPr/>
      <dgm:t>
        <a:bodyPr/>
        <a:lstStyle/>
        <a:p>
          <a:r>
            <a:rPr lang="tr-TR" dirty="0" smtClean="0"/>
            <a:t>8/A</a:t>
          </a:r>
          <a:endParaRPr lang="tr-TR" dirty="0"/>
        </a:p>
      </dgm:t>
    </dgm:pt>
    <dgm:pt modelId="{051D71C4-823A-4218-942E-6B432AD2386C}" type="parTrans" cxnId="{EC583384-3BA1-4BAE-BF90-39C27315A7E7}">
      <dgm:prSet/>
      <dgm:spPr/>
      <dgm:t>
        <a:bodyPr/>
        <a:lstStyle/>
        <a:p>
          <a:endParaRPr lang="tr-TR"/>
        </a:p>
      </dgm:t>
    </dgm:pt>
    <dgm:pt modelId="{310C7C5F-86AD-4DFB-B978-351ADC4A7D7A}" type="sibTrans" cxnId="{EC583384-3BA1-4BAE-BF90-39C27315A7E7}">
      <dgm:prSet/>
      <dgm:spPr/>
      <dgm:t>
        <a:bodyPr/>
        <a:lstStyle/>
        <a:p>
          <a:endParaRPr lang="tr-TR"/>
        </a:p>
      </dgm:t>
    </dgm:pt>
    <dgm:pt modelId="{67710EFC-47C2-4B52-A9B0-725FB5F65CCE}">
      <dgm:prSet phldrT="[Metin]"/>
      <dgm:spPr/>
      <dgm:t>
        <a:bodyPr/>
        <a:lstStyle/>
        <a:p>
          <a:r>
            <a:rPr lang="tr-TR" dirty="0" smtClean="0"/>
            <a:t>8/B</a:t>
          </a:r>
          <a:endParaRPr lang="tr-TR" dirty="0"/>
        </a:p>
      </dgm:t>
    </dgm:pt>
    <dgm:pt modelId="{65BABE93-33E4-43C5-8563-A7D8E9CB4C9F}" type="parTrans" cxnId="{DD3B6F65-0794-42CC-A0D5-2435BD173A04}">
      <dgm:prSet/>
      <dgm:spPr/>
      <dgm:t>
        <a:bodyPr/>
        <a:lstStyle/>
        <a:p>
          <a:endParaRPr lang="tr-TR"/>
        </a:p>
      </dgm:t>
    </dgm:pt>
    <dgm:pt modelId="{7CFCBC21-4E76-4106-8B70-0AB802AAB505}" type="sibTrans" cxnId="{DD3B6F65-0794-42CC-A0D5-2435BD173A04}">
      <dgm:prSet/>
      <dgm:spPr/>
      <dgm:t>
        <a:bodyPr/>
        <a:lstStyle/>
        <a:p>
          <a:endParaRPr lang="tr-TR"/>
        </a:p>
      </dgm:t>
    </dgm:pt>
    <dgm:pt modelId="{758383C4-BCA0-47DA-9B3C-35171AF01DC9}">
      <dgm:prSet phldrT="[Metin]"/>
      <dgm:spPr/>
      <dgm:t>
        <a:bodyPr/>
        <a:lstStyle/>
        <a:p>
          <a:r>
            <a:rPr lang="tr-TR" dirty="0" smtClean="0"/>
            <a:t>DENİZ</a:t>
          </a:r>
        </a:p>
        <a:p>
          <a:r>
            <a:rPr lang="tr-TR" dirty="0" smtClean="0"/>
            <a:t>BEYZANUR</a:t>
          </a:r>
        </a:p>
        <a:p>
          <a:r>
            <a:rPr lang="tr-TR" dirty="0" smtClean="0"/>
            <a:t>EKİN</a:t>
          </a:r>
          <a:endParaRPr lang="tr-TR" dirty="0"/>
        </a:p>
      </dgm:t>
    </dgm:pt>
    <dgm:pt modelId="{12C7B40A-E9F5-40CA-AD84-15B83DB8BE1E}" type="parTrans" cxnId="{F2DF5EC6-7E22-48CB-905E-01112A642C94}">
      <dgm:prSet/>
      <dgm:spPr/>
      <dgm:t>
        <a:bodyPr/>
        <a:lstStyle/>
        <a:p>
          <a:endParaRPr lang="tr-TR"/>
        </a:p>
      </dgm:t>
    </dgm:pt>
    <dgm:pt modelId="{478DCCA9-4B39-4740-9CB0-0600CAB8CE67}" type="sibTrans" cxnId="{F2DF5EC6-7E22-48CB-905E-01112A642C94}">
      <dgm:prSet/>
      <dgm:spPr/>
      <dgm:t>
        <a:bodyPr/>
        <a:lstStyle/>
        <a:p>
          <a:endParaRPr lang="tr-TR"/>
        </a:p>
      </dgm:t>
    </dgm:pt>
    <dgm:pt modelId="{4B6C3E3A-5BB5-41C2-93E0-DBB45EBC39B0}">
      <dgm:prSet phldrT="[Metin]"/>
      <dgm:spPr/>
      <dgm:t>
        <a:bodyPr/>
        <a:lstStyle/>
        <a:p>
          <a:r>
            <a:rPr lang="tr-TR" dirty="0" smtClean="0"/>
            <a:t>KAAN</a:t>
          </a:r>
        </a:p>
        <a:p>
          <a:r>
            <a:rPr lang="tr-TR" dirty="0" smtClean="0"/>
            <a:t>BATUHAN</a:t>
          </a:r>
        </a:p>
        <a:p>
          <a:r>
            <a:rPr lang="tr-TR" dirty="0" smtClean="0"/>
            <a:t>ARCA</a:t>
          </a:r>
          <a:endParaRPr lang="tr-TR" dirty="0"/>
        </a:p>
      </dgm:t>
    </dgm:pt>
    <dgm:pt modelId="{699B16F5-AB1C-49D7-AE5F-FA3E9DBA873E}" type="parTrans" cxnId="{4D517FD0-5588-498E-9E62-6211043E794E}">
      <dgm:prSet/>
      <dgm:spPr/>
      <dgm:t>
        <a:bodyPr/>
        <a:lstStyle/>
        <a:p>
          <a:endParaRPr lang="tr-TR"/>
        </a:p>
      </dgm:t>
    </dgm:pt>
    <dgm:pt modelId="{E18A3C16-503F-47DD-B611-80B1350ACBA9}" type="sibTrans" cxnId="{4D517FD0-5588-498E-9E62-6211043E794E}">
      <dgm:prSet/>
      <dgm:spPr/>
      <dgm:t>
        <a:bodyPr/>
        <a:lstStyle/>
        <a:p>
          <a:endParaRPr lang="tr-TR"/>
        </a:p>
      </dgm:t>
    </dgm:pt>
    <dgm:pt modelId="{38EB9E9B-F5E8-44E9-8421-B92474AE6F64}" type="pres">
      <dgm:prSet presAssocID="{A3EB1140-98BF-4620-8753-04B4A69533E5}" presName="diagram" presStyleCnt="0">
        <dgm:presLayoutVars>
          <dgm:dir/>
          <dgm:resizeHandles val="exact"/>
        </dgm:presLayoutVars>
      </dgm:prSet>
      <dgm:spPr/>
    </dgm:pt>
    <dgm:pt modelId="{4D97A710-C5E2-4DA9-B2EA-7CC498A7EBF4}" type="pres">
      <dgm:prSet presAssocID="{25A08932-85A0-4ED2-AF3F-68365409F9DF}" presName="node" presStyleLbl="node1" presStyleIdx="0" presStyleCnt="4" custScaleX="125895">
        <dgm:presLayoutVars>
          <dgm:bulletEnabled val="1"/>
        </dgm:presLayoutVars>
      </dgm:prSet>
      <dgm:spPr/>
    </dgm:pt>
    <dgm:pt modelId="{FE0358D6-8E28-44C9-B8C7-EF94BAA838A4}" type="pres">
      <dgm:prSet presAssocID="{310C7C5F-86AD-4DFB-B978-351ADC4A7D7A}" presName="sibTrans" presStyleCnt="0"/>
      <dgm:spPr/>
    </dgm:pt>
    <dgm:pt modelId="{411443A5-4202-47BF-8F66-A6A2EC65BA6D}" type="pres">
      <dgm:prSet presAssocID="{67710EFC-47C2-4B52-A9B0-725FB5F65CCE}" presName="node" presStyleLbl="node1" presStyleIdx="1" presStyleCnt="4" custScaleX="139979" custLinFactNeighborX="2042" custLinFactNeighborY="-464">
        <dgm:presLayoutVars>
          <dgm:bulletEnabled val="1"/>
        </dgm:presLayoutVars>
      </dgm:prSet>
      <dgm:spPr/>
    </dgm:pt>
    <dgm:pt modelId="{65CD0397-A557-4E03-8783-A8B89743B656}" type="pres">
      <dgm:prSet presAssocID="{7CFCBC21-4E76-4106-8B70-0AB802AAB505}" presName="sibTrans" presStyleCnt="0"/>
      <dgm:spPr/>
    </dgm:pt>
    <dgm:pt modelId="{A8F7B3B6-DC9D-463C-81B3-88F8E110B1BF}" type="pres">
      <dgm:prSet presAssocID="{758383C4-BCA0-47DA-9B3C-35171AF01DC9}" presName="node" presStyleLbl="node1" presStyleIdx="2" presStyleCnt="4" custScaleX="131506">
        <dgm:presLayoutVars>
          <dgm:bulletEnabled val="1"/>
        </dgm:presLayoutVars>
      </dgm:prSet>
      <dgm:spPr/>
      <dgm:t>
        <a:bodyPr/>
        <a:lstStyle/>
        <a:p>
          <a:endParaRPr lang="tr-TR"/>
        </a:p>
      </dgm:t>
    </dgm:pt>
    <dgm:pt modelId="{62E935D2-F03A-4435-93A0-A4C34EC8FE2E}" type="pres">
      <dgm:prSet presAssocID="{478DCCA9-4B39-4740-9CB0-0600CAB8CE67}" presName="sibTrans" presStyleCnt="0"/>
      <dgm:spPr/>
    </dgm:pt>
    <dgm:pt modelId="{CA4AC050-F233-4B54-860A-8ED89DDAD771}" type="pres">
      <dgm:prSet presAssocID="{4B6C3E3A-5BB5-41C2-93E0-DBB45EBC39B0}" presName="node" presStyleLbl="node1" presStyleIdx="3" presStyleCnt="4" custScaleX="125873" custLinFactNeighborX="-861" custLinFactNeighborY="-1538">
        <dgm:presLayoutVars>
          <dgm:bulletEnabled val="1"/>
        </dgm:presLayoutVars>
      </dgm:prSet>
      <dgm:spPr/>
    </dgm:pt>
  </dgm:ptLst>
  <dgm:cxnLst>
    <dgm:cxn modelId="{2EDB1867-FC4B-4F72-A1D6-22F3A33B6FBC}" type="presOf" srcId="{A3EB1140-98BF-4620-8753-04B4A69533E5}" destId="{38EB9E9B-F5E8-44E9-8421-B92474AE6F64}" srcOrd="0" destOrd="0" presId="urn:microsoft.com/office/officeart/2005/8/layout/default"/>
    <dgm:cxn modelId="{4D517FD0-5588-498E-9E62-6211043E794E}" srcId="{A3EB1140-98BF-4620-8753-04B4A69533E5}" destId="{4B6C3E3A-5BB5-41C2-93E0-DBB45EBC39B0}" srcOrd="3" destOrd="0" parTransId="{699B16F5-AB1C-49D7-AE5F-FA3E9DBA873E}" sibTransId="{E18A3C16-503F-47DD-B611-80B1350ACBA9}"/>
    <dgm:cxn modelId="{27658792-449C-4AD9-A8C6-5ADAC023C4FE}" type="presOf" srcId="{758383C4-BCA0-47DA-9B3C-35171AF01DC9}" destId="{A8F7B3B6-DC9D-463C-81B3-88F8E110B1BF}" srcOrd="0" destOrd="0" presId="urn:microsoft.com/office/officeart/2005/8/layout/default"/>
    <dgm:cxn modelId="{C5086357-B918-4BAB-B7FC-F083D8187FF6}" type="presOf" srcId="{67710EFC-47C2-4B52-A9B0-725FB5F65CCE}" destId="{411443A5-4202-47BF-8F66-A6A2EC65BA6D}" srcOrd="0" destOrd="0" presId="urn:microsoft.com/office/officeart/2005/8/layout/default"/>
    <dgm:cxn modelId="{DD3B6F65-0794-42CC-A0D5-2435BD173A04}" srcId="{A3EB1140-98BF-4620-8753-04B4A69533E5}" destId="{67710EFC-47C2-4B52-A9B0-725FB5F65CCE}" srcOrd="1" destOrd="0" parTransId="{65BABE93-33E4-43C5-8563-A7D8E9CB4C9F}" sibTransId="{7CFCBC21-4E76-4106-8B70-0AB802AAB505}"/>
    <dgm:cxn modelId="{662B46D7-6975-4895-A75E-E9B771DAEF7B}" type="presOf" srcId="{4B6C3E3A-5BB5-41C2-93E0-DBB45EBC39B0}" destId="{CA4AC050-F233-4B54-860A-8ED89DDAD771}" srcOrd="0" destOrd="0" presId="urn:microsoft.com/office/officeart/2005/8/layout/default"/>
    <dgm:cxn modelId="{A54E5636-DFE4-4324-B1FC-C955DCBC84BD}" type="presOf" srcId="{25A08932-85A0-4ED2-AF3F-68365409F9DF}" destId="{4D97A710-C5E2-4DA9-B2EA-7CC498A7EBF4}" srcOrd="0" destOrd="0" presId="urn:microsoft.com/office/officeart/2005/8/layout/default"/>
    <dgm:cxn modelId="{F2DF5EC6-7E22-48CB-905E-01112A642C94}" srcId="{A3EB1140-98BF-4620-8753-04B4A69533E5}" destId="{758383C4-BCA0-47DA-9B3C-35171AF01DC9}" srcOrd="2" destOrd="0" parTransId="{12C7B40A-E9F5-40CA-AD84-15B83DB8BE1E}" sibTransId="{478DCCA9-4B39-4740-9CB0-0600CAB8CE67}"/>
    <dgm:cxn modelId="{EC583384-3BA1-4BAE-BF90-39C27315A7E7}" srcId="{A3EB1140-98BF-4620-8753-04B4A69533E5}" destId="{25A08932-85A0-4ED2-AF3F-68365409F9DF}" srcOrd="0" destOrd="0" parTransId="{051D71C4-823A-4218-942E-6B432AD2386C}" sibTransId="{310C7C5F-86AD-4DFB-B978-351ADC4A7D7A}"/>
    <dgm:cxn modelId="{40BBE483-EAD7-4091-88A2-889BA6FB1964}" type="presParOf" srcId="{38EB9E9B-F5E8-44E9-8421-B92474AE6F64}" destId="{4D97A710-C5E2-4DA9-B2EA-7CC498A7EBF4}" srcOrd="0" destOrd="0" presId="urn:microsoft.com/office/officeart/2005/8/layout/default"/>
    <dgm:cxn modelId="{B380FC45-ECC2-4763-88FF-CB069ACA50A0}" type="presParOf" srcId="{38EB9E9B-F5E8-44E9-8421-B92474AE6F64}" destId="{FE0358D6-8E28-44C9-B8C7-EF94BAA838A4}" srcOrd="1" destOrd="0" presId="urn:microsoft.com/office/officeart/2005/8/layout/default"/>
    <dgm:cxn modelId="{5E1EC48B-9E8C-40B3-8E48-8A7F8D7F1BC5}" type="presParOf" srcId="{38EB9E9B-F5E8-44E9-8421-B92474AE6F64}" destId="{411443A5-4202-47BF-8F66-A6A2EC65BA6D}" srcOrd="2" destOrd="0" presId="urn:microsoft.com/office/officeart/2005/8/layout/default"/>
    <dgm:cxn modelId="{13B1F932-A6C5-48F6-B303-F374ADF941DF}" type="presParOf" srcId="{38EB9E9B-F5E8-44E9-8421-B92474AE6F64}" destId="{65CD0397-A557-4E03-8783-A8B89743B656}" srcOrd="3" destOrd="0" presId="urn:microsoft.com/office/officeart/2005/8/layout/default"/>
    <dgm:cxn modelId="{7E92D4C7-991B-4498-8B05-2A5CEADBD112}" type="presParOf" srcId="{38EB9E9B-F5E8-44E9-8421-B92474AE6F64}" destId="{A8F7B3B6-DC9D-463C-81B3-88F8E110B1BF}" srcOrd="4" destOrd="0" presId="urn:microsoft.com/office/officeart/2005/8/layout/default"/>
    <dgm:cxn modelId="{33E4FA52-BD56-403E-930B-0D9092CAAFA7}" type="presParOf" srcId="{38EB9E9B-F5E8-44E9-8421-B92474AE6F64}" destId="{62E935D2-F03A-4435-93A0-A4C34EC8FE2E}" srcOrd="5" destOrd="0" presId="urn:microsoft.com/office/officeart/2005/8/layout/default"/>
    <dgm:cxn modelId="{BBEFCE86-BA9F-426B-B6BD-424D1016B250}" type="presParOf" srcId="{38EB9E9B-F5E8-44E9-8421-B92474AE6F64}" destId="{CA4AC050-F233-4B54-860A-8ED89DDAD77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7A710-C5E2-4DA9-B2EA-7CC498A7EBF4}">
      <dsp:nvSpPr>
        <dsp:cNvPr id="0" name=""/>
        <dsp:cNvSpPr/>
      </dsp:nvSpPr>
      <dsp:spPr>
        <a:xfrm>
          <a:off x="2039" y="324926"/>
          <a:ext cx="3753713" cy="17889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8/A</a:t>
          </a:r>
          <a:endParaRPr lang="tr-TR" sz="2900" kern="1200" dirty="0"/>
        </a:p>
      </dsp:txBody>
      <dsp:txXfrm>
        <a:off x="2039" y="324926"/>
        <a:ext cx="3753713" cy="1788973"/>
      </dsp:txXfrm>
    </dsp:sp>
    <dsp:sp modelId="{411443A5-4202-47BF-8F66-A6A2EC65BA6D}">
      <dsp:nvSpPr>
        <dsp:cNvPr id="0" name=""/>
        <dsp:cNvSpPr/>
      </dsp:nvSpPr>
      <dsp:spPr>
        <a:xfrm>
          <a:off x="4055954" y="316625"/>
          <a:ext cx="4173645" cy="17889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8/B</a:t>
          </a:r>
          <a:endParaRPr lang="tr-TR" sz="2900" kern="1200" dirty="0"/>
        </a:p>
      </dsp:txBody>
      <dsp:txXfrm>
        <a:off x="4055954" y="316625"/>
        <a:ext cx="4173645" cy="1788973"/>
      </dsp:txXfrm>
    </dsp:sp>
    <dsp:sp modelId="{A8F7B3B6-DC9D-463C-81B3-88F8E110B1BF}">
      <dsp:nvSpPr>
        <dsp:cNvPr id="0" name=""/>
        <dsp:cNvSpPr/>
      </dsp:nvSpPr>
      <dsp:spPr>
        <a:xfrm>
          <a:off x="128683" y="2412062"/>
          <a:ext cx="3921012" cy="17889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DENİZ</a:t>
          </a:r>
        </a:p>
        <a:p>
          <a:pPr lvl="0" algn="ctr" defTabSz="1289050">
            <a:lnSpc>
              <a:spcPct val="90000"/>
            </a:lnSpc>
            <a:spcBef>
              <a:spcPct val="0"/>
            </a:spcBef>
            <a:spcAft>
              <a:spcPct val="35000"/>
            </a:spcAft>
          </a:pPr>
          <a:r>
            <a:rPr lang="tr-TR" sz="2900" kern="1200" dirty="0" smtClean="0"/>
            <a:t>BEYZANUR</a:t>
          </a:r>
        </a:p>
        <a:p>
          <a:pPr lvl="0" algn="ctr" defTabSz="1289050">
            <a:lnSpc>
              <a:spcPct val="90000"/>
            </a:lnSpc>
            <a:spcBef>
              <a:spcPct val="0"/>
            </a:spcBef>
            <a:spcAft>
              <a:spcPct val="35000"/>
            </a:spcAft>
          </a:pPr>
          <a:r>
            <a:rPr lang="tr-TR" sz="2900" kern="1200" dirty="0" smtClean="0"/>
            <a:t>EKİN</a:t>
          </a:r>
          <a:endParaRPr lang="tr-TR" sz="2900" kern="1200" dirty="0"/>
        </a:p>
      </dsp:txBody>
      <dsp:txXfrm>
        <a:off x="128683" y="2412062"/>
        <a:ext cx="3921012" cy="1788973"/>
      </dsp:txXfrm>
    </dsp:sp>
    <dsp:sp modelId="{CA4AC050-F233-4B54-860A-8ED89DDAD771}">
      <dsp:nvSpPr>
        <dsp:cNvPr id="0" name=""/>
        <dsp:cNvSpPr/>
      </dsp:nvSpPr>
      <dsp:spPr>
        <a:xfrm>
          <a:off x="4322186" y="2384548"/>
          <a:ext cx="3753057" cy="17889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kern="1200" dirty="0" smtClean="0"/>
            <a:t>KAAN</a:t>
          </a:r>
        </a:p>
        <a:p>
          <a:pPr lvl="0" algn="ctr" defTabSz="1289050">
            <a:lnSpc>
              <a:spcPct val="90000"/>
            </a:lnSpc>
            <a:spcBef>
              <a:spcPct val="0"/>
            </a:spcBef>
            <a:spcAft>
              <a:spcPct val="35000"/>
            </a:spcAft>
          </a:pPr>
          <a:r>
            <a:rPr lang="tr-TR" sz="2900" kern="1200" dirty="0" smtClean="0"/>
            <a:t>BATUHAN</a:t>
          </a:r>
        </a:p>
        <a:p>
          <a:pPr lvl="0" algn="ctr" defTabSz="1289050">
            <a:lnSpc>
              <a:spcPct val="90000"/>
            </a:lnSpc>
            <a:spcBef>
              <a:spcPct val="0"/>
            </a:spcBef>
            <a:spcAft>
              <a:spcPct val="35000"/>
            </a:spcAft>
          </a:pPr>
          <a:r>
            <a:rPr lang="tr-TR" sz="2900" kern="1200" dirty="0" smtClean="0"/>
            <a:t>ARCA</a:t>
          </a:r>
          <a:endParaRPr lang="tr-TR" sz="2900" kern="1200" dirty="0"/>
        </a:p>
      </dsp:txBody>
      <dsp:txXfrm>
        <a:off x="4322186" y="2384548"/>
        <a:ext cx="3753057" cy="17889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7E497-B86A-4815-AFAD-1FA2260ABAEF}" type="datetimeFigureOut">
              <a:rPr lang="tr-TR" smtClean="0"/>
              <a:pPr/>
              <a:t>22.11.2012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26877-E083-4623-9F02-F7B53DE2BCA3}" type="slidenum">
              <a:rPr lang="tr-TR" smtClean="0"/>
              <a:pPr/>
              <a:t>‹#›</a:t>
            </a:fld>
            <a:endParaRPr lang="tr-TR"/>
          </a:p>
        </p:txBody>
      </p:sp>
    </p:spTree>
    <p:extLst>
      <p:ext uri="{BB962C8B-B14F-4D97-AF65-F5344CB8AC3E}">
        <p14:creationId xmlns:p14="http://schemas.microsoft.com/office/powerpoint/2010/main" val="19221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B026877-E083-4623-9F02-F7B53DE2BCA3}"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17AA6AC-B2FA-4A1A-93EB-DB82957A1F48}" type="datetimeFigureOut">
              <a:rPr lang="tr-TR" smtClean="0"/>
              <a:pPr/>
              <a:t>22.11.2012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E875B01-A3EB-4E94-AEBE-FF1F7E424EC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17AA6AC-B2FA-4A1A-93EB-DB82957A1F48}" type="datetimeFigureOut">
              <a:rPr lang="tr-TR" smtClean="0"/>
              <a:pPr/>
              <a:t>22.11.2012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E875B01-A3EB-4E94-AEBE-FF1F7E424EC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17AA6AC-B2FA-4A1A-93EB-DB82957A1F48}" type="datetimeFigureOut">
              <a:rPr lang="tr-TR" smtClean="0"/>
              <a:pPr/>
              <a:t>22.11.2012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E875B01-A3EB-4E94-AEBE-FF1F7E424EC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17AA6AC-B2FA-4A1A-93EB-DB82957A1F48}" type="datetimeFigureOut">
              <a:rPr lang="tr-TR" smtClean="0"/>
              <a:pPr/>
              <a:t>22.11.2012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E875B01-A3EB-4E94-AEBE-FF1F7E424EC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17AA6AC-B2FA-4A1A-93EB-DB82957A1F48}" type="datetimeFigureOut">
              <a:rPr lang="tr-TR" smtClean="0"/>
              <a:pPr/>
              <a:t>22.11.2012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E875B01-A3EB-4E94-AEBE-FF1F7E424EC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17AA6AC-B2FA-4A1A-93EB-DB82957A1F48}" type="datetimeFigureOut">
              <a:rPr lang="tr-TR" smtClean="0"/>
              <a:pPr/>
              <a:t>22.11.2012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E875B01-A3EB-4E94-AEBE-FF1F7E424EC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17AA6AC-B2FA-4A1A-93EB-DB82957A1F48}" type="datetimeFigureOut">
              <a:rPr lang="tr-TR" smtClean="0"/>
              <a:pPr/>
              <a:t>22.11.2012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E875B01-A3EB-4E94-AEBE-FF1F7E424EC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17AA6AC-B2FA-4A1A-93EB-DB82957A1F48}" type="datetimeFigureOut">
              <a:rPr lang="tr-TR" smtClean="0"/>
              <a:pPr/>
              <a:t>22.11.2012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E875B01-A3EB-4E94-AEBE-FF1F7E424EC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17AA6AC-B2FA-4A1A-93EB-DB82957A1F48}" type="datetimeFigureOut">
              <a:rPr lang="tr-TR" smtClean="0"/>
              <a:pPr/>
              <a:t>22.11.2012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E875B01-A3EB-4E94-AEBE-FF1F7E424EC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17AA6AC-B2FA-4A1A-93EB-DB82957A1F48}" type="datetimeFigureOut">
              <a:rPr lang="tr-TR" smtClean="0"/>
              <a:pPr/>
              <a:t>22.11.2012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E875B01-A3EB-4E94-AEBE-FF1F7E424EC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17AA6AC-B2FA-4A1A-93EB-DB82957A1F48}" type="datetimeFigureOut">
              <a:rPr lang="tr-TR" smtClean="0"/>
              <a:pPr/>
              <a:t>22.11.2012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E875B01-A3EB-4E94-AEBE-FF1F7E424EC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AA6AC-B2FA-4A1A-93EB-DB82957A1F48}" type="datetimeFigureOut">
              <a:rPr lang="tr-TR" smtClean="0"/>
              <a:pPr/>
              <a:t>22.11.2012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75B01-A3EB-4E94-AEBE-FF1F7E424EC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testimiz.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testimiz.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testimiz.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testimiz.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testimiz.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Autofit/>
          </a:bodyPr>
          <a:lstStyle/>
          <a:p>
            <a:r>
              <a:rPr lang="tr-TR" sz="6600" dirty="0" smtClean="0"/>
              <a:t>GAZİ İLKÖĞRETİM OKULU</a:t>
            </a:r>
            <a:endParaRPr lang="tr-TR" sz="6600" dirty="0"/>
          </a:p>
        </p:txBody>
      </p:sp>
      <p:sp>
        <p:nvSpPr>
          <p:cNvPr id="3" name="2 Alt Başlık"/>
          <p:cNvSpPr>
            <a:spLocks noGrp="1"/>
          </p:cNvSpPr>
          <p:nvPr>
            <p:ph type="subTitle" idx="1"/>
          </p:nvPr>
        </p:nvSpPr>
        <p:spPr>
          <a:xfrm>
            <a:off x="0" y="3714752"/>
            <a:ext cx="9144000" cy="2786082"/>
          </a:xfrm>
        </p:spPr>
        <p:txBody>
          <a:bodyPr>
            <a:normAutofit lnSpcReduction="10000"/>
          </a:bodyPr>
          <a:lstStyle/>
          <a:p>
            <a:endParaRPr lang="tr-TR" dirty="0" smtClean="0"/>
          </a:p>
          <a:p>
            <a:r>
              <a:rPr lang="tr-TR" sz="4800" dirty="0" smtClean="0"/>
              <a:t>2010-2011 EĞİTİM ÖĞRETİM YILI YIL SONU MEZUNİYET GECESİNE HOŞ GELDİNİZ</a:t>
            </a:r>
            <a:endParaRPr lang="tr-TR" sz="4800" dirty="0"/>
          </a:p>
        </p:txBody>
      </p:sp>
      <p:pic>
        <p:nvPicPr>
          <p:cNvPr id="4" name="Picture 5" descr="kutlama-resimlerihavai-fisek-fotografla-815375834-orta"/>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4 Dikdörtgen"/>
          <p:cNvSpPr/>
          <p:nvPr/>
        </p:nvSpPr>
        <p:spPr>
          <a:xfrm>
            <a:off x="428596" y="3857628"/>
            <a:ext cx="8429684" cy="2554545"/>
          </a:xfrm>
          <a:prstGeom prst="rect">
            <a:avLst/>
          </a:prstGeom>
        </p:spPr>
        <p:txBody>
          <a:bodyPr wrap="square">
            <a:spAutoFit/>
          </a:bodyPr>
          <a:lstStyle/>
          <a:p>
            <a:pPr algn="ctr"/>
            <a:r>
              <a:rPr lang="tr-TR" sz="4000" b="1" dirty="0" smtClean="0">
                <a:solidFill>
                  <a:schemeClr val="accent1">
                    <a:lumMod val="20000"/>
                    <a:lumOff val="80000"/>
                  </a:schemeClr>
                </a:solidFill>
                <a:latin typeface="Arial" charset="0"/>
              </a:rPr>
              <a:t>GAZİ ORTAOKULU</a:t>
            </a:r>
          </a:p>
          <a:p>
            <a:pPr algn="ctr"/>
            <a:r>
              <a:rPr lang="tr-TR" sz="4000" b="1" dirty="0" smtClean="0">
                <a:solidFill>
                  <a:schemeClr val="accent1">
                    <a:lumMod val="20000"/>
                    <a:lumOff val="80000"/>
                  </a:schemeClr>
                </a:solidFill>
                <a:latin typeface="Arial" charset="0"/>
              </a:rPr>
              <a:t>BİLGİ YARIŞMASI </a:t>
            </a:r>
          </a:p>
          <a:p>
            <a:pPr algn="ctr"/>
            <a:r>
              <a:rPr lang="tr-TR" sz="4000" b="1" dirty="0" smtClean="0">
                <a:solidFill>
                  <a:schemeClr val="accent1">
                    <a:lumMod val="20000"/>
                    <a:lumOff val="80000"/>
                  </a:schemeClr>
                </a:solidFill>
                <a:latin typeface="Arial" charset="0"/>
              </a:rPr>
              <a:t>2012-2013</a:t>
            </a:r>
          </a:p>
          <a:p>
            <a:pPr algn="ctr"/>
            <a:endParaRPr lang="tr-TR" sz="4000" b="1" dirty="0">
              <a:solidFill>
                <a:schemeClr val="accent1">
                  <a:lumMod val="20000"/>
                  <a:lumOff val="80000"/>
                </a:schemeClr>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sz="7200" dirty="0" smtClean="0"/>
          </a:p>
          <a:p>
            <a:r>
              <a:rPr lang="tr-TR" sz="7200" dirty="0"/>
              <a:t> </a:t>
            </a:r>
            <a:r>
              <a:rPr lang="tr-TR" sz="7200" dirty="0" smtClean="0"/>
              <a:t>       CEVAP:B</a:t>
            </a:r>
            <a:endParaRPr lang="tr-TR" sz="7200" dirty="0"/>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r>
              <a:rPr lang="tr-TR" dirty="0" smtClean="0"/>
              <a:t> SORU 4: Dersler bugünlerde oldukça ağırlaştı." cümlesindeki "ağırlaşmak" sözcüğünün zıt anlamlısı </a:t>
            </a:r>
            <a:r>
              <a:rPr lang="tr-TR" u="sng" dirty="0" smtClean="0">
                <a:hlinkClick r:id="rId2"/>
              </a:rPr>
              <a:t>aşağıdaki</a:t>
            </a:r>
            <a:r>
              <a:rPr lang="tr-TR" dirty="0" smtClean="0"/>
              <a:t>lerden </a:t>
            </a:r>
            <a:r>
              <a:rPr lang="tr-TR" u="sng" dirty="0" smtClean="0">
                <a:hlinkClick r:id="rId2"/>
              </a:rPr>
              <a:t>hangisi</a:t>
            </a:r>
            <a:r>
              <a:rPr lang="tr-TR" dirty="0" smtClean="0"/>
              <a:t>dir?</a:t>
            </a:r>
            <a:br>
              <a:rPr lang="tr-TR" dirty="0" smtClean="0"/>
            </a:br>
            <a:r>
              <a:rPr lang="tr-TR" dirty="0" smtClean="0"/>
              <a:t/>
            </a:r>
            <a:br>
              <a:rPr lang="tr-TR" dirty="0" smtClean="0"/>
            </a:br>
            <a:r>
              <a:rPr lang="tr-TR" dirty="0" smtClean="0"/>
              <a:t>A) Kolaylaştı                              B) Zorlaştı</a:t>
            </a:r>
            <a:br>
              <a:rPr lang="tr-TR" dirty="0" smtClean="0"/>
            </a:br>
            <a:r>
              <a:rPr lang="tr-TR" dirty="0" smtClean="0"/>
              <a:t>C) Yavaşladı                              D) Hızlandı</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sz="7200" dirty="0" smtClean="0"/>
          </a:p>
          <a:p>
            <a:r>
              <a:rPr lang="tr-TR" sz="7200" dirty="0"/>
              <a:t> </a:t>
            </a:r>
            <a:r>
              <a:rPr lang="tr-TR" sz="7200" dirty="0" smtClean="0"/>
              <a:t>     CEVAP:A</a:t>
            </a:r>
            <a:endParaRPr lang="tr-TR" sz="7200" dirty="0"/>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SORU 5: Doğru mu yapıyoruz, iyi mi ediyoruz? Bana kalırsa daraltıyoruz yaşam alanımızı. Bir zev</a:t>
            </a:r>
            <a:r>
              <a:rPr lang="tr-TR" u="sng" dirty="0" smtClean="0">
                <a:hlinkClick r:id="rId2"/>
              </a:rPr>
              <a:t>kim</a:t>
            </a:r>
            <a:r>
              <a:rPr lang="tr-TR" dirty="0" smtClean="0"/>
              <a:t>iz bile olmadığını kabullenmiş oluyoruz. Herkesle bir oluyoruz. Herkesin seçtiğini seçiyor ve sevdiğini seviyoruz. Herkesten ayrı bir yanımız, farklı bir rengimiz kalmıyor ondan sonra. Biz istediğimiz kadar "birey" olmanın anlamından ve faziletlerinden söz edelim. </a:t>
            </a:r>
          </a:p>
          <a:p>
            <a:r>
              <a:rPr lang="tr-TR" dirty="0" smtClean="0"/>
              <a:t> </a:t>
            </a:r>
          </a:p>
          <a:p>
            <a:r>
              <a:rPr lang="tr-TR" b="1" dirty="0" smtClean="0"/>
              <a:t>Parçada yazarın asıl yakındığı aşağıdakilerden </a:t>
            </a:r>
            <a:r>
              <a:rPr lang="tr-TR" b="1" u="sng" dirty="0" smtClean="0">
                <a:hlinkClick r:id="rId2"/>
              </a:rPr>
              <a:t>hangisi</a:t>
            </a:r>
            <a:r>
              <a:rPr lang="tr-TR" b="1" dirty="0" smtClean="0"/>
              <a:t>dir?</a:t>
            </a:r>
            <a:endParaRPr lang="tr-TR" dirty="0" smtClean="0"/>
          </a:p>
          <a:p>
            <a:r>
              <a:rPr lang="tr-TR" dirty="0" smtClean="0"/>
              <a:t/>
            </a:r>
            <a:br>
              <a:rPr lang="tr-TR" dirty="0" smtClean="0"/>
            </a:br>
            <a:r>
              <a:rPr lang="tr-TR" dirty="0" smtClean="0"/>
              <a:t>A) Yaşam alanlarımızın daralması</a:t>
            </a:r>
            <a:br>
              <a:rPr lang="tr-TR" dirty="0" smtClean="0"/>
            </a:br>
            <a:r>
              <a:rPr lang="tr-TR" dirty="0" smtClean="0"/>
              <a:t>B) Herkesin birbirini sevmesi</a:t>
            </a:r>
            <a:br>
              <a:rPr lang="tr-TR" dirty="0" smtClean="0"/>
            </a:br>
            <a:r>
              <a:rPr lang="tr-TR" dirty="0" smtClean="0"/>
              <a:t>C) İnsanların farklı yanlarının olmaması</a:t>
            </a:r>
            <a:br>
              <a:rPr lang="tr-TR" dirty="0" smtClean="0"/>
            </a:br>
            <a:r>
              <a:rPr lang="tr-TR" dirty="0" smtClean="0"/>
              <a:t>D) Kendimize ait zevklerimizin olması</a:t>
            </a:r>
          </a:p>
          <a:p>
            <a:r>
              <a:rPr lang="tr-TR" dirty="0" smtClean="0"/>
              <a:t> </a:t>
            </a:r>
          </a:p>
          <a:p>
            <a:endParaRPr lang="tr-TR" dirty="0" smtClean="0"/>
          </a:p>
          <a:p>
            <a:endParaRPr lang="tr-TR" dirty="0" smtClean="0"/>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sz="7200" dirty="0" smtClean="0"/>
          </a:p>
          <a:p>
            <a:r>
              <a:rPr lang="tr-TR" sz="7200" dirty="0"/>
              <a:t> </a:t>
            </a:r>
            <a:r>
              <a:rPr lang="tr-TR" sz="7200" dirty="0" smtClean="0"/>
              <a:t>     CEVAP:C</a:t>
            </a:r>
            <a:endParaRPr lang="tr-TR" sz="7200" dirty="0"/>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MATEMATİK SORULARI</a:t>
            </a:r>
            <a:br>
              <a:rPr lang="tr-TR" b="1"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04592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28662" y="2285992"/>
            <a:ext cx="7488832"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CEVAP:</a:t>
            </a:r>
          </a:p>
        </p:txBody>
      </p:sp>
    </p:spTree>
    <p:extLst>
      <p:ext uri="{BB962C8B-B14F-4D97-AF65-F5344CB8AC3E}">
        <p14:creationId xmlns:p14="http://schemas.microsoft.com/office/powerpoint/2010/main" val="397760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2)</a:t>
            </a:r>
            <a:endParaRPr lang="tr-TR" dirty="0"/>
          </a:p>
        </p:txBody>
      </p:sp>
      <p:sp>
        <p:nvSpPr>
          <p:cNvPr id="3" name="2 İçerik Yer Tutucusu"/>
          <p:cNvSpPr>
            <a:spLocks noGrp="1"/>
          </p:cNvSpPr>
          <p:nvPr>
            <p:ph idx="1"/>
          </p:nvPr>
        </p:nvSpPr>
        <p:spPr/>
        <p:txBody>
          <a:bodyPr>
            <a:normAutofit/>
          </a:bodyPr>
          <a:lstStyle/>
          <a:p>
            <a:endParaRPr lang="tr-TR" dirty="0" smtClean="0"/>
          </a:p>
          <a:p>
            <a:r>
              <a:rPr lang="tr-TR" dirty="0" smtClean="0"/>
              <a:t>  </a:t>
            </a:r>
            <a:br>
              <a:rPr lang="tr-TR" dirty="0" smtClean="0"/>
            </a:br>
            <a:endParaRPr lang="tr-TR" dirty="0" smtClean="0"/>
          </a:p>
          <a:p>
            <a:endParaRPr lang="tr-TR" b="1"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492896"/>
            <a:ext cx="7272808" cy="208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CEVAP:</a:t>
            </a:r>
            <a:endParaRPr lang="tr-TR" dirty="0"/>
          </a:p>
        </p:txBody>
      </p:sp>
    </p:spTree>
    <p:extLst>
      <p:ext uri="{BB962C8B-B14F-4D97-AF65-F5344CB8AC3E}">
        <p14:creationId xmlns:p14="http://schemas.microsoft.com/office/powerpoint/2010/main" val="244084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178698"/>
          </a:xfrm>
        </p:spPr>
        <p:txBody>
          <a:bodyPr>
            <a:noAutofit/>
          </a:bodyPr>
          <a:lstStyle/>
          <a:p>
            <a:r>
              <a:rPr lang="tr-TR" sz="7200" dirty="0" smtClean="0"/>
              <a:t>8.SINIFLAR BİLGİ YARIŞMASI</a:t>
            </a:r>
            <a:endParaRPr lang="tr-TR" sz="7200" dirty="0"/>
          </a:p>
        </p:txBody>
      </p:sp>
      <p:sp>
        <p:nvSpPr>
          <p:cNvPr id="3" name="2 İçerik Yer Tutucusu"/>
          <p:cNvSpPr>
            <a:spLocks noGrp="1"/>
          </p:cNvSpPr>
          <p:nvPr>
            <p:ph idx="1"/>
          </p:nvPr>
        </p:nvSpPr>
        <p:spPr/>
        <p:txBody>
          <a:bodyPr/>
          <a:lstStyle/>
          <a:p>
            <a:endParaRPr lang="tr-TR" dirty="0" smtClean="0"/>
          </a:p>
          <a:p>
            <a:endParaRPr lang="tr-TR" dirty="0" smtClean="0"/>
          </a:p>
          <a:p>
            <a:endParaRPr lang="tr-TR"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3)</a:t>
            </a:r>
            <a:endParaRPr lang="tr-TR" dirty="0"/>
          </a:p>
        </p:txBody>
      </p:sp>
      <p:sp>
        <p:nvSpPr>
          <p:cNvPr id="3" name="2 İçerik Yer Tutucusu"/>
          <p:cNvSpPr>
            <a:spLocks noGrp="1"/>
          </p:cNvSpPr>
          <p:nvPr>
            <p:ph idx="1"/>
          </p:nvPr>
        </p:nvSpPr>
        <p:spPr/>
        <p:txBody>
          <a:bodyPr>
            <a:normAutofit/>
          </a:bodyPr>
          <a:lstStyle/>
          <a:p>
            <a:endParaRPr lang="tr-TR" dirty="0" smtClean="0"/>
          </a:p>
          <a:p>
            <a:r>
              <a:rPr lang="tr-TR" b="1" dirty="0" smtClean="0"/>
              <a:t> </a:t>
            </a:r>
            <a:endParaRPr lang="tr-TR" dirty="0" smtClean="0"/>
          </a:p>
          <a:p>
            <a:endParaRPr lang="tr-TR" dirty="0" smtClean="0"/>
          </a:p>
          <a:p>
            <a:r>
              <a:rPr lang="tr-TR" dirty="0" smtClean="0"/>
              <a:t> </a:t>
            </a:r>
          </a:p>
          <a:p>
            <a:endParaRPr lang="tr-TR" dirty="0"/>
          </a:p>
        </p:txBody>
      </p:sp>
      <p:sp>
        <p:nvSpPr>
          <p:cNvPr id="4" name="Dikdörtgen 3"/>
          <p:cNvSpPr/>
          <p:nvPr/>
        </p:nvSpPr>
        <p:spPr>
          <a:xfrm>
            <a:off x="899592" y="2551837"/>
            <a:ext cx="6840760" cy="646331"/>
          </a:xfrm>
          <a:prstGeom prst="rect">
            <a:avLst/>
          </a:prstGeom>
        </p:spPr>
        <p:txBody>
          <a:bodyPr wrap="square">
            <a:spAutoFit/>
          </a:bodyPr>
          <a:lstStyle/>
          <a:p>
            <a:endParaRPr lang="tr-TR" dirty="0"/>
          </a:p>
          <a:p>
            <a:r>
              <a:rPr lang="tr-TR" dirty="0"/>
              <a:t>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988840"/>
            <a:ext cx="720080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CEVAP:</a:t>
            </a:r>
            <a:endParaRPr lang="tr-TR" dirty="0"/>
          </a:p>
        </p:txBody>
      </p:sp>
    </p:spTree>
    <p:extLst>
      <p:ext uri="{BB962C8B-B14F-4D97-AF65-F5344CB8AC3E}">
        <p14:creationId xmlns:p14="http://schemas.microsoft.com/office/powerpoint/2010/main" val="2248477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dirty="0" smtClean="0"/>
              <a:t>4)</a:t>
            </a:r>
            <a:endParaRPr lang="tr-TR" dirty="0"/>
          </a:p>
        </p:txBody>
      </p:sp>
      <p:pic>
        <p:nvPicPr>
          <p:cNvPr id="410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492896"/>
            <a:ext cx="6687038" cy="191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CEVAP:</a:t>
            </a:r>
            <a:endParaRPr lang="tr-TR" dirty="0"/>
          </a:p>
        </p:txBody>
      </p:sp>
    </p:spTree>
    <p:extLst>
      <p:ext uri="{BB962C8B-B14F-4D97-AF65-F5344CB8AC3E}">
        <p14:creationId xmlns:p14="http://schemas.microsoft.com/office/powerpoint/2010/main" val="3106900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smtClean="0"/>
              <a:t>5-)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852936"/>
            <a:ext cx="7128792" cy="136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CEVAP:</a:t>
            </a:r>
            <a:endParaRPr lang="tr-TR" dirty="0"/>
          </a:p>
        </p:txBody>
      </p:sp>
    </p:spTree>
    <p:extLst>
      <p:ext uri="{BB962C8B-B14F-4D97-AF65-F5344CB8AC3E}">
        <p14:creationId xmlns:p14="http://schemas.microsoft.com/office/powerpoint/2010/main" val="2624163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FEN BİLİMLERİ SORULARI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932991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r>
              <a:rPr lang="tr-TR" b="1" dirty="0" smtClean="0"/>
              <a:t>1)   </a:t>
            </a:r>
            <a:r>
              <a:rPr lang="tr-TR" dirty="0" smtClean="0"/>
              <a:t>Aşağıdakilerden hangisi mitoz bölünmenin canlılar için önemini belirtir?</a:t>
            </a:r>
          </a:p>
          <a:p>
            <a:r>
              <a:rPr lang="tr-TR" b="1" dirty="0" smtClean="0"/>
              <a:t>A)</a:t>
            </a:r>
            <a:r>
              <a:rPr lang="tr-TR" dirty="0" smtClean="0"/>
              <a:t> Bir hücreli canlılarda üremeyi çok hücreli canlılarda büyümeyi ve gelişmeyi sağlar.</a:t>
            </a:r>
          </a:p>
          <a:p>
            <a:r>
              <a:rPr lang="tr-TR" b="1" dirty="0" smtClean="0"/>
              <a:t>B)</a:t>
            </a:r>
            <a:r>
              <a:rPr lang="tr-TR" dirty="0" smtClean="0"/>
              <a:t> Eşey hücrelerin oluşmasını sağlar.</a:t>
            </a:r>
          </a:p>
          <a:p>
            <a:r>
              <a:rPr lang="tr-TR" b="1" dirty="0" smtClean="0"/>
              <a:t>C)</a:t>
            </a:r>
            <a:r>
              <a:rPr lang="tr-TR" dirty="0" smtClean="0"/>
              <a:t> Tür içi çeşitliliği sağlar.</a:t>
            </a:r>
          </a:p>
          <a:p>
            <a:r>
              <a:rPr lang="tr-TR" b="1" dirty="0" smtClean="0"/>
              <a:t>D)</a:t>
            </a:r>
            <a:r>
              <a:rPr lang="tr-TR" dirty="0" smtClean="0"/>
              <a:t> Kromozom sayısını sabit tutarak türün devamlılığını sağlar.</a:t>
            </a:r>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sz="7200" dirty="0" smtClean="0"/>
          </a:p>
          <a:p>
            <a:r>
              <a:rPr lang="tr-TR" sz="7200" dirty="0"/>
              <a:t> </a:t>
            </a:r>
            <a:r>
              <a:rPr lang="tr-TR" sz="7200" dirty="0" smtClean="0"/>
              <a:t>   </a:t>
            </a:r>
            <a:r>
              <a:rPr lang="tr-TR" sz="7200" dirty="0" smtClean="0"/>
              <a:t>CEVAP:A</a:t>
            </a:r>
            <a:endParaRPr lang="tr-TR" sz="7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b="1" dirty="0" smtClean="0"/>
              <a:t>2) 	</a:t>
            </a:r>
            <a:r>
              <a:rPr lang="tr-TR" dirty="0" smtClean="0"/>
              <a:t>Genotipleri  TT ve Tt  şeklinde olan iki bitki çaprazlandığında oluşacak yavru döllerin  yüzde kaçı uzun boylu olur.( T: uzun  boylu, t :kısa boylu</a:t>
            </a:r>
            <a:r>
              <a:rPr lang="tr-TR" b="1" dirty="0" smtClean="0"/>
              <a:t>)</a:t>
            </a:r>
            <a:endParaRPr lang="tr-TR" dirty="0" smtClean="0"/>
          </a:p>
          <a:p>
            <a:r>
              <a:rPr lang="tr-TR" b="1" dirty="0" smtClean="0"/>
              <a:t>A)</a:t>
            </a:r>
            <a:r>
              <a:rPr lang="tr-TR" dirty="0" smtClean="0"/>
              <a:t> %25		</a:t>
            </a:r>
            <a:r>
              <a:rPr lang="tr-TR" b="1" dirty="0" smtClean="0"/>
              <a:t>B)</a:t>
            </a:r>
            <a:r>
              <a:rPr lang="tr-TR" dirty="0" smtClean="0"/>
              <a:t> %50		</a:t>
            </a:r>
          </a:p>
          <a:p>
            <a:r>
              <a:rPr lang="tr-TR" b="1" dirty="0" smtClean="0"/>
              <a:t>C)</a:t>
            </a:r>
            <a:r>
              <a:rPr lang="tr-TR" dirty="0" smtClean="0"/>
              <a:t> %75		</a:t>
            </a:r>
            <a:r>
              <a:rPr lang="tr-TR" b="1" dirty="0" smtClean="0"/>
              <a:t>D) </a:t>
            </a:r>
            <a:r>
              <a:rPr lang="tr-TR" dirty="0" smtClean="0"/>
              <a:t>%100</a:t>
            </a:r>
          </a:p>
          <a:p>
            <a:r>
              <a:rPr lang="tr-TR" b="1" dirty="0" smtClean="0"/>
              <a:t> </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550198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983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sz="7200" dirty="0" smtClean="0"/>
          </a:p>
          <a:p>
            <a:r>
              <a:rPr lang="tr-TR" sz="7200" dirty="0"/>
              <a:t> </a:t>
            </a:r>
            <a:r>
              <a:rPr lang="tr-TR" sz="7200" dirty="0" smtClean="0"/>
              <a:t>    </a:t>
            </a:r>
            <a:r>
              <a:rPr lang="tr-TR" sz="7200" dirty="0" smtClean="0"/>
              <a:t>CEVAP:D</a:t>
            </a:r>
            <a:endParaRPr lang="tr-TR" sz="7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endParaRPr lang="tr-TR" dirty="0"/>
          </a:p>
        </p:txBody>
      </p:sp>
      <p:sp>
        <p:nvSpPr>
          <p:cNvPr id="3" name="2 İçerik Yer Tutucusu"/>
          <p:cNvSpPr>
            <a:spLocks noGrp="1"/>
          </p:cNvSpPr>
          <p:nvPr>
            <p:ph idx="1"/>
          </p:nvPr>
        </p:nvSpPr>
        <p:spPr/>
        <p:txBody>
          <a:bodyPr>
            <a:normAutofit/>
          </a:bodyPr>
          <a:lstStyle/>
          <a:p>
            <a:endParaRPr lang="tr-TR" dirty="0" smtClean="0"/>
          </a:p>
          <a:p>
            <a:r>
              <a:rPr lang="tr-TR" b="1" dirty="0" smtClean="0"/>
              <a:t>3-)</a:t>
            </a:r>
            <a:r>
              <a:rPr lang="tr-TR" dirty="0" smtClean="0"/>
              <a:t> 2n=40 kromozomlu bir hücre ardarda iki mitoz bir mayoz geçirdiğinde kromozom sayısı ve hücre sayısı aşağıdakilerden hangisidir ?</a:t>
            </a:r>
          </a:p>
          <a:p>
            <a:r>
              <a:rPr lang="tr-TR" b="1" dirty="0" smtClean="0"/>
              <a:t>A)</a:t>
            </a:r>
            <a:r>
              <a:rPr lang="tr-TR" dirty="0" smtClean="0"/>
              <a:t> 80 ve 16                 </a:t>
            </a:r>
            <a:r>
              <a:rPr lang="tr-TR" b="1" dirty="0" smtClean="0"/>
              <a:t> B)</a:t>
            </a:r>
            <a:r>
              <a:rPr lang="tr-TR" dirty="0" smtClean="0"/>
              <a:t> 40 ve 8           </a:t>
            </a:r>
          </a:p>
          <a:p>
            <a:r>
              <a:rPr lang="tr-TR" b="1" dirty="0" smtClean="0"/>
              <a:t>C)</a:t>
            </a:r>
            <a:r>
              <a:rPr lang="tr-TR" dirty="0" smtClean="0"/>
              <a:t> 20 ve 16                  </a:t>
            </a:r>
            <a:r>
              <a:rPr lang="tr-TR" b="1" dirty="0" smtClean="0"/>
              <a:t>D)</a:t>
            </a:r>
            <a:r>
              <a:rPr lang="tr-TR" dirty="0" smtClean="0"/>
              <a:t>10 ve 16</a:t>
            </a:r>
          </a:p>
          <a:p>
            <a:endParaRPr lang="tr-TR"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sz="7200" dirty="0" smtClean="0"/>
          </a:p>
          <a:p>
            <a:r>
              <a:rPr lang="tr-TR" sz="7200" dirty="0"/>
              <a:t> </a:t>
            </a:r>
            <a:r>
              <a:rPr lang="tr-TR" sz="7200" dirty="0" smtClean="0"/>
              <a:t>    </a:t>
            </a:r>
            <a:r>
              <a:rPr lang="tr-TR" sz="7200" dirty="0" smtClean="0"/>
              <a:t>CEVAP:C</a:t>
            </a:r>
            <a:endParaRPr lang="tr-TR" sz="7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b="1" dirty="0" smtClean="0"/>
              <a:t>4-)</a:t>
            </a:r>
            <a:endParaRPr lang="tr-TR" dirty="0" smtClean="0"/>
          </a:p>
          <a:p>
            <a:r>
              <a:rPr lang="tr-TR" dirty="0" smtClean="0"/>
              <a:t> </a:t>
            </a:r>
          </a:p>
          <a:p>
            <a:endParaRPr lang="tr-TR" dirty="0"/>
          </a:p>
        </p:txBody>
      </p:sp>
      <p:pic>
        <p:nvPicPr>
          <p:cNvPr id="4" name="3 Resim"/>
          <p:cNvPicPr/>
          <p:nvPr/>
        </p:nvPicPr>
        <p:blipFill>
          <a:blip r:embed="rId2" cstate="print"/>
          <a:srcRect/>
          <a:stretch>
            <a:fillRect/>
          </a:stretch>
        </p:blipFill>
        <p:spPr bwMode="auto">
          <a:xfrm>
            <a:off x="3771900" y="1643051"/>
            <a:ext cx="1600200" cy="1643074"/>
          </a:xfrm>
          <a:prstGeom prst="rect">
            <a:avLst/>
          </a:prstGeom>
          <a:noFill/>
          <a:ln w="9525">
            <a:noFill/>
            <a:miter lim="800000"/>
            <a:headEnd/>
            <a:tailEnd/>
          </a:ln>
        </p:spPr>
      </p:pic>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rPr>
              <a:t>     </a:t>
            </a:r>
            <a:endParaRPr kumimoji="0" lang="tr-TR" sz="1800" b="0" i="0" u="none" strike="noStrike" cap="none" normalizeH="0" baseline="0" smtClean="0">
              <a:ln>
                <a:noFill/>
              </a:ln>
              <a:solidFill>
                <a:schemeClr val="tx1"/>
              </a:solidFill>
              <a:effectLst/>
              <a:latin typeface="Arial" pitchFamily="34" charset="0"/>
            </a:endParaRPr>
          </a:p>
        </p:txBody>
      </p:sp>
      <p:sp>
        <p:nvSpPr>
          <p:cNvPr id="15363" name="Rectangle 3"/>
          <p:cNvSpPr>
            <a:spLocks noChangeArrowheads="1"/>
          </p:cNvSpPr>
          <p:nvPr/>
        </p:nvSpPr>
        <p:spPr bwMode="auto">
          <a:xfrm>
            <a:off x="0" y="3781186"/>
            <a:ext cx="91440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 Y, Z dinamometrelerine asılı özdeş cisimlerin su içindeki konumları şekilde belirtilmiştir.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Buna göre X, Y, Z dinamometrelerinin göster­dikleri değerler nasıl sıralanır?</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X = Y = Z       B) Y &gt; X &gt; Z </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Z &gt; X &gt; Y       D) X &gt; Z &gt; Y</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sz="7200" dirty="0" smtClean="0"/>
          </a:p>
          <a:p>
            <a:r>
              <a:rPr lang="tr-TR" sz="7200" dirty="0"/>
              <a:t> </a:t>
            </a:r>
            <a:r>
              <a:rPr lang="tr-TR" sz="7200" dirty="0" smtClean="0"/>
              <a:t>     </a:t>
            </a:r>
            <a:r>
              <a:rPr lang="tr-TR" sz="7200" dirty="0" smtClean="0"/>
              <a:t>CEVAP:C</a:t>
            </a:r>
            <a:endParaRPr lang="tr-TR" sz="7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 5</a:t>
            </a:r>
            <a:endParaRPr lang="tr-TR" dirty="0"/>
          </a:p>
        </p:txBody>
      </p:sp>
      <p:pic>
        <p:nvPicPr>
          <p:cNvPr id="4" name="3 Resim"/>
          <p:cNvPicPr/>
          <p:nvPr/>
        </p:nvPicPr>
        <p:blipFill>
          <a:blip r:embed="rId2" cstate="print"/>
          <a:srcRect/>
          <a:stretch>
            <a:fillRect/>
          </a:stretch>
        </p:blipFill>
        <p:spPr bwMode="auto">
          <a:xfrm>
            <a:off x="3643306" y="1643050"/>
            <a:ext cx="2143140" cy="1500198"/>
          </a:xfrm>
          <a:prstGeom prst="rect">
            <a:avLst/>
          </a:prstGeom>
          <a:noFill/>
          <a:ln w="9525">
            <a:noFill/>
            <a:miter lim="800000"/>
            <a:headEnd/>
            <a:tailEnd/>
          </a:ln>
        </p:spPr>
      </p:pic>
      <p:sp>
        <p:nvSpPr>
          <p:cNvPr id="14337" name="Rectangle 1"/>
          <p:cNvSpPr>
            <a:spLocks noChangeArrowheads="1"/>
          </p:cNvSpPr>
          <p:nvPr/>
        </p:nvSpPr>
        <p:spPr bwMode="auto">
          <a:xfrm>
            <a:off x="0" y="3929066"/>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Taşma seviyesine kadar sıvı ile dolu olan kaba K cismi atıldığında cisim hacminin yarısı  sıvı içinde kalacak şekilde dengede kalıyor ve dışarıya bir miktar sıvı taşıyor.</a:t>
            </a:r>
            <a:endParaRPr kumimoji="0" lang="tr-T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I.</a:t>
            </a:r>
            <a:r>
              <a:rPr kumimoji="0" lang="tr-TR"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Kaldırma kuvveti, cismin ağırlığından küçüktür.</a:t>
            </a:r>
            <a:endParaRPr kumimoji="0" lang="tr-T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II. Taşan sıvının ağırlığı, kaldırma kuvvetine eşittir.</a:t>
            </a:r>
            <a:endParaRPr kumimoji="0" lang="tr-T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III. Taşan sıvının hacmi, cismin batan hacmine eşittir.</a:t>
            </a:r>
            <a:endParaRPr kumimoji="0" lang="tr-T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İfadelerinden hangileri </a:t>
            </a:r>
            <a:r>
              <a:rPr kumimoji="0" lang="tr-TR" sz="1400" b="1" i="0" u="sng"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doğrudur?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A)  I ve II  B)  I ve III  C)  II ve III    D)  I, II ve III</a:t>
            </a:r>
            <a:endParaRPr kumimoji="0" lang="tr-TR"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sz="7200" dirty="0" smtClean="0"/>
          </a:p>
          <a:p>
            <a:r>
              <a:rPr lang="tr-TR" sz="7200" dirty="0"/>
              <a:t> </a:t>
            </a:r>
            <a:r>
              <a:rPr lang="tr-TR" sz="7200" dirty="0" smtClean="0"/>
              <a:t>     </a:t>
            </a:r>
            <a:r>
              <a:rPr lang="tr-TR" sz="7200" dirty="0" smtClean="0"/>
              <a:t>CEVAP:C</a:t>
            </a:r>
            <a:endParaRPr lang="tr-TR" sz="7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808533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643050"/>
            <a:ext cx="8229600" cy="714380"/>
          </a:xfrm>
        </p:spPr>
        <p:txBody>
          <a:bodyPr>
            <a:normAutofit fontScale="90000"/>
          </a:bodyPr>
          <a:lstStyle/>
          <a:p>
            <a:r>
              <a:rPr lang="tr-TR" dirty="0" smtClean="0"/>
              <a:t>SOSYAL BİLGİLER SORULARI</a:t>
            </a:r>
            <a:endParaRPr lang="tr-TR" dirty="0"/>
          </a:p>
        </p:txBody>
      </p:sp>
      <p:sp>
        <p:nvSpPr>
          <p:cNvPr id="3" name="2 İçerik Yer Tutucusu"/>
          <p:cNvSpPr>
            <a:spLocks noGrp="1"/>
          </p:cNvSpPr>
          <p:nvPr>
            <p:ph idx="1"/>
          </p:nvPr>
        </p:nvSpPr>
        <p:spPr>
          <a:xfrm>
            <a:off x="457200" y="357166"/>
            <a:ext cx="8229600" cy="5768997"/>
          </a:xfrm>
        </p:spPr>
        <p:txBody>
          <a:bodyPr>
            <a:normAutofit/>
          </a:bodyPr>
          <a:lstStyle/>
          <a:p>
            <a:endParaRPr lang="tr-TR" dirty="0"/>
          </a:p>
        </p:txBody>
      </p:sp>
      <p:pic>
        <p:nvPicPr>
          <p:cNvPr id="4" name="3 Resim"/>
          <p:cNvPicPr/>
          <p:nvPr/>
        </p:nvPicPr>
        <p:blipFill>
          <a:blip r:embed="rId2">
            <a:extLst>
              <a:ext uri="{28A0092B-C50C-407E-A947-70E740481C1C}">
                <a14:useLocalDpi xmlns:a14="http://schemas.microsoft.com/office/drawing/2010/main" val="0"/>
              </a:ext>
            </a:extLst>
          </a:blip>
          <a:srcRect/>
          <a:stretch>
            <a:fillRect/>
          </a:stretch>
        </p:blipFill>
        <p:spPr bwMode="auto">
          <a:xfrm>
            <a:off x="3143240" y="3286124"/>
            <a:ext cx="2333625" cy="2357454"/>
          </a:xfrm>
          <a:prstGeom prst="rect">
            <a:avLst/>
          </a:prstGeom>
          <a:noFill/>
          <a:ln>
            <a:noFill/>
          </a:ln>
        </p:spPr>
      </p:pic>
      <p:sp>
        <p:nvSpPr>
          <p:cNvPr id="13313" name="Rectangle 1"/>
          <p:cNvSpPr>
            <a:spLocks noChangeArrowheads="1"/>
          </p:cNvSpPr>
          <p:nvPr/>
        </p:nvSpPr>
        <p:spPr bwMode="auto">
          <a:xfrm>
            <a:off x="0" y="235743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1- I. Dünya Savaşı sonunda imzalanan aşağıdaki ülke - antlaşma eşleştirmelerinden hangisi yanlıştır?</a:t>
            </a:r>
            <a:endParaRPr kumimoji="0" lang="tr-TR"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sz="7200" dirty="0" smtClean="0"/>
          </a:p>
          <a:p>
            <a:r>
              <a:rPr lang="tr-TR" sz="7200" dirty="0"/>
              <a:t> </a:t>
            </a:r>
            <a:r>
              <a:rPr lang="tr-TR" sz="7200" dirty="0" smtClean="0"/>
              <a:t>    </a:t>
            </a:r>
            <a:r>
              <a:rPr lang="tr-TR" sz="7200" dirty="0" smtClean="0"/>
              <a:t>CEVAP:A</a:t>
            </a:r>
            <a:endParaRPr lang="tr-TR" sz="7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TÜRKÇE SORULARI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966257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b="1" dirty="0" smtClean="0"/>
              <a:t>2)</a:t>
            </a:r>
            <a:r>
              <a:rPr lang="tr-TR" dirty="0" smtClean="0"/>
              <a:t> </a:t>
            </a:r>
            <a:r>
              <a:rPr lang="tr-TR" b="1" dirty="0" smtClean="0"/>
              <a:t>2- I. Dünya Savaşı sırasında Osmanlı Hükümeti, Ermenilerin Türkleri katletmesini önlemek için aşağıdaki hangi kanunu kabul etmiştir? </a:t>
            </a:r>
            <a:endParaRPr lang="tr-TR" dirty="0" smtClean="0"/>
          </a:p>
          <a:p>
            <a:r>
              <a:rPr lang="tr-TR" b="1" dirty="0" smtClean="0"/>
              <a:t>A) </a:t>
            </a:r>
            <a:r>
              <a:rPr lang="tr-TR" dirty="0" smtClean="0"/>
              <a:t>Takrir-i Sükun Kanunu </a:t>
            </a:r>
          </a:p>
          <a:p>
            <a:r>
              <a:rPr lang="tr-TR" b="1" dirty="0" smtClean="0"/>
              <a:t>B) </a:t>
            </a:r>
            <a:r>
              <a:rPr lang="tr-TR" dirty="0" smtClean="0"/>
              <a:t>Techir Kanunu </a:t>
            </a:r>
          </a:p>
          <a:p>
            <a:r>
              <a:rPr lang="tr-TR" b="1" dirty="0" smtClean="0"/>
              <a:t>C) </a:t>
            </a:r>
            <a:r>
              <a:rPr lang="tr-TR" dirty="0" smtClean="0"/>
              <a:t>Hiyanet-i Vataniye Kanunu </a:t>
            </a:r>
          </a:p>
          <a:p>
            <a:r>
              <a:rPr lang="tr-TR" b="1" dirty="0" smtClean="0"/>
              <a:t>D) </a:t>
            </a:r>
            <a:r>
              <a:rPr lang="tr-TR" dirty="0" smtClean="0"/>
              <a:t>Teşkilat-ı Esasiye Kanunu </a:t>
            </a:r>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sz="7200" dirty="0" smtClean="0"/>
          </a:p>
          <a:p>
            <a:r>
              <a:rPr lang="tr-TR" sz="7200" dirty="0"/>
              <a:t> </a:t>
            </a:r>
            <a:r>
              <a:rPr lang="tr-TR" sz="7200" dirty="0" smtClean="0"/>
              <a:t>   </a:t>
            </a:r>
            <a:r>
              <a:rPr lang="tr-TR" sz="7200" dirty="0" smtClean="0"/>
              <a:t>CEVAP:B</a:t>
            </a:r>
            <a:endParaRPr lang="tr-TR" sz="7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3)Mustafa Kemal’in Suriye’ de arkadaşları ile beraber kurduğu cemiyetin adı nedir?</a:t>
            </a:r>
          </a:p>
          <a:p>
            <a:r>
              <a:rPr lang="tr-TR" dirty="0" smtClean="0"/>
              <a:t>aTeşkilat-ı mahsusa     b)Felah-ı vatan    c)Vatan ve Hürriyet   d)Teşkilat-ı  Esasiye</a:t>
            </a:r>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sz="7200" dirty="0" smtClean="0"/>
          </a:p>
          <a:p>
            <a:r>
              <a:rPr lang="tr-TR" sz="7200" dirty="0"/>
              <a:t> </a:t>
            </a:r>
            <a:r>
              <a:rPr lang="tr-TR" sz="7200" dirty="0" smtClean="0"/>
              <a:t>    </a:t>
            </a:r>
            <a:r>
              <a:rPr lang="tr-TR" sz="7200" dirty="0" smtClean="0"/>
              <a:t>CEVAP:C</a:t>
            </a:r>
            <a:endParaRPr lang="tr-TR" sz="7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t> - Merkezi Samsun'dur. </a:t>
            </a:r>
          </a:p>
          <a:p>
            <a:r>
              <a:rPr lang="tr-TR" dirty="0" smtClean="0"/>
              <a:t>- Amacı Doğu Karadeniz'i Osmanlı Devle tin'den ayırmaktır. </a:t>
            </a:r>
          </a:p>
          <a:p>
            <a:r>
              <a:rPr lang="tr-TR" dirty="0" smtClean="0"/>
              <a:t>- Faaliyetlerine en geç son verilen cemiyettir. </a:t>
            </a:r>
          </a:p>
          <a:p>
            <a:r>
              <a:rPr lang="tr-TR" dirty="0" smtClean="0"/>
              <a:t> </a:t>
            </a:r>
          </a:p>
          <a:p>
            <a:r>
              <a:rPr lang="tr-TR" b="1" dirty="0" smtClean="0"/>
              <a:t> 4)Yukarıda bilgileri verilen Milli Mücadele'ye zararı olan cemiyet aşağıdakiierden hangisidir? </a:t>
            </a:r>
            <a:endParaRPr lang="tr-TR" dirty="0" smtClean="0"/>
          </a:p>
          <a:p>
            <a:r>
              <a:rPr lang="tr-TR" b="1" dirty="0" smtClean="0"/>
              <a:t>A) </a:t>
            </a:r>
            <a:r>
              <a:rPr lang="tr-TR" dirty="0" smtClean="0"/>
              <a:t>Etnik-i Eterya Cemiyeti </a:t>
            </a:r>
          </a:p>
          <a:p>
            <a:r>
              <a:rPr lang="tr-TR" b="1" dirty="0" smtClean="0"/>
              <a:t>B) </a:t>
            </a:r>
            <a:r>
              <a:rPr lang="tr-TR" dirty="0" smtClean="0"/>
              <a:t>Mavri Mira Cemiyeti </a:t>
            </a:r>
          </a:p>
          <a:p>
            <a:r>
              <a:rPr lang="tr-TR" b="1" dirty="0" smtClean="0"/>
              <a:t>C) </a:t>
            </a:r>
            <a:r>
              <a:rPr lang="tr-TR" dirty="0" smtClean="0"/>
              <a:t>Rum Pontus Cemiyeti </a:t>
            </a:r>
          </a:p>
          <a:p>
            <a:r>
              <a:rPr lang="tr-TR" b="1" dirty="0" smtClean="0"/>
              <a:t>D) </a:t>
            </a:r>
            <a:r>
              <a:rPr lang="tr-TR" dirty="0" smtClean="0"/>
              <a:t>Hürriyet ve İtilaf Cemiyeti </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sz="7200" dirty="0" smtClean="0"/>
          </a:p>
          <a:p>
            <a:r>
              <a:rPr lang="tr-TR" sz="7200" dirty="0"/>
              <a:t> </a:t>
            </a:r>
            <a:r>
              <a:rPr lang="tr-TR" sz="7200" dirty="0" smtClean="0"/>
              <a:t>      </a:t>
            </a:r>
            <a:r>
              <a:rPr lang="tr-TR" sz="7200" dirty="0" smtClean="0"/>
              <a:t>CEVAP:C</a:t>
            </a:r>
            <a:endParaRPr lang="tr-TR" sz="7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b="1" i="1" dirty="0" smtClean="0"/>
              <a:t>5- </a:t>
            </a:r>
            <a:r>
              <a:rPr lang="tr-TR" i="1" dirty="0" smtClean="0"/>
              <a:t>Osmanlı Devleti I. Dünya Savaşı'nda birçok cephede savaşmıştır. </a:t>
            </a:r>
            <a:endParaRPr lang="tr-TR" dirty="0" smtClean="0"/>
          </a:p>
          <a:p>
            <a:r>
              <a:rPr lang="tr-TR" b="1" dirty="0" smtClean="0"/>
              <a:t>Aşağıdaki cephelerin hangisinde verilen kayıp daha fazla olmuştur? </a:t>
            </a:r>
            <a:endParaRPr lang="tr-TR" dirty="0" smtClean="0"/>
          </a:p>
          <a:p>
            <a:r>
              <a:rPr lang="tr-TR" b="1" dirty="0" smtClean="0"/>
              <a:t>A) </a:t>
            </a:r>
            <a:r>
              <a:rPr lang="tr-TR" dirty="0" smtClean="0"/>
              <a:t>Suriye Cephesi </a:t>
            </a:r>
          </a:p>
          <a:p>
            <a:r>
              <a:rPr lang="tr-TR" b="1" dirty="0" smtClean="0"/>
              <a:t>B) </a:t>
            </a:r>
            <a:r>
              <a:rPr lang="tr-TR" dirty="0" smtClean="0"/>
              <a:t>Filistin Cephesi </a:t>
            </a:r>
          </a:p>
          <a:p>
            <a:r>
              <a:rPr lang="tr-TR" b="1" dirty="0" smtClean="0"/>
              <a:t>C) </a:t>
            </a:r>
            <a:r>
              <a:rPr lang="tr-TR" dirty="0" smtClean="0"/>
              <a:t>Çanakkale Cephesi </a:t>
            </a:r>
          </a:p>
          <a:p>
            <a:r>
              <a:rPr lang="tr-TR" b="1" dirty="0" smtClean="0"/>
              <a:t>D) </a:t>
            </a:r>
            <a:r>
              <a:rPr lang="tr-TR" dirty="0" smtClean="0"/>
              <a:t>Kafkas Cephesi </a:t>
            </a:r>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sz="7200" dirty="0" smtClean="0"/>
          </a:p>
          <a:p>
            <a:r>
              <a:rPr lang="tr-TR" sz="7200" dirty="0"/>
              <a:t> </a:t>
            </a:r>
            <a:r>
              <a:rPr lang="tr-TR" sz="7200" dirty="0" smtClean="0"/>
              <a:t>     </a:t>
            </a:r>
            <a:r>
              <a:rPr lang="tr-TR" sz="7200" dirty="0" smtClean="0"/>
              <a:t>CEVAP:C</a:t>
            </a:r>
            <a:endParaRPr lang="tr-TR" sz="7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İNGİLİZCE SORULARI</a:t>
            </a:r>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1-Aşağıdaki eşleştirmelerden hangisinde bir yanlışlık yapılmıştır?</a:t>
            </a:r>
          </a:p>
          <a:p>
            <a:r>
              <a:rPr lang="tr-TR" dirty="0" smtClean="0"/>
              <a:t>A)-slim-personality</a:t>
            </a:r>
          </a:p>
          <a:p>
            <a:r>
              <a:rPr lang="tr-TR" dirty="0" smtClean="0"/>
              <a:t>B)-overweight-physical appearance</a:t>
            </a:r>
          </a:p>
          <a:p>
            <a:r>
              <a:rPr lang="tr-TR" dirty="0" smtClean="0"/>
              <a:t>C)-generous-personality</a:t>
            </a:r>
          </a:p>
          <a:p>
            <a:r>
              <a:rPr lang="tr-TR" dirty="0" smtClean="0"/>
              <a:t>D)-handsome-physical appearance</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SORU 1: Aya çıkan insanla iletişim kurabilecek sistemleri geliştirmeyi başardık. Buna rağmen </a:t>
            </a:r>
            <a:r>
              <a:rPr lang="tr-TR" u="sng" dirty="0" smtClean="0">
                <a:hlinkClick r:id="rId2"/>
              </a:rPr>
              <a:t>kaç</a:t>
            </a:r>
            <a:r>
              <a:rPr lang="tr-TR" dirty="0" smtClean="0"/>
              <a:t> kere anne kızıyla, baba oğluyla, siyah beyazla, işçi iş yeri sahibiyle konuşamıyor.</a:t>
            </a:r>
            <a:br>
              <a:rPr lang="tr-TR" dirty="0" smtClean="0"/>
            </a:br>
            <a:r>
              <a:rPr lang="tr-TR" b="1" dirty="0" smtClean="0"/>
              <a:t>Yukarıdaki paragrafta </a:t>
            </a:r>
            <a:r>
              <a:rPr lang="tr-TR" b="1" u="sng" dirty="0" smtClean="0">
                <a:hlinkClick r:id="rId2"/>
              </a:rPr>
              <a:t>kaç</a:t>
            </a:r>
            <a:r>
              <a:rPr lang="tr-TR" b="1" dirty="0" smtClean="0"/>
              <a:t> tane fiilimsi </a:t>
            </a:r>
            <a:r>
              <a:rPr lang="tr-TR" b="1" u="sng" dirty="0" smtClean="0">
                <a:hlinkClick r:id="rId2"/>
              </a:rPr>
              <a:t>vardır?</a:t>
            </a:r>
            <a:r>
              <a:rPr lang="tr-TR" dirty="0" smtClean="0"/>
              <a:t/>
            </a:r>
            <a:br>
              <a:rPr lang="tr-TR" dirty="0" smtClean="0"/>
            </a:br>
            <a:endParaRPr lang="tr-TR" dirty="0" smtClean="0"/>
          </a:p>
          <a:p>
            <a:r>
              <a:rPr lang="tr-TR" dirty="0" smtClean="0"/>
              <a:t>A) 1 </a:t>
            </a:r>
            <a:br>
              <a:rPr lang="tr-TR" dirty="0" smtClean="0"/>
            </a:br>
            <a:r>
              <a:rPr lang="tr-TR" dirty="0" smtClean="0"/>
              <a:t>B) 2 </a:t>
            </a:r>
            <a:br>
              <a:rPr lang="tr-TR" dirty="0" smtClean="0"/>
            </a:br>
            <a:r>
              <a:rPr lang="tr-TR" dirty="0" smtClean="0"/>
              <a:t>C) 3 </a:t>
            </a:r>
            <a:br>
              <a:rPr lang="tr-TR" dirty="0" smtClean="0"/>
            </a:br>
            <a:r>
              <a:rPr lang="tr-TR" dirty="0" smtClean="0"/>
              <a:t>D) 4</a:t>
            </a:r>
          </a:p>
          <a:p>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sz="7200" dirty="0" smtClean="0"/>
          </a:p>
          <a:p>
            <a:r>
              <a:rPr lang="tr-TR" sz="7200" dirty="0"/>
              <a:t> </a:t>
            </a:r>
            <a:r>
              <a:rPr lang="tr-TR" sz="7200" dirty="0" smtClean="0"/>
              <a:t>   </a:t>
            </a:r>
            <a:r>
              <a:rPr lang="tr-TR" sz="7200" dirty="0" smtClean="0"/>
              <a:t>CEVAP:A</a:t>
            </a:r>
            <a:endParaRPr lang="tr-TR" sz="7200" dirty="0" smtClean="0"/>
          </a:p>
          <a:p>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2-Kemal does his homework everyday.Hestudies…………………He is a hardworkingstudent.</a:t>
            </a:r>
          </a:p>
          <a:p>
            <a:endParaRPr lang="tr-TR" dirty="0" smtClean="0"/>
          </a:p>
          <a:p>
            <a:r>
              <a:rPr lang="tr-TR" dirty="0" smtClean="0"/>
              <a:t>a-silent       b-regularly</a:t>
            </a:r>
          </a:p>
          <a:p>
            <a:r>
              <a:rPr lang="tr-TR" dirty="0" smtClean="0"/>
              <a:t>c-quickly     d-happily</a:t>
            </a:r>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sz="7200" dirty="0" smtClean="0"/>
          </a:p>
          <a:p>
            <a:r>
              <a:rPr lang="tr-TR" sz="7200" dirty="0"/>
              <a:t> </a:t>
            </a:r>
            <a:r>
              <a:rPr lang="tr-TR" sz="7200" dirty="0" smtClean="0"/>
              <a:t>    </a:t>
            </a:r>
            <a:r>
              <a:rPr lang="tr-TR" sz="7200" dirty="0" smtClean="0"/>
              <a:t>CEVAP:B</a:t>
            </a:r>
            <a:endParaRPr lang="tr-TR" sz="7200" dirty="0" smtClean="0"/>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3-I  am not young enough to win the contest.</a:t>
            </a:r>
          </a:p>
          <a:p>
            <a:r>
              <a:rPr lang="tr-TR" dirty="0" smtClean="0"/>
              <a:t>Cümlesini  anlamı bozulmadan  anlatan seçenek hangisidir?</a:t>
            </a:r>
          </a:p>
          <a:p>
            <a:r>
              <a:rPr lang="tr-TR" dirty="0" smtClean="0"/>
              <a:t>a-I am too young enough to win the contest.</a:t>
            </a:r>
          </a:p>
          <a:p>
            <a:r>
              <a:rPr lang="tr-TR" dirty="0" smtClean="0"/>
              <a:t>b-I am too old to win the contest.</a:t>
            </a:r>
          </a:p>
          <a:p>
            <a:r>
              <a:rPr lang="tr-TR" dirty="0" smtClean="0"/>
              <a:t>c—I am not too old to win the contest.</a:t>
            </a:r>
          </a:p>
          <a:p>
            <a:r>
              <a:rPr lang="tr-TR" dirty="0" smtClean="0"/>
              <a:t>d-I am old enough to win the contest.</a:t>
            </a:r>
          </a:p>
          <a:p>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sz="7200" dirty="0" smtClean="0"/>
          </a:p>
          <a:p>
            <a:r>
              <a:rPr lang="tr-TR" sz="7200" dirty="0"/>
              <a:t> </a:t>
            </a:r>
            <a:r>
              <a:rPr lang="tr-TR" sz="7200" dirty="0" smtClean="0"/>
              <a:t>    </a:t>
            </a:r>
            <a:r>
              <a:rPr lang="tr-TR" sz="7200" dirty="0" smtClean="0"/>
              <a:t>CEVAP:B</a:t>
            </a:r>
            <a:endParaRPr lang="tr-TR" sz="7200" dirty="0" smtClean="0"/>
          </a:p>
          <a:p>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4-I f you have an acne problem , you shouldn’t……………….</a:t>
            </a:r>
          </a:p>
          <a:p>
            <a:r>
              <a:rPr lang="tr-TR" dirty="0" smtClean="0"/>
              <a:t>A)-stop eating junk food</a:t>
            </a:r>
          </a:p>
          <a:p>
            <a:r>
              <a:rPr lang="tr-TR" dirty="0" smtClean="0"/>
              <a:t>B)-use skin care products</a:t>
            </a:r>
          </a:p>
          <a:p>
            <a:r>
              <a:rPr lang="tr-TR" dirty="0" smtClean="0"/>
              <a:t>C)-sleep  well</a:t>
            </a:r>
          </a:p>
          <a:p>
            <a:r>
              <a:rPr lang="tr-TR" dirty="0" smtClean="0"/>
              <a:t>D)-make  up too   often</a:t>
            </a:r>
          </a:p>
          <a:p>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sz="7200" dirty="0" smtClean="0"/>
          </a:p>
          <a:p>
            <a:r>
              <a:rPr lang="tr-TR" sz="7200" dirty="0"/>
              <a:t> </a:t>
            </a:r>
            <a:r>
              <a:rPr lang="tr-TR" sz="7200" dirty="0" smtClean="0"/>
              <a:t>    </a:t>
            </a:r>
            <a:r>
              <a:rPr lang="tr-TR" sz="7200" dirty="0" smtClean="0"/>
              <a:t>CEVAP:D</a:t>
            </a:r>
            <a:endParaRPr lang="tr-TR" sz="7200" dirty="0" smtClean="0"/>
          </a:p>
          <a:p>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5-Last night,in my dream  a monster………………….me. Boşluğa ne gelmelidir?</a:t>
            </a:r>
          </a:p>
          <a:p>
            <a:r>
              <a:rPr lang="tr-TR" dirty="0" smtClean="0"/>
              <a:t>A)-was chasing</a:t>
            </a:r>
          </a:p>
          <a:p>
            <a:r>
              <a:rPr lang="tr-TR" dirty="0" smtClean="0"/>
              <a:t>B)-was speaking</a:t>
            </a:r>
          </a:p>
          <a:p>
            <a:r>
              <a:rPr lang="tr-TR" dirty="0" smtClean="0"/>
              <a:t>C)-was eating</a:t>
            </a:r>
          </a:p>
          <a:p>
            <a:r>
              <a:rPr lang="tr-TR" dirty="0" smtClean="0"/>
              <a:t>D)-was looking to</a:t>
            </a:r>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sz="7200" dirty="0" smtClean="0"/>
          </a:p>
          <a:p>
            <a:r>
              <a:rPr lang="tr-TR" sz="7200" dirty="0"/>
              <a:t> </a:t>
            </a:r>
            <a:r>
              <a:rPr lang="tr-TR" sz="7200" dirty="0" smtClean="0"/>
              <a:t>     </a:t>
            </a:r>
            <a:r>
              <a:rPr lang="tr-TR" sz="7200" dirty="0" smtClean="0"/>
              <a:t>CEVAP:A</a:t>
            </a:r>
            <a:endParaRPr lang="tr-TR" sz="7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DİN KÜLTÜRÜ VE AHLAK BİLGİSİ SORULARI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sz="7200" dirty="0" smtClean="0"/>
          </a:p>
          <a:p>
            <a:r>
              <a:rPr lang="tr-TR" sz="7200" dirty="0"/>
              <a:t> </a:t>
            </a:r>
            <a:r>
              <a:rPr lang="tr-TR" sz="7200" dirty="0" smtClean="0"/>
              <a:t>   </a:t>
            </a:r>
            <a:r>
              <a:rPr lang="tr-TR" sz="7200" dirty="0" smtClean="0"/>
              <a:t>CEVAP:C</a:t>
            </a:r>
            <a:endParaRPr lang="tr-TR" sz="7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1.SORU:insanın biyolojik yaradılışı ile ilgili olan ayeti yazınız?</a:t>
            </a: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5400" dirty="0" smtClean="0"/>
              <a:t>CEVAP:</a:t>
            </a:r>
          </a:p>
          <a:p>
            <a:r>
              <a:rPr lang="tr-TR" sz="5400" dirty="0" smtClean="0"/>
              <a:t>^^ O insanı alaktan (embriyodan) yarattı^^</a:t>
            </a:r>
            <a:endParaRPr lang="tr-TR" sz="5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4800" dirty="0" smtClean="0"/>
              <a:t>2.SORU:Allahın </a:t>
            </a:r>
            <a:r>
              <a:rPr lang="tr-TR" sz="4800" dirty="0" err="1" smtClean="0"/>
              <a:t>herşeyi</a:t>
            </a:r>
            <a:r>
              <a:rPr lang="tr-TR" sz="4800" dirty="0" smtClean="0"/>
              <a:t> </a:t>
            </a:r>
            <a:r>
              <a:rPr lang="tr-TR" sz="4800" dirty="0" smtClean="0"/>
              <a:t>bir ölçü,düzen ve uyum içersinde programlanmasına ne ad verilir?</a:t>
            </a:r>
            <a:endParaRPr lang="tr-TR" sz="4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6600" dirty="0" smtClean="0"/>
              <a:t>CEVAP:KADER</a:t>
            </a:r>
            <a:endParaRPr lang="tr-TR" sz="6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GENEL KÜLTÜR SORULARI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5400" dirty="0" smtClean="0"/>
              <a:t>SORU-1:Bir deniz </a:t>
            </a:r>
            <a:r>
              <a:rPr lang="tr-TR" sz="5400" dirty="0" smtClean="0"/>
              <a:t>mili kaç </a:t>
            </a:r>
            <a:r>
              <a:rPr lang="tr-TR" sz="5400" dirty="0" smtClean="0"/>
              <a:t>metredir?</a:t>
            </a:r>
            <a:endParaRPr lang="tr-TR" sz="5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Cevap:1852 m</a:t>
            </a: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6600" dirty="0" smtClean="0"/>
              <a:t>Soru-2.</a:t>
            </a:r>
            <a:r>
              <a:rPr lang="tr-TR" sz="6600" b="1" dirty="0" smtClean="0"/>
              <a:t> ilk kadın Türk </a:t>
            </a:r>
            <a:r>
              <a:rPr lang="tr-TR" sz="6600" b="1" dirty="0" smtClean="0"/>
              <a:t>pilot kimdir?</a:t>
            </a:r>
            <a:endParaRPr lang="tr-TR" sz="6600" dirty="0" smtClean="0"/>
          </a:p>
          <a:p>
            <a:endParaRPr lang="tr-TR" sz="66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sz="6600" dirty="0" smtClean="0"/>
          </a:p>
          <a:p>
            <a:r>
              <a:rPr lang="tr-TR" sz="6600" dirty="0" smtClean="0"/>
              <a:t>SABİHA </a:t>
            </a:r>
            <a:r>
              <a:rPr lang="tr-TR" sz="6600" dirty="0" smtClean="0"/>
              <a:t>GÖKÇEN</a:t>
            </a:r>
            <a:endParaRPr lang="tr-TR" sz="6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r>
              <a:rPr lang="tr-TR" dirty="0" smtClean="0"/>
              <a:t>SORU 2:</a:t>
            </a:r>
            <a:r>
              <a:rPr lang="tr-TR" b="1" dirty="0" smtClean="0"/>
              <a:t> </a:t>
            </a:r>
            <a:r>
              <a:rPr lang="tr-TR" b="1" u="sng" dirty="0" smtClean="0">
                <a:hlinkClick r:id="rId2"/>
              </a:rPr>
              <a:t>Aşağıdaki</a:t>
            </a:r>
            <a:r>
              <a:rPr lang="tr-TR" b="1" dirty="0" smtClean="0"/>
              <a:t> cümlelerin </a:t>
            </a:r>
            <a:r>
              <a:rPr lang="tr-TR" b="1" u="sng" dirty="0" smtClean="0">
                <a:hlinkClick r:id="rId2"/>
              </a:rPr>
              <a:t>hangisi</a:t>
            </a:r>
            <a:r>
              <a:rPr lang="tr-TR" b="1" dirty="0" smtClean="0"/>
              <a:t>nde zarf fiil </a:t>
            </a:r>
            <a:r>
              <a:rPr lang="tr-TR" b="1" u="sng" dirty="0" smtClean="0">
                <a:hlinkClick r:id="rId2"/>
              </a:rPr>
              <a:t>yoktur?</a:t>
            </a:r>
            <a:r>
              <a:rPr lang="tr-TR" dirty="0" smtClean="0"/>
              <a:t/>
            </a:r>
            <a:br>
              <a:rPr lang="tr-TR" dirty="0" smtClean="0"/>
            </a:br>
            <a:r>
              <a:rPr lang="tr-TR" dirty="0" smtClean="0"/>
              <a:t>A) Derse girmeden beni gör.</a:t>
            </a:r>
            <a:br>
              <a:rPr lang="tr-TR" dirty="0" smtClean="0"/>
            </a:br>
            <a:r>
              <a:rPr lang="tr-TR" dirty="0" smtClean="0"/>
              <a:t>B) Sağda sola ballandıra ballandıra anlatıyormuş.</a:t>
            </a:r>
            <a:br>
              <a:rPr lang="tr-TR" dirty="0" smtClean="0"/>
            </a:br>
            <a:r>
              <a:rPr lang="tr-TR" dirty="0" smtClean="0"/>
              <a:t>C) Haftaya bize gelecekmiş.</a:t>
            </a:r>
            <a:br>
              <a:rPr lang="tr-TR" dirty="0" smtClean="0"/>
            </a:br>
            <a:r>
              <a:rPr lang="tr-TR" dirty="0" smtClean="0"/>
              <a:t>D) Çocuk koşa koşa yanımıza geldi.</a:t>
            </a:r>
          </a:p>
          <a:p>
            <a:r>
              <a:rPr lang="tr-TR" dirty="0" smtClean="0"/>
              <a:t> </a:t>
            </a:r>
          </a:p>
          <a:p>
            <a:endParaRPr lang="tr-TR" dirty="0" smtClean="0"/>
          </a:p>
          <a:p>
            <a:endParaRPr lang="tr-TR" dirty="0" smtClean="0"/>
          </a:p>
          <a:p>
            <a:endParaRPr lang="tr-TR" dirty="0" smtClean="0"/>
          </a:p>
          <a:p>
            <a:endParaRPr lang="tr-TR"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sz="7200" dirty="0" smtClean="0"/>
          </a:p>
          <a:p>
            <a:r>
              <a:rPr lang="tr-TR" sz="7200" dirty="0"/>
              <a:t> </a:t>
            </a:r>
            <a:r>
              <a:rPr lang="tr-TR" sz="7200" dirty="0" smtClean="0"/>
              <a:t>    </a:t>
            </a:r>
            <a:r>
              <a:rPr lang="tr-TR" sz="7200" dirty="0" smtClean="0"/>
              <a:t>CEVAP:C</a:t>
            </a:r>
            <a:endParaRPr lang="tr-TR" sz="7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SORU 3: I. Birisine ve bir işe ümit bağlamak</a:t>
            </a:r>
            <a:br>
              <a:rPr lang="tr-TR" dirty="0" smtClean="0"/>
            </a:br>
            <a:r>
              <a:rPr lang="tr-TR" dirty="0" smtClean="0"/>
              <a:t>II. Aşırı gitmek</a:t>
            </a:r>
            <a:br>
              <a:rPr lang="tr-TR" dirty="0" smtClean="0"/>
            </a:br>
            <a:r>
              <a:rPr lang="tr-TR" dirty="0" smtClean="0"/>
              <a:t>III. Gizli kapaklı iş yapmak</a:t>
            </a:r>
            <a:br>
              <a:rPr lang="tr-TR" dirty="0" smtClean="0"/>
            </a:br>
            <a:r>
              <a:rPr lang="tr-TR" dirty="0" smtClean="0"/>
              <a:t>IV. Parçaları birbirine benzememek, uygun olmamak</a:t>
            </a:r>
            <a:br>
              <a:rPr lang="tr-TR" dirty="0" smtClean="0"/>
            </a:br>
            <a:r>
              <a:rPr lang="tr-TR" b="1" u="sng" dirty="0" smtClean="0">
                <a:hlinkClick r:id="rId2"/>
              </a:rPr>
              <a:t>Aşağıdaki</a:t>
            </a:r>
            <a:r>
              <a:rPr lang="tr-TR" b="1" dirty="0" smtClean="0"/>
              <a:t> deyimlerden </a:t>
            </a:r>
            <a:r>
              <a:rPr lang="tr-TR" b="1" u="sng" dirty="0" smtClean="0">
                <a:hlinkClick r:id="rId2"/>
              </a:rPr>
              <a:t>hangisi</a:t>
            </a:r>
            <a:r>
              <a:rPr lang="tr-TR" b="1" dirty="0" smtClean="0"/>
              <a:t>nin açıklaması, yukarıda verilmemiştir?</a:t>
            </a:r>
            <a:r>
              <a:rPr lang="tr-TR" dirty="0" smtClean="0"/>
              <a:t/>
            </a:r>
            <a:br>
              <a:rPr lang="tr-TR" dirty="0" smtClean="0"/>
            </a:br>
            <a:r>
              <a:rPr lang="tr-TR" dirty="0" smtClean="0"/>
              <a:t>A) çizmeyi aşmak</a:t>
            </a:r>
            <a:br>
              <a:rPr lang="tr-TR" dirty="0" smtClean="0"/>
            </a:br>
            <a:r>
              <a:rPr lang="tr-TR" dirty="0" smtClean="0"/>
              <a:t>B) ipe un sermek</a:t>
            </a:r>
            <a:br>
              <a:rPr lang="tr-TR" dirty="0" smtClean="0"/>
            </a:br>
            <a:r>
              <a:rPr lang="tr-TR" dirty="0" smtClean="0"/>
              <a:t>C) bel bağlamak</a:t>
            </a:r>
            <a:br>
              <a:rPr lang="tr-TR" dirty="0" smtClean="0"/>
            </a:br>
            <a:r>
              <a:rPr lang="tr-TR" dirty="0" smtClean="0"/>
              <a:t>D) dolap çevirmek</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731</Words>
  <Application>Microsoft Office PowerPoint</Application>
  <PresentationFormat>Ekran Gösterisi (4:3)</PresentationFormat>
  <Paragraphs>182</Paragraphs>
  <Slides>68</Slides>
  <Notes>1</Notes>
  <HiddenSlides>0</HiddenSlides>
  <MMClips>0</MMClips>
  <ScaleCrop>false</ScaleCrop>
  <HeadingPairs>
    <vt:vector size="4" baseType="variant">
      <vt:variant>
        <vt:lpstr>Tema</vt:lpstr>
      </vt:variant>
      <vt:variant>
        <vt:i4>1</vt:i4>
      </vt:variant>
      <vt:variant>
        <vt:lpstr>Slayt Başlıkları</vt:lpstr>
      </vt:variant>
      <vt:variant>
        <vt:i4>68</vt:i4>
      </vt:variant>
    </vt:vector>
  </HeadingPairs>
  <TitlesOfParts>
    <vt:vector size="69" baseType="lpstr">
      <vt:lpstr>Ofis Teması</vt:lpstr>
      <vt:lpstr>GAZİ İLKÖĞRETİM OKULU</vt:lpstr>
      <vt:lpstr>8.SINIFLAR BİLGİ YARIŞMASI</vt:lpstr>
      <vt:lpstr>PowerPoint Sunusu</vt:lpstr>
      <vt:lpstr>TÜRKÇE SORULARI</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MATEMATİK SORULARI </vt:lpstr>
      <vt:lpstr>PowerPoint Sunusu</vt:lpstr>
      <vt:lpstr>PowerPoint Sunusu</vt:lpstr>
      <vt:lpstr>2)</vt:lpstr>
      <vt:lpstr>PowerPoint Sunusu</vt:lpstr>
      <vt:lpstr>3)</vt:lpstr>
      <vt:lpstr>PowerPoint Sunusu</vt:lpstr>
      <vt:lpstr>4)</vt:lpstr>
      <vt:lpstr>PowerPoint Sunusu</vt:lpstr>
      <vt:lpstr>PowerPoint Sunusu</vt:lpstr>
      <vt:lpstr>PowerPoint Sunusu</vt:lpstr>
      <vt:lpstr>FEN BİLİMLERİ SORULARI</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SOSYAL BİLGİLER SORULARI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İNGİLİZCE SORULARI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DİN KÜLTÜRÜ VE AHLAK BİLGİSİ SORULARI</vt:lpstr>
      <vt:lpstr>PowerPoint Sunusu</vt:lpstr>
      <vt:lpstr>PowerPoint Sunusu</vt:lpstr>
      <vt:lpstr>PowerPoint Sunusu</vt:lpstr>
      <vt:lpstr>PowerPoint Sunusu</vt:lpstr>
      <vt:lpstr>GENEL KÜLTÜR SORULARI</vt:lpstr>
      <vt:lpstr>PowerPoint Sunusu</vt:lpstr>
      <vt:lpstr>PowerPoint Sunusu</vt:lpstr>
      <vt:lpstr>PowerPoint Sunusu</vt:lpstr>
      <vt:lpstr>PowerPoint Sunusu</vt:lpstr>
    </vt:vector>
  </TitlesOfParts>
  <Company>Microsoft Windows XP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XP_Pro</dc:creator>
  <cp:lastModifiedBy>Gazi</cp:lastModifiedBy>
  <cp:revision>90</cp:revision>
  <dcterms:created xsi:type="dcterms:W3CDTF">2011-06-02T11:53:38Z</dcterms:created>
  <dcterms:modified xsi:type="dcterms:W3CDTF">2012-11-22T18:26:57Z</dcterms:modified>
</cp:coreProperties>
</file>