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  <p:sldId id="288" r:id="rId9"/>
    <p:sldId id="268" r:id="rId10"/>
    <p:sldId id="264" r:id="rId11"/>
    <p:sldId id="265" r:id="rId12"/>
    <p:sldId id="266" r:id="rId13"/>
    <p:sldId id="269" r:id="rId14"/>
    <p:sldId id="271" r:id="rId15"/>
    <p:sldId id="294" r:id="rId16"/>
    <p:sldId id="296" r:id="rId17"/>
    <p:sldId id="277" r:id="rId18"/>
    <p:sldId id="278" r:id="rId19"/>
    <p:sldId id="273" r:id="rId20"/>
    <p:sldId id="281" r:id="rId21"/>
    <p:sldId id="282" r:id="rId22"/>
    <p:sldId id="283" r:id="rId23"/>
    <p:sldId id="285" r:id="rId24"/>
    <p:sldId id="286" r:id="rId25"/>
    <p:sldId id="280" r:id="rId26"/>
    <p:sldId id="287" r:id="rId27"/>
    <p:sldId id="292" r:id="rId28"/>
    <p:sldId id="290" r:id="rId29"/>
    <p:sldId id="291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46C3B-14F2-4631-87C9-5E5F3E706E00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81F5B-5D5B-4AB6-975A-CCC2694EBF3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7096B-0CAC-426F-A2B0-315763092AB4}" type="slidenum">
              <a:rPr lang="tr-TR"/>
              <a:pPr/>
              <a:t>2</a:t>
            </a:fld>
            <a:endParaRPr lang="tr-TR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7CE064-4A0D-45FF-B33D-B99609584590}" type="slidenum">
              <a:rPr lang="tr-TR"/>
              <a:pPr/>
              <a:t>14</a:t>
            </a:fld>
            <a:endParaRPr lang="tr-TR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FC369-F7EE-49AD-95C8-A1FF04B64B1A}" type="slidenum">
              <a:rPr lang="tr-TR"/>
              <a:pPr/>
              <a:t>15</a:t>
            </a:fld>
            <a:endParaRPr lang="tr-TR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162ED6-7E7D-4733-8955-4EE252CF5B89}" type="slidenum">
              <a:rPr lang="tr-TR"/>
              <a:pPr/>
              <a:t>16</a:t>
            </a:fld>
            <a:endParaRPr lang="tr-TR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F2AADC-2B47-4387-82EA-F89F20C1B9DD}" type="datetimeFigureOut">
              <a:rPr lang="tr-TR" smtClean="0"/>
              <a:pPr/>
              <a:t>24.02.2010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E9B0A9-6B5B-4FE3-AF94-83566160691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m.tr/imgres?imgurl=http://www.fenbilgisiegitimi.yyu.edu.tr/k/gfac/images/gogus%20kafesi_jpg.jpg&amp;imgrefurl=http://www.fenbilgisiegitimi.yyu.edu.tr/k/gfac/pages/gogus%20kafesi_jpg.htm&amp;usg=__oub8pGB_uyOR6cxLwYppkHEcnp0=&amp;h=248&amp;w=258&amp;sz=16&amp;hl=tr&amp;start=10&amp;itbs=1&amp;tbnid=mmku2y6ZPBinMM:&amp;tbnh=108&amp;tbnw=112&amp;prev=/images?q=g%C3%B6%C4%9F%C3%BCs+kafesi&amp;hl=tr&amp;tbs=isch:1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www.google.com.tr/imgres?imgurl=http://www.eurostargym.com/anatomi/onkol/2.jpg&amp;imgrefurl=http://www.eurostargym.com/anatomi/onkol.asp&amp;usg=__VE3QXaZvgdXcqUOgh6XGXcJODs4=&amp;h=272&amp;w=257&amp;sz=24&amp;hl=tr&amp;start=6&amp;itbs=1&amp;tbnid=Exia4UWmcpu_xM:&amp;tbnh=113&amp;tbnw=107&amp;prev=/images%3Fq%3Dkol%2Bkas%25C4%25B1%26hl%3Dtr%26tbs%3Disch:1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www.google.com.tr/imgres?imgurl=http://www.gebelikportal.com/icerikresimler/edEZkBBl/onikiparnak.jpg&amp;imgrefurl=http://www.gebelikportal.com/hastaliklar/onikiparmak_bagirsagi_ulseri.asp&amp;usg=__cVZfYT1EWGnFlqfKJjK-Ebt3jXk=&amp;h=256&amp;w=349&amp;sz=10&amp;hl=tr&amp;start=11&amp;itbs=1&amp;tbnid=38vIoU4ynMnEkM:&amp;tbnh=88&amp;tbnw=120&amp;prev=/images%3Fq%3Dmide%26hl%3Dtr%26tbs%3Disch:1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6172216" cy="1939312"/>
          </a:xfrm>
        </p:spPr>
        <p:txBody>
          <a:bodyPr/>
          <a:lstStyle/>
          <a:p>
            <a:pPr algn="ctr"/>
            <a:r>
              <a:rPr lang="tr-TR" dirty="0" smtClean="0"/>
              <a:t>Destek ve Hareket Sistemi</a:t>
            </a:r>
            <a:endParaRPr lang="tr-TR" dirty="0"/>
          </a:p>
        </p:txBody>
      </p:sp>
      <p:pic>
        <p:nvPicPr>
          <p:cNvPr id="5" name="Picture 16" descr="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428868"/>
            <a:ext cx="3600450" cy="364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fenokulu.net/kavramresim7/kemigi-sirkede-beklet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6428781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fenokulu.net/kavramresim7/sirkedeki-kem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6691155" cy="3583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fenokulu.net/kavramresim7/uzun-kem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0174"/>
            <a:ext cx="6928514" cy="34525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71480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solidFill>
                  <a:schemeClr val="accent4">
                    <a:lumMod val="75000"/>
                  </a:schemeClr>
                </a:solidFill>
              </a:rPr>
              <a:t>KEMİKLERİMİZİN GÜÇLENMESİ İÇİN NASIL BESLENMELİYİZ?</a:t>
            </a:r>
            <a:endParaRPr lang="tr-T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500034" y="1571612"/>
            <a:ext cx="57150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Kalsiyum, fosfor, magnezyum , potasyum </a:t>
            </a:r>
            <a:r>
              <a:rPr lang="tr-TR" sz="2000" dirty="0" smtClean="0"/>
              <a:t>gibi mineralleri içeren besinler tüketmeliyiz.</a:t>
            </a:r>
          </a:p>
          <a:p>
            <a:pPr>
              <a:buFont typeface="Wingdings" pitchFamily="2" charset="2"/>
              <a:buChar char="v"/>
            </a:pPr>
            <a:endParaRPr lang="tr-TR" sz="2000" dirty="0"/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Süt ,süt ürünleri balık etinden kalsiyum ve fosfor mineralleri alınabilir.</a:t>
            </a:r>
          </a:p>
          <a:p>
            <a:pPr>
              <a:buFont typeface="Wingdings" pitchFamily="2" charset="2"/>
              <a:buChar char="v"/>
            </a:pPr>
            <a:endParaRPr lang="tr-TR" sz="2000" dirty="0"/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Muz ve ıspanak gibi besinlerden potasyum ve magnezyum mineralleri alınabilir.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357694"/>
            <a:ext cx="11144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4643446"/>
            <a:ext cx="13620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Kemik Çeşitleri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4423"/>
            <a:ext cx="5724540" cy="3214710"/>
          </a:xfrm>
        </p:spPr>
        <p:txBody>
          <a:bodyPr/>
          <a:lstStyle/>
          <a:p>
            <a:r>
              <a:rPr lang="tr-TR" dirty="0"/>
              <a:t> </a:t>
            </a:r>
            <a:r>
              <a:rPr lang="tr-TR" b="1" dirty="0"/>
              <a:t>Uzun Kemik</a:t>
            </a:r>
          </a:p>
          <a:p>
            <a:pPr>
              <a:buFontTx/>
              <a:buNone/>
            </a:pPr>
            <a:endParaRPr lang="tr-TR" b="1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0574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2057400"/>
            <a:ext cx="10572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1905000"/>
            <a:ext cx="10763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928662" y="3929066"/>
            <a:ext cx="5429288" cy="11587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261665" tIns="614169" rIns="525297" bIns="228528">
            <a:spAutoFit/>
          </a:bodyPr>
          <a:lstStyle/>
          <a:p>
            <a:r>
              <a:rPr lang="tr-TR" sz="2000" dirty="0" smtClean="0"/>
              <a:t>Kol ve bacaklarda bulunur</a:t>
            </a:r>
            <a:r>
              <a:rPr lang="tr-TR" sz="2000" dirty="0"/>
              <a:t>.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 </a:t>
            </a:r>
            <a:r>
              <a:rPr lang="tr-TR" b="1">
                <a:solidFill>
                  <a:srgbClr val="FF0000"/>
                </a:solidFill>
              </a:rPr>
              <a:t>Kısa Kemik</a:t>
            </a:r>
            <a:r>
              <a:rPr lang="tr-TR"/>
              <a:t> 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472" y="1571612"/>
            <a:ext cx="1524000" cy="2057400"/>
          </a:xfrm>
          <a:noFill/>
          <a:ln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1571612"/>
            <a:ext cx="152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785786" y="4000504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EL VE AYAK KEMİKLERİ</a:t>
            </a:r>
            <a:endParaRPr lang="tr-TR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0000"/>
                </a:solidFill>
              </a:rPr>
              <a:t>Yassı Kemik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3810000"/>
            <a:ext cx="1295400" cy="1524000"/>
          </a:xfrm>
          <a:noFill/>
          <a:ln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1447800"/>
            <a:ext cx="8763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22098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428728" y="4572008"/>
            <a:ext cx="5407025" cy="1392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261665" tIns="614169" rIns="525297" bIns="228528">
            <a:spAutoFit/>
          </a:bodyPr>
          <a:lstStyle/>
          <a:p>
            <a:r>
              <a:rPr lang="tr-TR" dirty="0"/>
              <a:t>Yassı şekilli kemiklerdir. Kafatası ile</a:t>
            </a:r>
          </a:p>
          <a:p>
            <a:r>
              <a:rPr lang="tr-TR" dirty="0"/>
              <a:t>gövde de bulunur.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2.gstatic.com/images?q=tbn:mmku2y6ZPBinMM:http://www.fenbilgisiegitimi.yyu.edu.tr/k/gfac/images/gogus%2520kafesi_jp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428604"/>
            <a:ext cx="2918894" cy="2814651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571472" y="3643314"/>
            <a:ext cx="66437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Göğüs kafesimiz nefes alıp verme sırasında esner.</a:t>
            </a:r>
          </a:p>
          <a:p>
            <a:endParaRPr lang="tr-TR" sz="2400" dirty="0"/>
          </a:p>
          <a:p>
            <a:r>
              <a:rPr lang="tr-TR" sz="2400" dirty="0" smtClean="0"/>
              <a:t> Bunu nasıl sağlar?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http://www.harunyahya.org/bilim/hy_hormon/res/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142984"/>
            <a:ext cx="3961804" cy="4279905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428596" y="785794"/>
            <a:ext cx="50006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Kemiklerin birleştiği noktalarda yani kemik uçlarında bulunan kemiğin aşınmasını engelleyen yapının adı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KIKIRDAK </a:t>
            </a:r>
            <a:r>
              <a:rPr lang="tr-TR" sz="2000" dirty="0" smtClean="0"/>
              <a:t>tır.</a:t>
            </a:r>
          </a:p>
          <a:p>
            <a:endParaRPr lang="tr-TR" sz="2000" dirty="0"/>
          </a:p>
          <a:p>
            <a:r>
              <a:rPr lang="tr-TR" sz="2000" dirty="0" smtClean="0"/>
              <a:t>Kıkırdak kemiğin boyuna uzamasını sağlar.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71480"/>
            <a:ext cx="7007460" cy="520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19200"/>
            <a:ext cx="7620000" cy="4906963"/>
          </a:xfrm>
        </p:spPr>
        <p:txBody>
          <a:bodyPr/>
          <a:lstStyle/>
          <a:p>
            <a:pPr>
              <a:buFontTx/>
              <a:buNone/>
            </a:pPr>
            <a:endParaRPr lang="tr-TR"/>
          </a:p>
          <a:p>
            <a:pPr>
              <a:buFontTx/>
              <a:buNone/>
            </a:pPr>
            <a:endParaRPr lang="tr-T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İSKELETİN GÖREVLERİ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447800"/>
            <a:ext cx="1600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667000" y="1063417"/>
            <a:ext cx="397670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tr-TR" sz="2400" dirty="0" smtClean="0"/>
              <a:t>-Kasların </a:t>
            </a:r>
            <a:r>
              <a:rPr lang="tr-TR" sz="2400" dirty="0"/>
              <a:t>yardımıyla vücudun hareket etmesini sağlar.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-Beyin, akciğer, kalp gibi iç organları korur.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-Vücuda destek olur.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-Vücudun dik durmasını sağlar.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dirty="0"/>
              <a:t>-Kaslarla birlikte vücuda şekil verir.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85918" y="0"/>
            <a:ext cx="3457572" cy="1829761"/>
          </a:xfrm>
        </p:spPr>
        <p:txBody>
          <a:bodyPr/>
          <a:lstStyle/>
          <a:p>
            <a:r>
              <a:rPr lang="tr-TR" dirty="0" smtClean="0"/>
              <a:t>EKLEMLER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42910" y="3214686"/>
            <a:ext cx="2928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 </a:t>
            </a:r>
            <a:r>
              <a:rPr lang="tr-TR" sz="2000" dirty="0" smtClean="0"/>
              <a:t>OYNAR EKLEM</a:t>
            </a:r>
          </a:p>
          <a:p>
            <a:pPr>
              <a:buFont typeface="Wingdings" pitchFamily="2" charset="2"/>
              <a:buChar char="v"/>
            </a:pPr>
            <a:endParaRPr lang="tr-TR" sz="2000" dirty="0"/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 YARI OYNAR EKLEM</a:t>
            </a:r>
          </a:p>
          <a:p>
            <a:pPr>
              <a:buFont typeface="Wingdings" pitchFamily="2" charset="2"/>
              <a:buChar char="v"/>
            </a:pPr>
            <a:endParaRPr lang="tr-TR" sz="2000" dirty="0"/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 OYNAMAZ EKLEM</a:t>
            </a:r>
          </a:p>
          <a:p>
            <a:endParaRPr lang="tr-TR" sz="20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71472" y="1857364"/>
            <a:ext cx="7848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dirty="0"/>
              <a:t>Kemikleri birbirlerine bağlayan yapılara </a:t>
            </a:r>
            <a:endParaRPr lang="tr-TR" sz="2400" dirty="0" smtClean="0"/>
          </a:p>
          <a:p>
            <a:pPr eaLnBrk="0" hangingPunct="0">
              <a:spcBef>
                <a:spcPct val="50000"/>
              </a:spcBef>
            </a:pPr>
            <a:r>
              <a:rPr lang="tr-TR" sz="2400" dirty="0" smtClean="0">
                <a:solidFill>
                  <a:srgbClr val="0000FF"/>
                </a:solidFill>
              </a:rPr>
              <a:t>EKLEM</a:t>
            </a:r>
            <a:r>
              <a:rPr lang="tr-TR" sz="2400" dirty="0" smtClean="0"/>
              <a:t> </a:t>
            </a:r>
            <a:r>
              <a:rPr lang="tr-TR" sz="2400" dirty="0"/>
              <a:t>adı verilir.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2500306"/>
            <a:ext cx="2845557" cy="281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8229600" y="6096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1800" b="1"/>
              <a:t>A.Ç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85800" y="517525"/>
          <a:ext cx="8153400" cy="6070600"/>
        </p:xfrm>
        <a:graphic>
          <a:graphicData uri="http://schemas.openxmlformats.org/presentationml/2006/ole">
            <p:oleObj spid="_x0000_s39938" name="Slayt" r:id="rId3" imgW="4472326" imgH="3349786" progId="PowerPoint.Slide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981200" y="3048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800" b="1"/>
              <a:t>EKLEMİN  YAPISI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2643174" y="1071546"/>
          <a:ext cx="4148138" cy="5105400"/>
        </p:xfrm>
        <a:graphic>
          <a:graphicData uri="http://schemas.openxmlformats.org/presentationml/2006/ole">
            <p:oleObj spid="_x0000_s41986" name="Bit Eşlem Resmi" r:id="rId3" imgW="1238423" imgH="1523810" progId="PBrush">
              <p:embed/>
            </p:oleObj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33400" y="1447800"/>
            <a:ext cx="3886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dirty="0"/>
              <a:t>Hareketli   eklemler, oldukça  esnektirler  ve  vücutta  büyük  oranda  bulunurlar</a:t>
            </a:r>
            <a:r>
              <a:rPr lang="tr-TR" sz="2400" dirty="0">
                <a:solidFill>
                  <a:srgbClr val="CC0000"/>
                </a:solidFill>
              </a:rPr>
              <a:t>.</a:t>
            </a:r>
          </a:p>
        </p:txBody>
      </p:sp>
      <p:sp>
        <p:nvSpPr>
          <p:cNvPr id="7" name="6 Dikdörtgen"/>
          <p:cNvSpPr/>
          <p:nvPr/>
        </p:nvSpPr>
        <p:spPr>
          <a:xfrm>
            <a:off x="357158" y="364331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Omuz eklemi,</a:t>
            </a:r>
          </a:p>
          <a:p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kalça eklemi, </a:t>
            </a:r>
          </a:p>
          <a:p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kol ve bacaklardaki eklemler</a:t>
            </a:r>
            <a:endParaRPr lang="tr-TR" sz="2800" dirty="0"/>
          </a:p>
        </p:txBody>
      </p:sp>
      <p:sp>
        <p:nvSpPr>
          <p:cNvPr id="9" name="8 Dikdörtgen"/>
          <p:cNvSpPr/>
          <p:nvPr/>
        </p:nvSpPr>
        <p:spPr>
          <a:xfrm>
            <a:off x="0" y="428604"/>
            <a:ext cx="542928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OYNAR EKLEM</a:t>
            </a:r>
            <a:endParaRPr lang="tr-TR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28596" y="500042"/>
            <a:ext cx="50449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YARI OYNAR EKLEM</a:t>
            </a:r>
            <a:endParaRPr lang="tr-T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500034" y="1500174"/>
            <a:ext cx="41434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Hareketleri kısıtlı olan eklemledir.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Omur eklemleri,</a:t>
            </a:r>
          </a:p>
          <a:p>
            <a:endParaRPr lang="tr-T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Göğüs kafesi eklemleri</a:t>
            </a:r>
            <a:endParaRPr lang="tr-TR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285860"/>
            <a:ext cx="4067175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57158" y="642918"/>
            <a:ext cx="49455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OYNAMAZ EKLEM</a:t>
            </a:r>
            <a:endParaRPr lang="tr-TR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285720" y="1714488"/>
            <a:ext cx="37862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Kemiklerin birbirine sıkıca bağlandığı hareketsiz eklemlerdir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endParaRPr lang="tr-T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Kafatası kemikleri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arasında</a:t>
            </a:r>
          </a:p>
          <a:p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ulunan eklemler </a:t>
            </a:r>
            <a:endParaRPr lang="tr-T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500174"/>
            <a:ext cx="2867025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2671754" cy="1153494"/>
          </a:xfrm>
        </p:spPr>
        <p:txBody>
          <a:bodyPr/>
          <a:lstStyle/>
          <a:p>
            <a:r>
              <a:rPr lang="tr-TR" dirty="0" smtClean="0"/>
              <a:t>KASLAR</a:t>
            </a:r>
            <a:endParaRPr lang="tr-TR" dirty="0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214422"/>
            <a:ext cx="3828344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6601121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500034" y="1428736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/>
              <a:t>İskeletimizi oluşturan kaslardır</a:t>
            </a:r>
            <a:r>
              <a:rPr lang="tr-TR" sz="2400" b="1" dirty="0" smtClean="0"/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 smtClean="0"/>
              <a:t>Bu </a:t>
            </a:r>
            <a:r>
              <a:rPr lang="tr-TR" sz="2400" b="1" dirty="0"/>
              <a:t>kaslara iskelet kasları da denir.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57158" y="2928934"/>
            <a:ext cx="6553200" cy="116955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800" b="1" dirty="0">
                <a:solidFill>
                  <a:schemeClr val="accent4">
                    <a:lumMod val="75000"/>
                  </a:schemeClr>
                </a:solidFill>
              </a:rPr>
              <a:t>İsteğimize bağlı olarak çalışır</a:t>
            </a: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</a:rPr>
              <a:t>Hızlı çalışıp, çabuk yorulurlar.</a:t>
            </a:r>
            <a:endParaRPr lang="tr-TR" sz="28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3970" name="Picture 2" descr="http://t2.gstatic.com/images?q=tbn:Exia4UWmcpu_xM:http://www.eurostargym.com/anatomi/onkol/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357694"/>
            <a:ext cx="1763267" cy="1862144"/>
          </a:xfrm>
          <a:prstGeom prst="rect">
            <a:avLst/>
          </a:prstGeom>
          <a:noFill/>
        </p:spPr>
      </p:pic>
      <p:sp>
        <p:nvSpPr>
          <p:cNvPr id="9" name="8 Dikdörtgen"/>
          <p:cNvSpPr/>
          <p:nvPr/>
        </p:nvSpPr>
        <p:spPr>
          <a:xfrm>
            <a:off x="296353" y="357166"/>
            <a:ext cx="478849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ÇİZGİLİ KASLAR</a:t>
            </a:r>
            <a:endParaRPr lang="tr-TR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57158" y="1142984"/>
            <a:ext cx="60007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/>
              <a:t>İsteğimiz dışında </a:t>
            </a:r>
            <a:r>
              <a:rPr lang="tr-TR" sz="2400" b="1" dirty="0" smtClean="0"/>
              <a:t>çalışan, iç organlarımızın yapısında bulunan </a:t>
            </a:r>
            <a:r>
              <a:rPr lang="tr-TR" sz="2400" b="1" dirty="0"/>
              <a:t>kaslardır.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8596" y="2571744"/>
            <a:ext cx="47863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</a:rPr>
              <a:t>Sindirim,Solunum, </a:t>
            </a:r>
            <a:r>
              <a:rPr lang="tr-TR" sz="2400" b="1" dirty="0">
                <a:solidFill>
                  <a:schemeClr val="accent4">
                    <a:lumMod val="75000"/>
                  </a:schemeClr>
                </a:solidFill>
              </a:rPr>
              <a:t>Boşaltım </a:t>
            </a:r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</a:rPr>
              <a:t>ve </a:t>
            </a:r>
            <a:r>
              <a:rPr lang="tr-TR" sz="2400" b="1" dirty="0">
                <a:solidFill>
                  <a:schemeClr val="accent4">
                    <a:lumMod val="75000"/>
                  </a:schemeClr>
                </a:solidFill>
              </a:rPr>
              <a:t>Üreme sisteminde yer alan organlarda Düz kaslar bulunur.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57158" y="4357694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 smtClean="0"/>
              <a:t>Düz kasların çalışması yavaştır 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 smtClean="0"/>
              <a:t>ve çabuk yorulmazlar</a:t>
            </a:r>
            <a:r>
              <a:rPr lang="tr-TR" sz="3200" dirty="0" smtClean="0"/>
              <a:t>.</a:t>
            </a:r>
            <a:endParaRPr lang="tr-TR" sz="3200" dirty="0"/>
          </a:p>
        </p:txBody>
      </p:sp>
      <p:pic>
        <p:nvPicPr>
          <p:cNvPr id="81922" name="Picture 2" descr="http://t0.gstatic.com/images?q=tbn:38vIoU4ynMnEkM:http://www.gebelikportal.com/icerikresimler/edEZkBBl/onikiparna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4714884"/>
            <a:ext cx="2311984" cy="1695457"/>
          </a:xfrm>
          <a:prstGeom prst="rect">
            <a:avLst/>
          </a:prstGeom>
          <a:noFill/>
        </p:spPr>
      </p:pic>
      <p:sp>
        <p:nvSpPr>
          <p:cNvPr id="12" name="11 Dikdörtgen"/>
          <p:cNvSpPr/>
          <p:nvPr/>
        </p:nvSpPr>
        <p:spPr>
          <a:xfrm>
            <a:off x="734874" y="214290"/>
            <a:ext cx="3942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DÜZ KASLAR</a:t>
            </a:r>
            <a:endParaRPr lang="tr-TR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00034" y="428604"/>
            <a:ext cx="32127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KALP KASI</a:t>
            </a:r>
            <a:endParaRPr lang="tr-TR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57158" y="1571612"/>
            <a:ext cx="6500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b="1" dirty="0" smtClean="0"/>
              <a:t>KIRMIZI KAS  OLMASINA </a:t>
            </a:r>
            <a:endParaRPr lang="tr-TR" b="1" dirty="0" smtClean="0"/>
          </a:p>
          <a:p>
            <a:pPr eaLnBrk="0" hangingPunct="0">
              <a:spcBef>
                <a:spcPct val="50000"/>
              </a:spcBef>
            </a:pPr>
            <a:r>
              <a:rPr lang="tr-TR" b="1" dirty="0" smtClean="0"/>
              <a:t>RAĞMEN </a:t>
            </a:r>
          </a:p>
          <a:p>
            <a:pPr eaLnBrk="0" hangingPunct="0">
              <a:spcBef>
                <a:spcPct val="50000"/>
              </a:spcBef>
            </a:pPr>
            <a:r>
              <a:rPr lang="tr-TR" b="1" dirty="0" smtClean="0"/>
              <a:t>İSTEĞİMİZ </a:t>
            </a:r>
            <a:r>
              <a:rPr lang="tr-TR" b="1" dirty="0" smtClean="0"/>
              <a:t>DIŞI </a:t>
            </a:r>
            <a:r>
              <a:rPr lang="tr-TR" b="1" dirty="0" smtClean="0"/>
              <a:t>NDA ÇALIŞIR</a:t>
            </a:r>
            <a:r>
              <a:rPr lang="tr-TR" b="1" dirty="0" smtClean="0"/>
              <a:t>.</a:t>
            </a:r>
            <a:endParaRPr lang="tr-TR" b="1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857232"/>
            <a:ext cx="2741613" cy="54292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7286644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285720" y="1071546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Kemiğin Yapısı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428596" y="571480"/>
            <a:ext cx="660243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dirty="0">
                <a:solidFill>
                  <a:schemeClr val="accent2"/>
                </a:solidFill>
              </a:rPr>
              <a:t>Kemiğin yapısını incelerken </a:t>
            </a:r>
            <a:endParaRPr lang="tr-TR" sz="2800" dirty="0" smtClean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tr-TR" sz="2800" dirty="0" smtClean="0">
                <a:solidFill>
                  <a:schemeClr val="accent2"/>
                </a:solidFill>
              </a:rPr>
              <a:t>dışındaki </a:t>
            </a:r>
            <a:r>
              <a:rPr lang="tr-TR" sz="2800" dirty="0">
                <a:solidFill>
                  <a:schemeClr val="accent2"/>
                </a:solidFill>
              </a:rPr>
              <a:t>zar</a:t>
            </a:r>
            <a:r>
              <a:rPr lang="tr-TR" dirty="0"/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Kemiği dış etkilerden korur.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Onarılmasını sağlar</a:t>
            </a:r>
            <a:r>
              <a:rPr lang="tr-TR" dirty="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Beslenmesini sağlar.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428868"/>
            <a:ext cx="3598863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928934"/>
            <a:ext cx="3598863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214282" y="428604"/>
            <a:ext cx="67866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Kemiği  dıştan incelediğimizde sert bir yapıyla karşılaşırız.</a:t>
            </a:r>
          </a:p>
          <a:p>
            <a:r>
              <a:rPr lang="tr-TR" sz="2000" dirty="0" smtClean="0"/>
              <a:t>Bu yapıya </a:t>
            </a:r>
            <a:r>
              <a:rPr lang="tr-TR" sz="2000" dirty="0" smtClean="0">
                <a:solidFill>
                  <a:srgbClr val="FF0000"/>
                </a:solidFill>
              </a:rPr>
              <a:t>SERT KEMİK </a:t>
            </a:r>
            <a:r>
              <a:rPr lang="tr-TR" sz="2000" dirty="0" smtClean="0"/>
              <a:t>denir.</a:t>
            </a:r>
          </a:p>
          <a:p>
            <a:r>
              <a:rPr lang="tr-TR" sz="2000" dirty="0" smtClean="0"/>
              <a:t>Kemiğin baş kısmını incelediğimizde süngeri andıran gözenekli bir yapıyla karşılaşırız.Bu yapı </a:t>
            </a:r>
            <a:r>
              <a:rPr lang="tr-TR" sz="2000" dirty="0" smtClean="0">
                <a:solidFill>
                  <a:srgbClr val="FF0000"/>
                </a:solidFill>
              </a:rPr>
              <a:t>SÜNGERİMSİ KEMİK </a:t>
            </a:r>
            <a:r>
              <a:rPr lang="tr-TR" sz="2000" dirty="0" smtClean="0"/>
              <a:t>tir.</a:t>
            </a:r>
          </a:p>
          <a:p>
            <a:r>
              <a:rPr lang="tr-TR" sz="2000" dirty="0" smtClean="0"/>
              <a:t>Süngerimsi kemiğin içinde </a:t>
            </a:r>
            <a:r>
              <a:rPr lang="tr-TR" sz="2000" dirty="0" smtClean="0">
                <a:solidFill>
                  <a:srgbClr val="FF0000"/>
                </a:solidFill>
              </a:rPr>
              <a:t>KEMİL İLİĞİ </a:t>
            </a:r>
            <a:r>
              <a:rPr lang="tr-TR" sz="2000" dirty="0" smtClean="0"/>
              <a:t> onun da içinde </a:t>
            </a:r>
            <a:r>
              <a:rPr lang="tr-TR" sz="2000" dirty="0" smtClean="0">
                <a:solidFill>
                  <a:srgbClr val="FF0000"/>
                </a:solidFill>
              </a:rPr>
              <a:t>KAN DAMARLARI</a:t>
            </a:r>
            <a:r>
              <a:rPr lang="tr-TR" sz="2000" dirty="0" smtClean="0"/>
              <a:t> bulunur.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85926"/>
            <a:ext cx="7286644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285720" y="1071546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Kemiğin Yapısı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fenokulu.net/kavramresim7/sungerimsi-kem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7115890" cy="3419480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428596" y="4000504"/>
            <a:ext cx="7358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Kemiği kırdığımızda kemik iliğini rahatlıkla gözlemleriz.Kemik iliğinde kan yapımında görevli hücreler vardır.</a:t>
            </a:r>
          </a:p>
          <a:p>
            <a:r>
              <a:rPr lang="tr-TR" sz="2400" dirty="0" smtClean="0"/>
              <a:t>Dolayısıyla kemik iliği  </a:t>
            </a:r>
            <a:r>
              <a:rPr lang="tr-TR" sz="2400" dirty="0" smtClean="0">
                <a:solidFill>
                  <a:srgbClr val="FF0000"/>
                </a:solidFill>
              </a:rPr>
              <a:t>KAN  YAPIMINDA </a:t>
            </a:r>
            <a:r>
              <a:rPr lang="tr-TR" sz="2400" dirty="0" smtClean="0"/>
              <a:t>görev alır.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C:\Users\Casper\Desktop\image0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28604"/>
            <a:ext cx="6362700" cy="4648200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1357290" y="528638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2"/>
                </a:solidFill>
              </a:rPr>
              <a:t>KAN HÜCRELERİ</a:t>
            </a:r>
            <a:endParaRPr lang="tr-T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714348" y="1714488"/>
            <a:ext cx="47149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dirty="0" smtClean="0">
                <a:solidFill>
                  <a:srgbClr val="FF0000"/>
                </a:solidFill>
              </a:rPr>
              <a:t>KEMİKLERİNİZ BÜKÜLEBİLİR Mİ?</a:t>
            </a:r>
            <a:endParaRPr lang="tr-T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Words>384</Words>
  <Application>Microsoft Office PowerPoint</Application>
  <PresentationFormat>Ekran Gösterisi (4:3)</PresentationFormat>
  <Paragraphs>95</Paragraphs>
  <Slides>29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29</vt:i4>
      </vt:variant>
    </vt:vector>
  </HeadingPairs>
  <TitlesOfParts>
    <vt:vector size="32" baseType="lpstr">
      <vt:lpstr>Kalabalık</vt:lpstr>
      <vt:lpstr>Slayt</vt:lpstr>
      <vt:lpstr>Bit Eşlem Resmi</vt:lpstr>
      <vt:lpstr>Destek ve Hareket Sistemi</vt:lpstr>
      <vt:lpstr>İSKELETİN GÖREVLERİ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Kemik Çeşitleri</vt:lpstr>
      <vt:lpstr> Kısa Kemik </vt:lpstr>
      <vt:lpstr>Yassı Kemik</vt:lpstr>
      <vt:lpstr>Slayt 17</vt:lpstr>
      <vt:lpstr>Slayt 18</vt:lpstr>
      <vt:lpstr>Slayt 19</vt:lpstr>
      <vt:lpstr>EKLEMLER</vt:lpstr>
      <vt:lpstr>Slayt 21</vt:lpstr>
      <vt:lpstr>Slayt 22</vt:lpstr>
      <vt:lpstr>Slayt 23</vt:lpstr>
      <vt:lpstr>Slayt 24</vt:lpstr>
      <vt:lpstr>KASLAR</vt:lpstr>
      <vt:lpstr>Slayt 26</vt:lpstr>
      <vt:lpstr>Slayt 27</vt:lpstr>
      <vt:lpstr>Slayt 28</vt:lpstr>
      <vt:lpstr>Slayt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Destek ve Hareket Sistemi</dc:title>
  <dc:creator>betul</dc:creator>
  <cp:lastModifiedBy>betul</cp:lastModifiedBy>
  <cp:revision>20</cp:revision>
  <dcterms:created xsi:type="dcterms:W3CDTF">2010-02-24T16:08:18Z</dcterms:created>
  <dcterms:modified xsi:type="dcterms:W3CDTF">2010-02-24T18:34:29Z</dcterms:modified>
</cp:coreProperties>
</file>