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1" r:id="rId2"/>
    <p:sldId id="262" r:id="rId3"/>
    <p:sldId id="263" r:id="rId4"/>
    <p:sldId id="286" r:id="rId5"/>
    <p:sldId id="260" r:id="rId6"/>
    <p:sldId id="294" r:id="rId7"/>
    <p:sldId id="264" r:id="rId8"/>
    <p:sldId id="287" r:id="rId9"/>
    <p:sldId id="265" r:id="rId10"/>
    <p:sldId id="266" r:id="rId11"/>
    <p:sldId id="267" r:id="rId12"/>
    <p:sldId id="268" r:id="rId13"/>
    <p:sldId id="269" r:id="rId14"/>
    <p:sldId id="270" r:id="rId15"/>
    <p:sldId id="271" r:id="rId16"/>
    <p:sldId id="272" r:id="rId17"/>
    <p:sldId id="273" r:id="rId18"/>
    <p:sldId id="274" r:id="rId19"/>
    <p:sldId id="275" r:id="rId20"/>
    <p:sldId id="288" r:id="rId21"/>
    <p:sldId id="277" r:id="rId22"/>
    <p:sldId id="278" r:id="rId23"/>
    <p:sldId id="301" r:id="rId24"/>
    <p:sldId id="297" r:id="rId25"/>
    <p:sldId id="299" r:id="rId26"/>
    <p:sldId id="300" r:id="rId27"/>
    <p:sldId id="279" r:id="rId28"/>
    <p:sldId id="280" r:id="rId29"/>
    <p:sldId id="295" r:id="rId30"/>
    <p:sldId id="296" r:id="rId31"/>
    <p:sldId id="281" r:id="rId32"/>
    <p:sldId id="285" r:id="rId33"/>
    <p:sldId id="290" r:id="rId34"/>
    <p:sldId id="291" r:id="rId35"/>
    <p:sldId id="283" r:id="rId36"/>
    <p:sldId id="292" r:id="rId37"/>
    <p:sldId id="293" r:id="rId38"/>
    <p:sldId id="257" r:id="rId39"/>
    <p:sldId id="258" r:id="rId40"/>
  </p:sldIdLst>
  <p:sldSz cx="9144000" cy="6858000" type="screen4x3"/>
  <p:notesSz cx="6858000" cy="9144000"/>
  <p:custDataLst>
    <p:tags r:id="rId42"/>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534" y="-9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79E5A-78E5-43EE-B9A2-8E96FAB7EDF2}" type="datetimeFigureOut">
              <a:rPr lang="tr-TR" smtClean="0"/>
              <a:t>16.05.2013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2CB9E-43DA-495C-A4B0-E653D82B0A67}" type="slidenum">
              <a:rPr lang="tr-TR" smtClean="0"/>
              <a:t>‹#›</a:t>
            </a:fld>
            <a:endParaRPr lang="tr-TR"/>
          </a:p>
        </p:txBody>
      </p:sp>
    </p:spTree>
    <p:extLst>
      <p:ext uri="{BB962C8B-B14F-4D97-AF65-F5344CB8AC3E}">
        <p14:creationId xmlns:p14="http://schemas.microsoft.com/office/powerpoint/2010/main" val="64392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2F2CB9E-43DA-495C-A4B0-E653D82B0A67}" type="slidenum">
              <a:rPr lang="tr-TR" smtClean="0"/>
              <a:t>9</a:t>
            </a:fld>
            <a:endParaRPr lang="tr-TR"/>
          </a:p>
        </p:txBody>
      </p:sp>
    </p:spTree>
    <p:extLst>
      <p:ext uri="{BB962C8B-B14F-4D97-AF65-F5344CB8AC3E}">
        <p14:creationId xmlns:p14="http://schemas.microsoft.com/office/powerpoint/2010/main" val="208127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F6D31E-CE34-4DB5-BBF1-C19EAB527C5C}" type="slidenum">
              <a:rPr lang="tr-TR" smtClean="0"/>
              <a:t>39</a:t>
            </a:fld>
            <a:endParaRPr lang="tr-TR"/>
          </a:p>
        </p:txBody>
      </p:sp>
    </p:spTree>
    <p:extLst>
      <p:ext uri="{BB962C8B-B14F-4D97-AF65-F5344CB8AC3E}">
        <p14:creationId xmlns:p14="http://schemas.microsoft.com/office/powerpoint/2010/main" val="4716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16.05.2013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16.05.2013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5.png"/><Relationship Id="rId5" Type="http://schemas.openxmlformats.org/officeDocument/2006/relationships/hyperlink" Target="http://www.fatihgizligider.com/"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38" y="1092810"/>
            <a:ext cx="4825829" cy="428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2563" y="1115360"/>
            <a:ext cx="4196301" cy="425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1015" y="1115360"/>
            <a:ext cx="7269961" cy="425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716382" y="5611306"/>
            <a:ext cx="3168431" cy="369332"/>
          </a:xfrm>
          <a:prstGeom prst="rect">
            <a:avLst/>
          </a:prstGeom>
        </p:spPr>
        <p:txBody>
          <a:bodyPr wrap="none">
            <a:spAutoFit/>
          </a:bodyPr>
          <a:lstStyle/>
          <a:p>
            <a:r>
              <a:rPr lang="tr-TR" b="1" dirty="0"/>
              <a:t>1. GÖK CİSİMLERİNİ TANIYALIM</a:t>
            </a:r>
            <a:endParaRPr lang="tr-TR" dirty="0"/>
          </a:p>
        </p:txBody>
      </p:sp>
      <p:sp>
        <p:nvSpPr>
          <p:cNvPr id="3" name="Dikdörtgen 2"/>
          <p:cNvSpPr/>
          <p:nvPr/>
        </p:nvSpPr>
        <p:spPr>
          <a:xfrm>
            <a:off x="2699792" y="5949280"/>
            <a:ext cx="2276905" cy="369332"/>
          </a:xfrm>
          <a:prstGeom prst="rect">
            <a:avLst/>
          </a:prstGeom>
        </p:spPr>
        <p:txBody>
          <a:bodyPr wrap="none">
            <a:spAutoFit/>
          </a:bodyPr>
          <a:lstStyle/>
          <a:p>
            <a:r>
              <a:rPr lang="tr-TR" b="1" dirty="0"/>
              <a:t>2. GÜNEŞ SİSTEMİMİZ</a:t>
            </a:r>
            <a:endParaRPr lang="tr-TR" dirty="0"/>
          </a:p>
        </p:txBody>
      </p:sp>
      <p:sp>
        <p:nvSpPr>
          <p:cNvPr id="4" name="Dikdörtgen 3"/>
          <p:cNvSpPr/>
          <p:nvPr/>
        </p:nvSpPr>
        <p:spPr>
          <a:xfrm>
            <a:off x="2699792" y="6340678"/>
            <a:ext cx="5184576" cy="369332"/>
          </a:xfrm>
          <a:prstGeom prst="rect">
            <a:avLst/>
          </a:prstGeom>
        </p:spPr>
        <p:txBody>
          <a:bodyPr wrap="square">
            <a:spAutoFit/>
          </a:bodyPr>
          <a:lstStyle/>
          <a:p>
            <a:r>
              <a:rPr lang="tr-TR" b="1" dirty="0"/>
              <a:t>3. UZAY </a:t>
            </a:r>
            <a:r>
              <a:rPr lang="tr-TR" b="1" dirty="0" smtClean="0"/>
              <a:t>ARAŞTIRMALARI YAŞAM </a:t>
            </a:r>
            <a:r>
              <a:rPr lang="tr-TR" b="1" dirty="0"/>
              <a:t>VE TEKNOLOJİ</a:t>
            </a:r>
            <a:endParaRPr lang="tr-TR" dirty="0"/>
          </a:p>
        </p:txBody>
      </p:sp>
      <p:sp>
        <p:nvSpPr>
          <p:cNvPr id="5" name="Dikdörtgen 4"/>
          <p:cNvSpPr/>
          <p:nvPr/>
        </p:nvSpPr>
        <p:spPr>
          <a:xfrm>
            <a:off x="2699792" y="0"/>
            <a:ext cx="3217547" cy="1323439"/>
          </a:xfrm>
          <a:prstGeom prst="rect">
            <a:avLst/>
          </a:prstGeom>
        </p:spPr>
        <p:txBody>
          <a:bodyPr wrap="none">
            <a:spAutoFit/>
          </a:bodyPr>
          <a:lstStyle/>
          <a:p>
            <a:r>
              <a:rPr lang="tr-TR" sz="8000" b="1" dirty="0">
                <a:latin typeface="Arial" pitchFamily="34" charset="0"/>
                <a:cs typeface="Arial" pitchFamily="34" charset="0"/>
              </a:rPr>
              <a:t>7</a:t>
            </a:r>
            <a:r>
              <a:rPr lang="tr-TR" sz="5400" b="1" dirty="0">
                <a:latin typeface="Arial" pitchFamily="34" charset="0"/>
                <a:cs typeface="Arial" pitchFamily="34" charset="0"/>
              </a:rPr>
              <a:t>. ÜNİTE</a:t>
            </a:r>
            <a:endParaRPr lang="tr-TR" sz="5400" dirty="0">
              <a:latin typeface="Arial" pitchFamily="34" charset="0"/>
              <a:cs typeface="Arial"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6625" y="1132638"/>
            <a:ext cx="7165116" cy="424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0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6" y="0"/>
            <a:ext cx="91379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5380434"/>
            <a:ext cx="9144000" cy="150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8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008" y="188640"/>
            <a:ext cx="5004048" cy="5632311"/>
          </a:xfrm>
          <a:prstGeom prst="rect">
            <a:avLst/>
          </a:prstGeom>
        </p:spPr>
        <p:txBody>
          <a:bodyPr wrap="square">
            <a:spAutoFit/>
          </a:bodyPr>
          <a:lstStyle/>
          <a:p>
            <a:r>
              <a:rPr lang="tr-TR" sz="2000" dirty="0">
                <a:latin typeface="Arial" pitchFamily="34" charset="0"/>
                <a:cs typeface="Arial" pitchFamily="34" charset="0"/>
              </a:rPr>
              <a:t>Yaptığınız etkinlikte, bulutsuz bir gecede gökyüzünü </a:t>
            </a:r>
            <a:r>
              <a:rPr lang="tr-TR" sz="2000" dirty="0" smtClean="0">
                <a:latin typeface="Arial" pitchFamily="34" charset="0"/>
                <a:cs typeface="Arial" pitchFamily="34" charset="0"/>
              </a:rPr>
              <a:t>gözlemlediğinizde </a:t>
            </a:r>
            <a:r>
              <a:rPr lang="tr-TR" sz="2000" dirty="0">
                <a:latin typeface="Arial" pitchFamily="34" charset="0"/>
                <a:cs typeface="Arial" pitchFamily="34" charset="0"/>
              </a:rPr>
              <a:t>irili ufaklı pek çok cisim fark ettiniz. Bunların her birine </a:t>
            </a:r>
            <a:r>
              <a:rPr lang="tr-TR" sz="2000" b="1" dirty="0" smtClean="0">
                <a:latin typeface="Arial" pitchFamily="34" charset="0"/>
                <a:cs typeface="Arial" pitchFamily="34" charset="0"/>
              </a:rPr>
              <a:t>gök cismi </a:t>
            </a:r>
            <a:r>
              <a:rPr lang="tr-TR" sz="2000" dirty="0">
                <a:latin typeface="Arial" pitchFamily="34" charset="0"/>
                <a:cs typeface="Arial" pitchFamily="34" charset="0"/>
              </a:rPr>
              <a:t>adı verilir. </a:t>
            </a:r>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Şehrin </a:t>
            </a:r>
            <a:r>
              <a:rPr lang="tr-TR" sz="2000" dirty="0">
                <a:latin typeface="Arial" pitchFamily="34" charset="0"/>
                <a:cs typeface="Arial" pitchFamily="34" charset="0"/>
              </a:rPr>
              <a:t>ışıklarından </a:t>
            </a:r>
            <a:r>
              <a:rPr lang="tr-TR" sz="2000" dirty="0" smtClean="0">
                <a:latin typeface="Arial" pitchFamily="34" charset="0"/>
                <a:cs typeface="Arial" pitchFamily="34" charset="0"/>
              </a:rPr>
              <a:t>uzaklaştığınızda görebildiğiniz gök cisimlerinin </a:t>
            </a:r>
            <a:r>
              <a:rPr lang="tr-TR" sz="2000" dirty="0">
                <a:latin typeface="Arial" pitchFamily="34" charset="0"/>
                <a:cs typeface="Arial" pitchFamily="34" charset="0"/>
              </a:rPr>
              <a:t>sayısının arttığını fark etmişsinizdir. O </a:t>
            </a:r>
            <a:r>
              <a:rPr lang="tr-TR" sz="2000" dirty="0" smtClean="0">
                <a:latin typeface="Arial" pitchFamily="34" charset="0"/>
                <a:cs typeface="Arial" pitchFamily="34" charset="0"/>
              </a:rPr>
              <a:t>hâlde gözlemleyebildiğinizden </a:t>
            </a:r>
            <a:r>
              <a:rPr lang="tr-TR" sz="2000" dirty="0">
                <a:latin typeface="Arial" pitchFamily="34" charset="0"/>
                <a:cs typeface="Arial" pitchFamily="34" charset="0"/>
              </a:rPr>
              <a:t>çok daha fazla gök cismi olduğunu söyleyebilir misiniz?</a:t>
            </a:r>
            <a:br>
              <a:rPr lang="tr-TR" sz="2000" dirty="0">
                <a:latin typeface="Arial" pitchFamily="34" charset="0"/>
                <a:cs typeface="Arial" pitchFamily="34" charset="0"/>
              </a:rPr>
            </a:br>
            <a:r>
              <a:rPr lang="tr-TR" sz="2000" dirty="0">
                <a:latin typeface="Arial" pitchFamily="34" charset="0"/>
                <a:cs typeface="Arial" pitchFamily="34" charset="0"/>
              </a:rPr>
              <a:t>Gerçekten de çıplak gözle görebildiğiniz gök cisimlerinin sayısı, </a:t>
            </a:r>
            <a:r>
              <a:rPr lang="tr-TR" sz="2000" dirty="0" smtClean="0">
                <a:latin typeface="Arial" pitchFamily="34" charset="0"/>
                <a:cs typeface="Arial" pitchFamily="34" charset="0"/>
              </a:rPr>
              <a:t>göremediklerinizin </a:t>
            </a:r>
            <a:r>
              <a:rPr lang="tr-TR" sz="2000" dirty="0">
                <a:latin typeface="Arial" pitchFamily="34" charset="0"/>
                <a:cs typeface="Arial" pitchFamily="34" charset="0"/>
              </a:rPr>
              <a:t>yanında önemsenmeyecek kadar azdır. Biz, </a:t>
            </a:r>
            <a:r>
              <a:rPr lang="tr-TR" sz="2000" dirty="0" smtClean="0">
                <a:latin typeface="Arial" pitchFamily="34" charset="0"/>
                <a:cs typeface="Arial" pitchFamily="34" charset="0"/>
              </a:rPr>
              <a:t>genellikle bir </a:t>
            </a:r>
            <a:r>
              <a:rPr lang="tr-TR" sz="2000" dirty="0">
                <a:latin typeface="Arial" pitchFamily="34" charset="0"/>
                <a:cs typeface="Arial" pitchFamily="34" charset="0"/>
              </a:rPr>
              <a:t>yanılgıya düşerek gökyüzünde gözlemleyebildiğimiz tüm bu </a:t>
            </a:r>
            <a:r>
              <a:rPr lang="tr-TR" sz="2000" dirty="0" smtClean="0">
                <a:latin typeface="Arial" pitchFamily="34" charset="0"/>
                <a:cs typeface="Arial" pitchFamily="34" charset="0"/>
              </a:rPr>
              <a:t>gök cisimlerine </a:t>
            </a:r>
            <a:r>
              <a:rPr lang="tr-TR" sz="2000" b="1" dirty="0">
                <a:latin typeface="Arial" pitchFamily="34" charset="0"/>
                <a:cs typeface="Arial" pitchFamily="34" charset="0"/>
              </a:rPr>
              <a:t>yıldız </a:t>
            </a:r>
            <a:r>
              <a:rPr lang="tr-TR" sz="2000" dirty="0">
                <a:latin typeface="Arial" pitchFamily="34" charset="0"/>
                <a:cs typeface="Arial" pitchFamily="34" charset="0"/>
              </a:rPr>
              <a:t>deriz. </a:t>
            </a:r>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Oysa </a:t>
            </a:r>
            <a:r>
              <a:rPr lang="tr-TR" sz="2000" dirty="0">
                <a:latin typeface="Arial" pitchFamily="34" charset="0"/>
                <a:cs typeface="Arial" pitchFamily="34" charset="0"/>
              </a:rPr>
              <a:t>yıldızların yanı sıra </a:t>
            </a:r>
            <a:r>
              <a:rPr lang="tr-TR" sz="2000" b="1" dirty="0">
                <a:latin typeface="Arial" pitchFamily="34" charset="0"/>
                <a:cs typeface="Arial" pitchFamily="34" charset="0"/>
              </a:rPr>
              <a:t>gezegenler</a:t>
            </a:r>
            <a:r>
              <a:rPr lang="tr-TR" sz="2000" dirty="0">
                <a:latin typeface="Arial" pitchFamily="34" charset="0"/>
                <a:cs typeface="Arial" pitchFamily="34" charset="0"/>
              </a:rPr>
              <a:t> ve </a:t>
            </a:r>
            <a:r>
              <a:rPr lang="tr-TR" sz="2000" dirty="0" smtClean="0">
                <a:latin typeface="Arial" pitchFamily="34" charset="0"/>
                <a:cs typeface="Arial" pitchFamily="34" charset="0"/>
              </a:rPr>
              <a:t>bunların uyduları</a:t>
            </a:r>
            <a:r>
              <a:rPr lang="tr-TR" sz="2000" dirty="0">
                <a:latin typeface="Arial" pitchFamily="34" charset="0"/>
                <a:cs typeface="Arial" pitchFamily="34" charset="0"/>
              </a:rPr>
              <a:t>, </a:t>
            </a:r>
            <a:r>
              <a:rPr lang="tr-TR" sz="2000" b="1" dirty="0">
                <a:latin typeface="Arial" pitchFamily="34" charset="0"/>
                <a:cs typeface="Arial" pitchFamily="34" charset="0"/>
              </a:rPr>
              <a:t>meteorlar, gök taşları </a:t>
            </a:r>
            <a:r>
              <a:rPr lang="tr-TR" sz="2000" dirty="0">
                <a:latin typeface="Arial" pitchFamily="34" charset="0"/>
                <a:cs typeface="Arial" pitchFamily="34" charset="0"/>
              </a:rPr>
              <a:t>bu gök cisimlerinden bazılarıdır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4417" y="188640"/>
            <a:ext cx="407268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042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88640"/>
            <a:ext cx="8928992" cy="2000548"/>
          </a:xfrm>
          <a:prstGeom prst="rect">
            <a:avLst/>
          </a:prstGeom>
        </p:spPr>
        <p:txBody>
          <a:bodyPr wrap="square">
            <a:spAutoFit/>
          </a:bodyPr>
          <a:lstStyle/>
          <a:p>
            <a:r>
              <a:rPr lang="tr-TR" sz="2800" b="1" dirty="0"/>
              <a:t>Yıldızlar ve Takımyıldızlar</a:t>
            </a:r>
          </a:p>
          <a:p>
            <a:r>
              <a:rPr lang="tr-TR" sz="2400" dirty="0">
                <a:latin typeface="Arial" pitchFamily="34" charset="0"/>
                <a:cs typeface="Arial" pitchFamily="34" charset="0"/>
              </a:rPr>
              <a:t>Geceleyin gökyüzünde gördüğünüz gök cisimlerini ve özelliklerini öğrendiniz. Peki, gündüz ışığıyla </a:t>
            </a:r>
            <a:r>
              <a:rPr lang="tr-TR" sz="2400" dirty="0" smtClean="0">
                <a:latin typeface="Arial" pitchFamily="34" charset="0"/>
                <a:cs typeface="Arial" pitchFamily="34" charset="0"/>
              </a:rPr>
              <a:t>Dünya'mızı </a:t>
            </a:r>
            <a:r>
              <a:rPr lang="tr-TR" sz="2400" dirty="0">
                <a:latin typeface="Arial" pitchFamily="34" charset="0"/>
                <a:cs typeface="Arial" pitchFamily="34" charset="0"/>
              </a:rPr>
              <a:t>aydınlatan Güneş ne tür bir gök cismidir? Bu sorunun cevabını sınıf arkadaşlarınızla tartışınız.</a:t>
            </a:r>
          </a:p>
        </p:txBody>
      </p:sp>
      <p:sp>
        <p:nvSpPr>
          <p:cNvPr id="3" name="Dikdörtgen 2"/>
          <p:cNvSpPr/>
          <p:nvPr/>
        </p:nvSpPr>
        <p:spPr>
          <a:xfrm>
            <a:off x="107504" y="2208513"/>
            <a:ext cx="8568952" cy="1200329"/>
          </a:xfrm>
          <a:prstGeom prst="rect">
            <a:avLst/>
          </a:prstGeom>
        </p:spPr>
        <p:txBody>
          <a:bodyPr wrap="square">
            <a:spAutoFit/>
          </a:bodyPr>
          <a:lstStyle/>
          <a:p>
            <a:r>
              <a:rPr lang="tr-TR" sz="2400" b="1" dirty="0">
                <a:latin typeface="Arial" pitchFamily="34" charset="0"/>
                <a:cs typeface="Arial" pitchFamily="34" charset="0"/>
              </a:rPr>
              <a:t>Yıldızlar</a:t>
            </a:r>
            <a:r>
              <a:rPr lang="tr-TR" dirty="0"/>
              <a:t>, </a:t>
            </a:r>
            <a:r>
              <a:rPr lang="tr-TR" sz="2400" dirty="0">
                <a:latin typeface="Arial" pitchFamily="34" charset="0"/>
                <a:cs typeface="Arial" pitchFamily="34" charset="0"/>
              </a:rPr>
              <a:t>bulutsu </a:t>
            </a:r>
            <a:r>
              <a:rPr lang="tr-TR" sz="2400" dirty="0" smtClean="0">
                <a:latin typeface="Arial" pitchFamily="34" charset="0"/>
                <a:cs typeface="Arial" pitchFamily="34" charset="0"/>
              </a:rPr>
              <a:t>olarak adlandırılan</a:t>
            </a:r>
            <a:r>
              <a:rPr lang="tr-TR" sz="2400" dirty="0">
                <a:latin typeface="Arial" pitchFamily="34" charset="0"/>
                <a:cs typeface="Arial" pitchFamily="34" charset="0"/>
              </a:rPr>
              <a:t>, sıcaklığı yüksek </a:t>
            </a:r>
            <a:r>
              <a:rPr lang="tr-TR" sz="2400" dirty="0" smtClean="0">
                <a:latin typeface="Arial" pitchFamily="34" charset="0"/>
                <a:cs typeface="Arial" pitchFamily="34" charset="0"/>
              </a:rPr>
              <a:t>gaz ve </a:t>
            </a:r>
            <a:r>
              <a:rPr lang="tr-TR" sz="2400" dirty="0">
                <a:latin typeface="Arial" pitchFamily="34" charset="0"/>
                <a:cs typeface="Arial" pitchFamily="34" charset="0"/>
              </a:rPr>
              <a:t>toz parçalarının bir </a:t>
            </a:r>
            <a:r>
              <a:rPr lang="tr-TR" sz="2400" dirty="0" smtClean="0">
                <a:latin typeface="Arial" pitchFamily="34" charset="0"/>
                <a:cs typeface="Arial" pitchFamily="34" charset="0"/>
              </a:rPr>
              <a:t>araya gelip </a:t>
            </a:r>
            <a:r>
              <a:rPr lang="tr-TR" sz="2400" dirty="0">
                <a:latin typeface="Arial" pitchFamily="34" charset="0"/>
                <a:cs typeface="Arial" pitchFamily="34" charset="0"/>
              </a:rPr>
              <a:t>sıkışmaları sonucu </a:t>
            </a:r>
            <a:r>
              <a:rPr lang="tr-TR" sz="2400" dirty="0" smtClean="0">
                <a:latin typeface="Arial" pitchFamily="34" charset="0"/>
                <a:cs typeface="Arial" pitchFamily="34" charset="0"/>
              </a:rPr>
              <a:t>oluşmuş gök </a:t>
            </a:r>
            <a:r>
              <a:rPr lang="tr-TR" sz="2400" dirty="0">
                <a:latin typeface="Arial" pitchFamily="34" charset="0"/>
                <a:cs typeface="Arial" pitchFamily="34" charset="0"/>
              </a:rPr>
              <a:t>cisimleridir.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0" y="3444211"/>
            <a:ext cx="9142779" cy="254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69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933056"/>
            <a:ext cx="9143999" cy="2862322"/>
          </a:xfrm>
          <a:prstGeom prst="rect">
            <a:avLst/>
          </a:prstGeom>
        </p:spPr>
        <p:txBody>
          <a:bodyPr wrap="square">
            <a:spAutoFit/>
          </a:bodyPr>
          <a:lstStyle/>
          <a:p>
            <a:r>
              <a:rPr lang="tr-TR" sz="2000" dirty="0">
                <a:latin typeface="Arial" pitchFamily="34" charset="0"/>
                <a:cs typeface="Arial" pitchFamily="34" charset="0"/>
              </a:rPr>
              <a:t>Yıldızların belirli bir ömrü </a:t>
            </a:r>
            <a:r>
              <a:rPr lang="tr-TR" sz="2000" dirty="0" smtClean="0">
                <a:latin typeface="Arial" pitchFamily="34" charset="0"/>
                <a:cs typeface="Arial" pitchFamily="34" charset="0"/>
              </a:rPr>
              <a:t>vardır</a:t>
            </a:r>
            <a:r>
              <a:rPr lang="tr-TR" sz="2000" dirty="0">
                <a:latin typeface="Arial" pitchFamily="34" charset="0"/>
                <a:cs typeface="Arial" pitchFamily="34" charset="0"/>
              </a:rPr>
              <a:t>. Ömrü tükenmemiş </a:t>
            </a:r>
            <a:r>
              <a:rPr lang="tr-TR" sz="2000" dirty="0" smtClean="0">
                <a:latin typeface="Arial" pitchFamily="34" charset="0"/>
                <a:cs typeface="Arial" pitchFamily="34" charset="0"/>
              </a:rPr>
              <a:t>yıldızlar belirli </a:t>
            </a:r>
            <a:r>
              <a:rPr lang="tr-TR" sz="2000" dirty="0">
                <a:latin typeface="Arial" pitchFamily="34" charset="0"/>
                <a:cs typeface="Arial" pitchFamily="34" charset="0"/>
              </a:rPr>
              <a:t>yaşlarda ısı ve ışık </a:t>
            </a:r>
            <a:r>
              <a:rPr lang="tr-TR" sz="2000" dirty="0" smtClean="0">
                <a:latin typeface="Arial" pitchFamily="34" charset="0"/>
                <a:cs typeface="Arial" pitchFamily="34" charset="0"/>
              </a:rPr>
              <a:t>yayar. Geceleri </a:t>
            </a:r>
            <a:r>
              <a:rPr lang="tr-TR" sz="2000" dirty="0">
                <a:latin typeface="Arial" pitchFamily="34" charset="0"/>
                <a:cs typeface="Arial" pitchFamily="34" charset="0"/>
              </a:rPr>
              <a:t>gökyüzüne </a:t>
            </a:r>
            <a:r>
              <a:rPr lang="tr-TR" sz="2000" dirty="0" smtClean="0">
                <a:latin typeface="Arial" pitchFamily="34" charset="0"/>
                <a:cs typeface="Arial" pitchFamily="34" charset="0"/>
              </a:rPr>
              <a:t>baktığınızda bazı </a:t>
            </a:r>
            <a:r>
              <a:rPr lang="tr-TR" sz="2000" dirty="0">
                <a:latin typeface="Arial" pitchFamily="34" charset="0"/>
                <a:cs typeface="Arial" pitchFamily="34" charset="0"/>
              </a:rPr>
              <a:t>yıldızların daha parlak, </a:t>
            </a:r>
            <a:r>
              <a:rPr lang="tr-TR" sz="2000" dirty="0" smtClean="0">
                <a:latin typeface="Arial" pitchFamily="34" charset="0"/>
                <a:cs typeface="Arial" pitchFamily="34" charset="0"/>
              </a:rPr>
              <a:t>bazılarınınsa </a:t>
            </a:r>
            <a:r>
              <a:rPr lang="tr-TR" sz="2000" dirty="0">
                <a:latin typeface="Arial" pitchFamily="34" charset="0"/>
                <a:cs typeface="Arial" pitchFamily="34" charset="0"/>
              </a:rPr>
              <a:t>daha farklı renk ve </a:t>
            </a:r>
            <a:r>
              <a:rPr lang="tr-TR" sz="2000" dirty="0" smtClean="0">
                <a:latin typeface="Arial" pitchFamily="34" charset="0"/>
                <a:cs typeface="Arial" pitchFamily="34" charset="0"/>
              </a:rPr>
              <a:t>parlaklıkta olduğu </a:t>
            </a:r>
            <a:r>
              <a:rPr lang="tr-TR" sz="2000" dirty="0">
                <a:latin typeface="Arial" pitchFamily="34" charset="0"/>
                <a:cs typeface="Arial" pitchFamily="34" charset="0"/>
              </a:rPr>
              <a:t>dikkatinizi çekmiştir. </a:t>
            </a:r>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Bir yıldızın </a:t>
            </a:r>
            <a:r>
              <a:rPr lang="tr-TR" sz="2000" dirty="0">
                <a:latin typeface="Arial" pitchFamily="34" charset="0"/>
                <a:cs typeface="Arial" pitchFamily="34" charset="0"/>
              </a:rPr>
              <a:t>parlaklığı iki temel </a:t>
            </a:r>
            <a:r>
              <a:rPr lang="tr-TR" sz="2000" dirty="0" smtClean="0">
                <a:latin typeface="Arial" pitchFamily="34" charset="0"/>
                <a:cs typeface="Arial" pitchFamily="34" charset="0"/>
              </a:rPr>
              <a:t>nedene bağlıdır</a:t>
            </a:r>
            <a:r>
              <a:rPr lang="tr-TR" sz="2000" dirty="0">
                <a:latin typeface="Arial" pitchFamily="34" charset="0"/>
                <a:cs typeface="Arial" pitchFamily="34" charset="0"/>
              </a:rPr>
              <a:t>. Daha parlak görünen </a:t>
            </a:r>
            <a:r>
              <a:rPr lang="tr-TR" sz="2000" dirty="0" smtClean="0">
                <a:latin typeface="Arial" pitchFamily="34" charset="0"/>
                <a:cs typeface="Arial" pitchFamily="34" charset="0"/>
              </a:rPr>
              <a:t>yıldızlar </a:t>
            </a:r>
            <a:r>
              <a:rPr lang="tr-TR" sz="2000" dirty="0">
                <a:latin typeface="Arial" pitchFamily="34" charset="0"/>
                <a:cs typeface="Arial" pitchFamily="34" charset="0"/>
              </a:rPr>
              <a:t>ya Dünya'ya daha yakındır </a:t>
            </a:r>
            <a:r>
              <a:rPr lang="tr-TR" sz="2000" dirty="0" smtClean="0">
                <a:latin typeface="Arial" pitchFamily="34" charset="0"/>
                <a:cs typeface="Arial" pitchFamily="34" charset="0"/>
              </a:rPr>
              <a:t>yada </a:t>
            </a:r>
            <a:r>
              <a:rPr lang="tr-TR" sz="2000" dirty="0">
                <a:latin typeface="Arial" pitchFamily="34" charset="0"/>
                <a:cs typeface="Arial" pitchFamily="34" charset="0"/>
              </a:rPr>
              <a:t>diğer yıldızlara göre daha </a:t>
            </a:r>
            <a:r>
              <a:rPr lang="tr-TR" sz="2000" dirty="0" smtClean="0">
                <a:latin typeface="Arial" pitchFamily="34" charset="0"/>
                <a:cs typeface="Arial" pitchFamily="34" charset="0"/>
              </a:rPr>
              <a:t>büyük</a:t>
            </a:r>
            <a:r>
              <a:rPr lang="tr-TR" sz="2000" dirty="0">
                <a:latin typeface="Arial" pitchFamily="34" charset="0"/>
                <a:cs typeface="Arial" pitchFamily="34" charset="0"/>
              </a:rPr>
              <a:t>tür. </a:t>
            </a:r>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Geceleri </a:t>
            </a:r>
            <a:r>
              <a:rPr lang="tr-TR" sz="2000" dirty="0">
                <a:latin typeface="Arial" pitchFamily="34" charset="0"/>
                <a:cs typeface="Arial" pitchFamily="34" charset="0"/>
              </a:rPr>
              <a:t>yıldızları Ay’ın yanında birer nokta büyüklüğünde görürüz. Oysa yıldızlar, Ay’dan, </a:t>
            </a:r>
            <a:r>
              <a:rPr lang="tr-TR" sz="2000" dirty="0" smtClean="0">
                <a:latin typeface="Arial" pitchFamily="34" charset="0"/>
                <a:cs typeface="Arial" pitchFamily="34" charset="0"/>
              </a:rPr>
              <a:t>Dünya’mızdan ve </a:t>
            </a:r>
            <a:r>
              <a:rPr lang="tr-TR" sz="2000" dirty="0">
                <a:latin typeface="Arial" pitchFamily="34" charset="0"/>
                <a:cs typeface="Arial" pitchFamily="34" charset="0"/>
              </a:rPr>
              <a:t>diğer gezegenlerden çok daha büyük gök cisimleridir. Geceleyin gökyüzünde gözlemlediğimiz </a:t>
            </a:r>
            <a:r>
              <a:rPr lang="tr-TR" sz="2000" dirty="0" smtClean="0">
                <a:latin typeface="Arial" pitchFamily="34" charset="0"/>
                <a:cs typeface="Arial" pitchFamily="34" charset="0"/>
              </a:rPr>
              <a:t>yıldızlar Dünya’mızdan </a:t>
            </a:r>
            <a:r>
              <a:rPr lang="tr-TR" sz="2000" dirty="0">
                <a:latin typeface="Arial" pitchFamily="34" charset="0"/>
                <a:cs typeface="Arial" pitchFamily="34" charset="0"/>
              </a:rPr>
              <a:t>çok uzakta olduklarından çok küçük görülmektedirler</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473"/>
            <a:ext cx="12708904" cy="39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95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E-6 -2.96296E-6 L -0.34046 -2.96296E-6 " pathEditMode="relative" rAng="0" ptsTypes="AA">
                                      <p:cBhvr>
                                        <p:cTn id="6" dur="5000" fill="hold"/>
                                        <p:tgtEl>
                                          <p:spTgt spid="9218"/>
                                        </p:tgtEl>
                                        <p:attrNameLst>
                                          <p:attrName>ppt_x</p:attrName>
                                          <p:attrName>ppt_y</p:attrName>
                                        </p:attrNameLst>
                                      </p:cBhvr>
                                      <p:rCtr x="-17031" y="0"/>
                                    </p:animMotion>
                                  </p:childTnLst>
                                </p:cTn>
                              </p:par>
                              <p:par>
                                <p:cTn id="7" presetID="10"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500"/>
                                        <p:tgtEl>
                                          <p:spTgt spid="2">
                                            <p:txEl>
                                              <p:pRg st="0" end="0"/>
                                            </p:txEl>
                                          </p:spTgt>
                                        </p:tgtEl>
                                      </p:cBhvr>
                                    </p:animEffect>
                                  </p:childTnLst>
                                </p:cTn>
                              </p:par>
                            </p:childTnLst>
                          </p:cTn>
                        </p:par>
                        <p:par>
                          <p:cTn id="10" fill="hold">
                            <p:stCondLst>
                              <p:cond delay="5000"/>
                            </p:stCondLst>
                            <p:childTnLst>
                              <p:par>
                                <p:cTn id="11" presetID="10"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par>
                          <p:cTn id="14" fill="hold">
                            <p:stCondLst>
                              <p:cond delay="5500"/>
                            </p:stCondLst>
                            <p:childTnLst>
                              <p:par>
                                <p:cTn id="15" presetID="10" presetClass="entr" presetSubtype="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008" y="188640"/>
            <a:ext cx="8964488" cy="4524315"/>
          </a:xfrm>
          <a:prstGeom prst="rect">
            <a:avLst/>
          </a:prstGeom>
        </p:spPr>
        <p:txBody>
          <a:bodyPr wrap="square">
            <a:spAutoFit/>
          </a:bodyPr>
          <a:lstStyle/>
          <a:p>
            <a:r>
              <a:rPr lang="tr-TR" sz="2400" dirty="0">
                <a:latin typeface="Arial" pitchFamily="34" charset="0"/>
                <a:cs typeface="Arial" pitchFamily="34" charset="0"/>
              </a:rPr>
              <a:t>Tüm yıldızlar, Güneş gibi ısı ve ışık </a:t>
            </a:r>
            <a:r>
              <a:rPr lang="tr-TR" sz="2400" dirty="0" smtClean="0">
                <a:latin typeface="Arial" pitchFamily="34" charset="0"/>
                <a:cs typeface="Arial" pitchFamily="34" charset="0"/>
              </a:rPr>
              <a:t>kaynağıdırlar</a:t>
            </a:r>
            <a:r>
              <a:rPr lang="tr-TR" sz="2400" dirty="0">
                <a:latin typeface="Arial" pitchFamily="34" charset="0"/>
                <a:cs typeface="Arial" pitchFamily="34" charset="0"/>
              </a:rPr>
              <a:t>. Fakat yıldızların yaydığı ışığın rengi ve </a:t>
            </a:r>
            <a:r>
              <a:rPr lang="tr-TR" sz="2400" dirty="0" smtClean="0">
                <a:latin typeface="Arial" pitchFamily="34" charset="0"/>
                <a:cs typeface="Arial" pitchFamily="34" charset="0"/>
              </a:rPr>
              <a:t>parlaklığı </a:t>
            </a:r>
            <a:r>
              <a:rPr lang="tr-TR" sz="2400" dirty="0">
                <a:latin typeface="Arial" pitchFamily="34" charset="0"/>
                <a:cs typeface="Arial" pitchFamily="34" charset="0"/>
              </a:rPr>
              <a:t>birbirinden farklıdır</a:t>
            </a:r>
            <a:r>
              <a:rPr lang="tr-TR" sz="2400" dirty="0" smtClean="0">
                <a:latin typeface="Arial" pitchFamily="34" charset="0"/>
                <a:cs typeface="Arial" pitchFamily="34" charset="0"/>
              </a:rPr>
              <a:t>.</a:t>
            </a:r>
          </a:p>
          <a:p>
            <a:r>
              <a:rPr lang="tr-TR" sz="2400" dirty="0" smtClean="0">
                <a:latin typeface="Arial" pitchFamily="34" charset="0"/>
                <a:cs typeface="Arial" pitchFamily="34" charset="0"/>
              </a:rPr>
              <a:t> </a:t>
            </a:r>
            <a:r>
              <a:rPr lang="tr-TR" sz="2400" dirty="0">
                <a:latin typeface="Arial" pitchFamily="34" charset="0"/>
                <a:cs typeface="Arial" pitchFamily="34" charset="0"/>
              </a:rPr>
              <a:t>Bunun temel sebebi </a:t>
            </a:r>
            <a:r>
              <a:rPr lang="tr-TR" sz="2400" dirty="0" smtClean="0">
                <a:latin typeface="Arial" pitchFamily="34" charset="0"/>
                <a:cs typeface="Arial" pitchFamily="34" charset="0"/>
              </a:rPr>
              <a:t>yıldızların </a:t>
            </a:r>
            <a:r>
              <a:rPr lang="tr-TR" sz="2400" dirty="0">
                <a:latin typeface="Arial" pitchFamily="34" charset="0"/>
                <a:cs typeface="Arial" pitchFamily="34" charset="0"/>
              </a:rPr>
              <a:t>sıcaklıklarının birbirinden farklı </a:t>
            </a:r>
            <a:r>
              <a:rPr lang="tr-TR" sz="2400" dirty="0" smtClean="0">
                <a:latin typeface="Arial" pitchFamily="34" charset="0"/>
                <a:cs typeface="Arial" pitchFamily="34" charset="0"/>
              </a:rPr>
              <a:t>oluşudur. </a:t>
            </a:r>
          </a:p>
          <a:p>
            <a:r>
              <a:rPr lang="tr-TR" sz="2400" b="1" dirty="0" smtClean="0">
                <a:latin typeface="Arial" pitchFamily="34" charset="0"/>
                <a:cs typeface="Arial" pitchFamily="34" charset="0"/>
              </a:rPr>
              <a:t>Sıcak </a:t>
            </a:r>
            <a:r>
              <a:rPr lang="tr-TR" sz="2400" b="1" dirty="0">
                <a:latin typeface="Arial" pitchFamily="34" charset="0"/>
                <a:cs typeface="Arial" pitchFamily="34" charset="0"/>
              </a:rPr>
              <a:t>yıldızlar mavi veya beyaz olarak </a:t>
            </a:r>
            <a:r>
              <a:rPr lang="tr-TR" sz="2400" b="1" dirty="0" smtClean="0">
                <a:latin typeface="Arial" pitchFamily="34" charset="0"/>
                <a:cs typeface="Arial" pitchFamily="34" charset="0"/>
              </a:rPr>
              <a:t>algılanırken orta </a:t>
            </a:r>
            <a:r>
              <a:rPr lang="tr-TR" sz="2400" b="1" dirty="0">
                <a:latin typeface="Arial" pitchFamily="34" charset="0"/>
                <a:cs typeface="Arial" pitchFamily="34" charset="0"/>
              </a:rPr>
              <a:t>sıcaklıktaki yıldızlar sarı, soğuk yıldızlar </a:t>
            </a:r>
            <a:r>
              <a:rPr lang="tr-TR" sz="2400" b="1" dirty="0" smtClean="0">
                <a:latin typeface="Arial" pitchFamily="34" charset="0"/>
                <a:cs typeface="Arial" pitchFamily="34" charset="0"/>
              </a:rPr>
              <a:t>ise kırmızı </a:t>
            </a:r>
            <a:r>
              <a:rPr lang="tr-TR" sz="2400" b="1" dirty="0">
                <a:latin typeface="Arial" pitchFamily="34" charset="0"/>
                <a:cs typeface="Arial" pitchFamily="34" charset="0"/>
              </a:rPr>
              <a:t>renkte </a:t>
            </a:r>
            <a:r>
              <a:rPr lang="tr-TR" sz="2400" b="1" dirty="0" smtClean="0">
                <a:latin typeface="Arial" pitchFamily="34" charset="0"/>
                <a:cs typeface="Arial" pitchFamily="34" charset="0"/>
              </a:rPr>
              <a:t>gözlemlenir. </a:t>
            </a:r>
          </a:p>
          <a:p>
            <a:r>
              <a:rPr lang="tr-TR" sz="2400" dirty="0" smtClean="0">
                <a:latin typeface="Arial" pitchFamily="34" charset="0"/>
                <a:cs typeface="Arial" pitchFamily="34" charset="0"/>
              </a:rPr>
              <a:t>Peki</a:t>
            </a:r>
            <a:r>
              <a:rPr lang="tr-TR" sz="2400" dirty="0">
                <a:latin typeface="Arial" pitchFamily="34" charset="0"/>
                <a:cs typeface="Arial" pitchFamily="34" charset="0"/>
              </a:rPr>
              <a:t>, yıldızların şekli nasıldır? </a:t>
            </a: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Bu soruyu duyduğumuzda </a:t>
            </a:r>
            <a:r>
              <a:rPr lang="tr-TR" sz="2400" dirty="0">
                <a:latin typeface="Arial" pitchFamily="34" charset="0"/>
                <a:cs typeface="Arial" pitchFamily="34" charset="0"/>
              </a:rPr>
              <a:t>çoğumuzun aklına </a:t>
            </a:r>
            <a:r>
              <a:rPr lang="tr-TR" sz="2400" dirty="0" smtClean="0">
                <a:latin typeface="Arial" pitchFamily="34" charset="0"/>
                <a:cs typeface="Arial" pitchFamily="34" charset="0"/>
              </a:rPr>
              <a:t>bayrağımızın üzerinde </a:t>
            </a:r>
            <a:r>
              <a:rPr lang="tr-TR" sz="2400" dirty="0">
                <a:latin typeface="Arial" pitchFamily="34" charset="0"/>
                <a:cs typeface="Arial" pitchFamily="34" charset="0"/>
              </a:rPr>
              <a:t>de bulunan sembolü gelir. </a:t>
            </a: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Bu da yıldızlarla </a:t>
            </a:r>
            <a:r>
              <a:rPr lang="tr-TR" sz="2400" dirty="0">
                <a:latin typeface="Arial" pitchFamily="34" charset="0"/>
                <a:cs typeface="Arial" pitchFamily="34" charset="0"/>
              </a:rPr>
              <a:t>ilgili yanılgılarımızdan bir diğeridir. </a:t>
            </a: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Yıldızlar </a:t>
            </a:r>
            <a:r>
              <a:rPr lang="tr-TR" sz="2400" dirty="0">
                <a:latin typeface="Arial" pitchFamily="34" charset="0"/>
                <a:cs typeface="Arial" pitchFamily="34" charset="0"/>
              </a:rPr>
              <a:t>küresel bir şekle sahiptir.</a:t>
            </a:r>
          </a:p>
        </p:txBody>
      </p:sp>
      <p:sp>
        <p:nvSpPr>
          <p:cNvPr id="3" name="Dikdörtgen 2"/>
          <p:cNvSpPr/>
          <p:nvPr/>
        </p:nvSpPr>
        <p:spPr>
          <a:xfrm>
            <a:off x="107504" y="4869160"/>
            <a:ext cx="8928992" cy="1569660"/>
          </a:xfrm>
          <a:prstGeom prst="rect">
            <a:avLst/>
          </a:prstGeom>
        </p:spPr>
        <p:txBody>
          <a:bodyPr wrap="square">
            <a:spAutoFit/>
          </a:bodyPr>
          <a:lstStyle/>
          <a:p>
            <a:r>
              <a:rPr lang="tr-TR" sz="2400" dirty="0">
                <a:latin typeface="Arial" pitchFamily="34" charset="0"/>
                <a:cs typeface="Arial" pitchFamily="34" charset="0"/>
              </a:rPr>
              <a:t>Dünya’dan bakıldığında grup hâlinde görülen yıldızlar topluluğuna takımyıldız denir. </a:t>
            </a: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İkinci </a:t>
            </a:r>
            <a:r>
              <a:rPr lang="tr-TR" sz="2400" dirty="0">
                <a:latin typeface="Arial" pitchFamily="34" charset="0"/>
                <a:cs typeface="Arial" pitchFamily="34" charset="0"/>
              </a:rPr>
              <a:t>etkinliği </a:t>
            </a:r>
            <a:r>
              <a:rPr lang="tr-TR" sz="2400" dirty="0" smtClean="0">
                <a:latin typeface="Arial" pitchFamily="34" charset="0"/>
                <a:cs typeface="Arial" pitchFamily="34" charset="0"/>
              </a:rPr>
              <a:t>yaparak </a:t>
            </a:r>
            <a:r>
              <a:rPr lang="tr-TR" sz="2400" dirty="0">
                <a:latin typeface="Arial" pitchFamily="34" charset="0"/>
                <a:cs typeface="Arial" pitchFamily="34" charset="0"/>
              </a:rPr>
              <a:t>takımyıldızların görünümlerini ve nasıl adlandırdıklarını araştıracaksınız.</a:t>
            </a:r>
          </a:p>
        </p:txBody>
      </p:sp>
    </p:spTree>
    <p:extLst>
      <p:ext uri="{BB962C8B-B14F-4D97-AF65-F5344CB8AC3E}">
        <p14:creationId xmlns:p14="http://schemas.microsoft.com/office/powerpoint/2010/main" val="351289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7904" y="1545836"/>
            <a:ext cx="5381625" cy="465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0" y="24245"/>
            <a:ext cx="9136999" cy="59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0" y="548680"/>
            <a:ext cx="9144000" cy="1261884"/>
          </a:xfrm>
          <a:prstGeom prst="rect">
            <a:avLst/>
          </a:prstGeom>
          <a:solidFill>
            <a:schemeClr val="accent1">
              <a:alpha val="9000"/>
            </a:schemeClr>
          </a:solidFill>
        </p:spPr>
        <p:txBody>
          <a:bodyPr wrap="square">
            <a:spAutoFit/>
          </a:bodyPr>
          <a:lstStyle/>
          <a:p>
            <a:r>
              <a:rPr lang="tr-TR" sz="2000" b="1" dirty="0">
                <a:latin typeface="Arial" pitchFamily="34" charset="0"/>
                <a:cs typeface="Arial" pitchFamily="34" charset="0"/>
              </a:rPr>
              <a:t>Araştırma Sorunuz: </a:t>
            </a:r>
            <a:r>
              <a:rPr lang="tr-TR" dirty="0">
                <a:latin typeface="Arial" pitchFamily="34" charset="0"/>
                <a:cs typeface="Arial" pitchFamily="34" charset="0"/>
              </a:rPr>
              <a:t>Takımyıldızların şekilleri neye benzer? Takımyıldızlar nasıl adlandırılır?</a:t>
            </a:r>
          </a:p>
          <a:p>
            <a:r>
              <a:rPr lang="tr-TR" sz="2000" b="1" dirty="0">
                <a:latin typeface="Arial" pitchFamily="34" charset="0"/>
                <a:cs typeface="Arial" pitchFamily="34" charset="0"/>
              </a:rPr>
              <a:t>Araç ve Gereçler</a:t>
            </a:r>
            <a:r>
              <a:rPr lang="tr-TR" sz="2000" dirty="0">
                <a:latin typeface="Arial" pitchFamily="34" charset="0"/>
                <a:cs typeface="Arial" pitchFamily="34" charset="0"/>
              </a:rPr>
              <a:t>: </a:t>
            </a:r>
            <a:r>
              <a:rPr lang="tr-TR" dirty="0">
                <a:latin typeface="Arial" pitchFamily="34" charset="0"/>
                <a:cs typeface="Arial" pitchFamily="34" charset="0"/>
              </a:rPr>
              <a:t>Kâğıt, kalem, hava şartlarına uygun kıyafetler, siyah ya da lacivert karton, raptiye,</a:t>
            </a:r>
          </a:p>
        </p:txBody>
      </p:sp>
      <p:sp>
        <p:nvSpPr>
          <p:cNvPr id="3" name="Dikdörtgen 2"/>
          <p:cNvSpPr/>
          <p:nvPr/>
        </p:nvSpPr>
        <p:spPr>
          <a:xfrm>
            <a:off x="0" y="1704874"/>
            <a:ext cx="3851920" cy="4616648"/>
          </a:xfrm>
          <a:prstGeom prst="rect">
            <a:avLst/>
          </a:prstGeom>
          <a:solidFill>
            <a:schemeClr val="accent1">
              <a:alpha val="9000"/>
            </a:schemeClr>
          </a:solidFill>
        </p:spPr>
        <p:txBody>
          <a:bodyPr wrap="square">
            <a:spAutoFit/>
          </a:bodyPr>
          <a:lstStyle/>
          <a:p>
            <a:r>
              <a:rPr lang="tr-TR" sz="2400" b="1" dirty="0">
                <a:latin typeface="Arial" pitchFamily="34" charset="0"/>
                <a:cs typeface="Arial" pitchFamily="34" charset="0"/>
              </a:rPr>
              <a:t>Bunları Yapınız</a:t>
            </a:r>
          </a:p>
          <a:p>
            <a:r>
              <a:rPr lang="tr-TR" dirty="0">
                <a:latin typeface="Arial" pitchFamily="34" charset="0"/>
                <a:cs typeface="Arial" pitchFamily="34" charset="0"/>
              </a:rPr>
              <a:t>Yandaki yıldız haritasını </a:t>
            </a:r>
            <a:r>
              <a:rPr lang="tr-TR" dirty="0" smtClean="0">
                <a:latin typeface="Arial" pitchFamily="34" charset="0"/>
                <a:cs typeface="Arial" pitchFamily="34" charset="0"/>
              </a:rPr>
              <a:t>dikkatle </a:t>
            </a:r>
            <a:r>
              <a:rPr lang="tr-TR" dirty="0">
                <a:latin typeface="Arial" pitchFamily="34" charset="0"/>
                <a:cs typeface="Arial" pitchFamily="34" charset="0"/>
              </a:rPr>
              <a:t>inceleyiniz. Haritada gördüğünüz</a:t>
            </a:r>
            <a:br>
              <a:rPr lang="tr-TR" dirty="0">
                <a:latin typeface="Arial" pitchFamily="34" charset="0"/>
                <a:cs typeface="Arial" pitchFamily="34" charset="0"/>
              </a:rPr>
            </a:br>
            <a:r>
              <a:rPr lang="tr-TR" dirty="0">
                <a:latin typeface="Arial" pitchFamily="34" charset="0"/>
                <a:cs typeface="Arial" pitchFamily="34" charset="0"/>
              </a:rPr>
              <a:t>Kutup Yıldızı, Dünya'nın kuzey yarı</a:t>
            </a:r>
            <a:br>
              <a:rPr lang="tr-TR" dirty="0">
                <a:latin typeface="Arial" pitchFamily="34" charset="0"/>
                <a:cs typeface="Arial" pitchFamily="34" charset="0"/>
              </a:rPr>
            </a:br>
            <a:r>
              <a:rPr lang="tr-TR" dirty="0">
                <a:latin typeface="Arial" pitchFamily="34" charset="0"/>
                <a:cs typeface="Arial" pitchFamily="34" charset="0"/>
              </a:rPr>
              <a:t>küresinde görünür ve yön </a:t>
            </a:r>
            <a:r>
              <a:rPr lang="tr-TR" dirty="0" smtClean="0">
                <a:latin typeface="Arial" pitchFamily="34" charset="0"/>
                <a:cs typeface="Arial" pitchFamily="34" charset="0"/>
              </a:rPr>
              <a:t>bulmayı </a:t>
            </a:r>
            <a:r>
              <a:rPr lang="tr-TR" dirty="0">
                <a:latin typeface="Arial" pitchFamily="34" charset="0"/>
                <a:cs typeface="Arial" pitchFamily="34" charset="0"/>
              </a:rPr>
              <a:t>sağlar. Kutup Yıldızı gökyüzünde</a:t>
            </a:r>
            <a:br>
              <a:rPr lang="tr-TR" dirty="0">
                <a:latin typeface="Arial" pitchFamily="34" charset="0"/>
                <a:cs typeface="Arial" pitchFamily="34" charset="0"/>
              </a:rPr>
            </a:br>
            <a:r>
              <a:rPr lang="tr-TR" dirty="0">
                <a:latin typeface="Arial" pitchFamily="34" charset="0"/>
                <a:cs typeface="Arial" pitchFamily="34" charset="0"/>
              </a:rPr>
              <a:t>en az hareket eden yıldızdır. Kutup</a:t>
            </a:r>
            <a:br>
              <a:rPr lang="tr-TR" dirty="0">
                <a:latin typeface="Arial" pitchFamily="34" charset="0"/>
                <a:cs typeface="Arial" pitchFamily="34" charset="0"/>
              </a:rPr>
            </a:br>
            <a:r>
              <a:rPr lang="tr-TR" dirty="0">
                <a:latin typeface="Arial" pitchFamily="34" charset="0"/>
                <a:cs typeface="Arial" pitchFamily="34" charset="0"/>
              </a:rPr>
              <a:t>Yıldızını bulmak için önce </a:t>
            </a:r>
            <a:r>
              <a:rPr lang="tr-TR" dirty="0" smtClean="0">
                <a:latin typeface="Arial" pitchFamily="34" charset="0"/>
                <a:cs typeface="Arial" pitchFamily="34" charset="0"/>
              </a:rPr>
              <a:t>Büyükayı </a:t>
            </a:r>
            <a:r>
              <a:rPr lang="tr-TR" dirty="0">
                <a:latin typeface="Arial" pitchFamily="34" charset="0"/>
                <a:cs typeface="Arial" pitchFamily="34" charset="0"/>
              </a:rPr>
              <a:t>takımyıldızını bulmanız gerekir.</a:t>
            </a:r>
            <a:br>
              <a:rPr lang="tr-TR" dirty="0">
                <a:latin typeface="Arial" pitchFamily="34" charset="0"/>
                <a:cs typeface="Arial" pitchFamily="34" charset="0"/>
              </a:rPr>
            </a:br>
            <a:r>
              <a:rPr lang="tr-TR" dirty="0">
                <a:latin typeface="Arial" pitchFamily="34" charset="0"/>
                <a:cs typeface="Arial" pitchFamily="34" charset="0"/>
              </a:rPr>
              <a:t>Büyükayı takımyıldızının en belirgin</a:t>
            </a:r>
            <a:br>
              <a:rPr lang="tr-TR" dirty="0">
                <a:latin typeface="Arial" pitchFamily="34" charset="0"/>
                <a:cs typeface="Arial" pitchFamily="34" charset="0"/>
              </a:rPr>
            </a:br>
            <a:r>
              <a:rPr lang="tr-TR" dirty="0">
                <a:latin typeface="Arial" pitchFamily="34" charset="0"/>
                <a:cs typeface="Arial" pitchFamily="34" charset="0"/>
              </a:rPr>
              <a:t>yedi yıldızı cezveye benzer. </a:t>
            </a:r>
            <a:r>
              <a:rPr lang="tr-TR" dirty="0" smtClean="0">
                <a:latin typeface="Arial" pitchFamily="34" charset="0"/>
                <a:cs typeface="Arial" pitchFamily="34" charset="0"/>
              </a:rPr>
              <a:t>Küçükayı takımyıldızı </a:t>
            </a:r>
            <a:r>
              <a:rPr lang="tr-TR" dirty="0">
                <a:latin typeface="Arial" pitchFamily="34" charset="0"/>
                <a:cs typeface="Arial" pitchFamily="34" charset="0"/>
              </a:rPr>
              <a:t>da onun küçüğü gibidir.</a:t>
            </a:r>
            <a:br>
              <a:rPr lang="tr-TR" dirty="0">
                <a:latin typeface="Arial" pitchFamily="34" charset="0"/>
                <a:cs typeface="Arial" pitchFamily="34" charset="0"/>
              </a:rPr>
            </a:br>
            <a:r>
              <a:rPr lang="tr-TR" dirty="0">
                <a:latin typeface="Arial" pitchFamily="34" charset="0"/>
                <a:cs typeface="Arial" pitchFamily="34" charset="0"/>
              </a:rPr>
              <a:t>Daha sonra Kutup Yıldızını yandaki</a:t>
            </a:r>
            <a:br>
              <a:rPr lang="tr-TR" dirty="0">
                <a:latin typeface="Arial" pitchFamily="34" charset="0"/>
                <a:cs typeface="Arial" pitchFamily="34" charset="0"/>
              </a:rPr>
            </a:br>
            <a:r>
              <a:rPr lang="tr-TR" dirty="0">
                <a:latin typeface="Arial" pitchFamily="34" charset="0"/>
                <a:cs typeface="Arial" pitchFamily="34" charset="0"/>
              </a:rPr>
              <a:t>gibi bulabilirsiniz</a:t>
            </a:r>
            <a:r>
              <a:rPr lang="tr-TR" dirty="0" smtClean="0">
                <a:latin typeface="Arial" pitchFamily="34" charset="0"/>
                <a:cs typeface="Arial" pitchFamily="34" charset="0"/>
              </a:rPr>
              <a:t>.</a:t>
            </a:r>
          </a:p>
          <a:p>
            <a:endParaRPr lang="tr-TR" dirty="0">
              <a:latin typeface="Arial" pitchFamily="34" charset="0"/>
              <a:cs typeface="Arial" pitchFamily="34" charset="0"/>
            </a:endParaRPr>
          </a:p>
        </p:txBody>
      </p:sp>
    </p:spTree>
    <p:extLst>
      <p:ext uri="{BB962C8B-B14F-4D97-AF65-F5344CB8AC3E}">
        <p14:creationId xmlns:p14="http://schemas.microsoft.com/office/powerpoint/2010/main" val="1590988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928992" cy="707886"/>
          </a:xfrm>
          <a:prstGeom prst="rect">
            <a:avLst/>
          </a:prstGeom>
          <a:solidFill>
            <a:schemeClr val="accent1">
              <a:alpha val="9000"/>
            </a:schemeClr>
          </a:solidFill>
        </p:spPr>
        <p:txBody>
          <a:bodyPr wrap="square">
            <a:spAutoFit/>
          </a:bodyPr>
          <a:lstStyle/>
          <a:p>
            <a:r>
              <a:rPr lang="tr-TR" sz="2000" dirty="0">
                <a:latin typeface="Arial" pitchFamily="34" charset="0"/>
                <a:cs typeface="Arial" pitchFamily="34" charset="0"/>
              </a:rPr>
              <a:t>1. İlk etkinliğinizde olduğu </a:t>
            </a:r>
            <a:r>
              <a:rPr lang="tr-TR" sz="2000" dirty="0" smtClean="0">
                <a:latin typeface="Arial" pitchFamily="34" charset="0"/>
                <a:cs typeface="Arial" pitchFamily="34" charset="0"/>
              </a:rPr>
              <a:t>gibi şehir </a:t>
            </a:r>
            <a:r>
              <a:rPr lang="tr-TR" sz="2000" dirty="0">
                <a:latin typeface="Arial" pitchFamily="34" charset="0"/>
                <a:cs typeface="Arial" pitchFamily="34" charset="0"/>
              </a:rPr>
              <a:t>ışıklarından uzakta bir </a:t>
            </a:r>
            <a:r>
              <a:rPr lang="tr-TR" sz="2000" dirty="0" smtClean="0">
                <a:latin typeface="Arial" pitchFamily="34" charset="0"/>
                <a:cs typeface="Arial" pitchFamily="34" charset="0"/>
              </a:rPr>
              <a:t>büyüğünüzün </a:t>
            </a:r>
            <a:r>
              <a:rPr lang="tr-TR" sz="2000" dirty="0">
                <a:latin typeface="Arial" pitchFamily="34" charset="0"/>
                <a:cs typeface="Arial" pitchFamily="34" charset="0"/>
              </a:rPr>
              <a:t>eşliğinde 20 dakikalık </a:t>
            </a:r>
            <a:r>
              <a:rPr lang="tr-TR" sz="2000" dirty="0" smtClean="0">
                <a:latin typeface="Arial" pitchFamily="34" charset="0"/>
                <a:cs typeface="Arial" pitchFamily="34" charset="0"/>
              </a:rPr>
              <a:t>bir gökyüzü </a:t>
            </a:r>
            <a:r>
              <a:rPr lang="tr-TR" sz="2000" dirty="0">
                <a:latin typeface="Arial" pitchFamily="34" charset="0"/>
                <a:cs typeface="Arial" pitchFamily="34" charset="0"/>
              </a:rPr>
              <a:t>gözlemi yapınız.</a:t>
            </a:r>
          </a:p>
        </p:txBody>
      </p:sp>
      <p:sp>
        <p:nvSpPr>
          <p:cNvPr id="3" name="Dikdörtgen 2"/>
          <p:cNvSpPr/>
          <p:nvPr/>
        </p:nvSpPr>
        <p:spPr>
          <a:xfrm>
            <a:off x="107504" y="826091"/>
            <a:ext cx="8928992" cy="1938992"/>
          </a:xfrm>
          <a:prstGeom prst="rect">
            <a:avLst/>
          </a:prstGeom>
          <a:solidFill>
            <a:schemeClr val="accent1">
              <a:alpha val="9000"/>
            </a:schemeClr>
          </a:solidFill>
        </p:spPr>
        <p:txBody>
          <a:bodyPr wrap="square">
            <a:spAutoFit/>
          </a:bodyPr>
          <a:lstStyle/>
          <a:p>
            <a:r>
              <a:rPr lang="tr-TR" sz="2000" dirty="0" smtClean="0">
                <a:latin typeface="Arial" pitchFamily="34" charset="0"/>
                <a:cs typeface="Arial" pitchFamily="34" charset="0"/>
              </a:rPr>
              <a:t>2.Gökyüzünde </a:t>
            </a:r>
            <a:r>
              <a:rPr lang="tr-TR" sz="2000" dirty="0">
                <a:latin typeface="Arial" pitchFamily="34" charset="0"/>
                <a:cs typeface="Arial" pitchFamily="34" charset="0"/>
              </a:rPr>
              <a:t>Kutup Yıldızı civarında gözlemlediğiniz yıldızların dizilişini bir </a:t>
            </a:r>
            <a:r>
              <a:rPr lang="tr-TR" sz="2000" dirty="0" smtClean="0">
                <a:latin typeface="Arial" pitchFamily="34" charset="0"/>
                <a:cs typeface="Arial" pitchFamily="34" charset="0"/>
              </a:rPr>
              <a:t>kâğıda işaretleyerek bir yıldız </a:t>
            </a:r>
            <a:r>
              <a:rPr lang="tr-TR" sz="2000" dirty="0">
                <a:latin typeface="Arial" pitchFamily="34" charset="0"/>
                <a:cs typeface="Arial" pitchFamily="34" charset="0"/>
              </a:rPr>
              <a:t>haritası oluşturunuz.</a:t>
            </a:r>
          </a:p>
          <a:p>
            <a:r>
              <a:rPr lang="tr-TR" sz="2000" dirty="0" smtClean="0">
                <a:latin typeface="Arial" pitchFamily="34" charset="0"/>
                <a:cs typeface="Arial" pitchFamily="34" charset="0"/>
              </a:rPr>
              <a:t>3.Daha </a:t>
            </a:r>
            <a:r>
              <a:rPr lang="tr-TR" sz="2000" dirty="0">
                <a:latin typeface="Arial" pitchFamily="34" charset="0"/>
                <a:cs typeface="Arial" pitchFamily="34" charset="0"/>
              </a:rPr>
              <a:t>sonra siyah ya da lacivert renkte bir kartondan daire şeklinde büyük bir parça kesiniz.</a:t>
            </a:r>
          </a:p>
          <a:p>
            <a:r>
              <a:rPr lang="tr-TR" sz="2000" dirty="0" smtClean="0">
                <a:latin typeface="Arial" pitchFamily="34" charset="0"/>
                <a:cs typeface="Arial" pitchFamily="34" charset="0"/>
              </a:rPr>
              <a:t>4.Gözlemleriniz </a:t>
            </a:r>
            <a:r>
              <a:rPr lang="tr-TR" sz="2000" dirty="0">
                <a:latin typeface="Arial" pitchFamily="34" charset="0"/>
                <a:cs typeface="Arial" pitchFamily="34" charset="0"/>
              </a:rPr>
              <a:t>sırasında yıldız haritasına işaretlediğiniz </a:t>
            </a:r>
            <a:r>
              <a:rPr lang="tr-TR" sz="2000" dirty="0" smtClean="0">
                <a:latin typeface="Arial" pitchFamily="34" charset="0"/>
                <a:cs typeface="Arial" pitchFamily="34" charset="0"/>
              </a:rPr>
              <a:t>yıldızların dizilişlerini </a:t>
            </a:r>
            <a:r>
              <a:rPr lang="tr-TR" sz="2000" dirty="0">
                <a:latin typeface="Arial" pitchFamily="34" charset="0"/>
                <a:cs typeface="Arial" pitchFamily="34" charset="0"/>
              </a:rPr>
              <a:t>karton üzerine raptiyeleri tutturarak gösteriniz.</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7360" y="2765082"/>
            <a:ext cx="4028832" cy="319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07503" y="2772105"/>
            <a:ext cx="4899553" cy="2246769"/>
          </a:xfrm>
          <a:prstGeom prst="rect">
            <a:avLst/>
          </a:prstGeom>
          <a:solidFill>
            <a:schemeClr val="accent1">
              <a:alpha val="9000"/>
            </a:schemeClr>
          </a:solidFill>
        </p:spPr>
        <p:txBody>
          <a:bodyPr wrap="square">
            <a:spAutoFit/>
          </a:bodyPr>
          <a:lstStyle/>
          <a:p>
            <a:r>
              <a:rPr lang="tr-TR" sz="2000" dirty="0" smtClean="0">
                <a:latin typeface="Arial" pitchFamily="34" charset="0"/>
                <a:cs typeface="Arial" pitchFamily="34" charset="0"/>
              </a:rPr>
              <a:t>5.Raptiyelerin </a:t>
            </a:r>
            <a:r>
              <a:rPr lang="tr-TR" sz="2000" dirty="0">
                <a:latin typeface="Arial" pitchFamily="34" charset="0"/>
                <a:cs typeface="Arial" pitchFamily="34" charset="0"/>
              </a:rPr>
              <a:t>dizilişlerine göre size çağrıştırdığı şekle uygun </a:t>
            </a:r>
            <a:r>
              <a:rPr lang="tr-TR" sz="2000" dirty="0" smtClean="0">
                <a:latin typeface="Arial" pitchFamily="34" charset="0"/>
                <a:cs typeface="Arial" pitchFamily="34" charset="0"/>
              </a:rPr>
              <a:t>olarak </a:t>
            </a:r>
            <a:r>
              <a:rPr lang="tr-TR" sz="2000" dirty="0">
                <a:latin typeface="Arial" pitchFamily="34" charset="0"/>
                <a:cs typeface="Arial" pitchFamily="34" charset="0"/>
              </a:rPr>
              <a:t>raptiyeleri iple birleştiriniz ve bir takımyıldızı oluşturunuz.</a:t>
            </a:r>
          </a:p>
          <a:p>
            <a:r>
              <a:rPr lang="tr-TR" sz="2000" dirty="0" smtClean="0">
                <a:latin typeface="Arial" pitchFamily="34" charset="0"/>
                <a:cs typeface="Arial" pitchFamily="34" charset="0"/>
              </a:rPr>
              <a:t>6.Takımyıldızınıza </a:t>
            </a:r>
            <a:r>
              <a:rPr lang="tr-TR" sz="2000" dirty="0">
                <a:latin typeface="Arial" pitchFamily="34" charset="0"/>
                <a:cs typeface="Arial" pitchFamily="34" charset="0"/>
              </a:rPr>
              <a:t>bir isim vererek hazırladığınız modeli sınıf </a:t>
            </a:r>
            <a:r>
              <a:rPr lang="tr-TR" sz="2000" dirty="0" smtClean="0">
                <a:latin typeface="Arial" pitchFamily="34" charset="0"/>
                <a:cs typeface="Arial" pitchFamily="34" charset="0"/>
              </a:rPr>
              <a:t>panosunda </a:t>
            </a:r>
            <a:r>
              <a:rPr lang="tr-TR" sz="2000" dirty="0">
                <a:latin typeface="Arial" pitchFamily="34" charset="0"/>
                <a:cs typeface="Arial" pitchFamily="34" charset="0"/>
              </a:rPr>
              <a:t>sergileyiniz.</a:t>
            </a:r>
          </a:p>
        </p:txBody>
      </p:sp>
      <p:sp>
        <p:nvSpPr>
          <p:cNvPr id="5" name="Dikdörtgen 4"/>
          <p:cNvSpPr/>
          <p:nvPr/>
        </p:nvSpPr>
        <p:spPr>
          <a:xfrm>
            <a:off x="107503" y="5018874"/>
            <a:ext cx="4899553" cy="1015663"/>
          </a:xfrm>
          <a:prstGeom prst="rect">
            <a:avLst/>
          </a:prstGeom>
          <a:solidFill>
            <a:schemeClr val="accent1">
              <a:alpha val="9000"/>
            </a:schemeClr>
          </a:solidFill>
        </p:spPr>
        <p:txBody>
          <a:bodyPr wrap="square">
            <a:spAutoFit/>
          </a:bodyPr>
          <a:lstStyle/>
          <a:p>
            <a:r>
              <a:rPr lang="tr-TR" sz="2000" b="1" dirty="0">
                <a:latin typeface="Arial" pitchFamily="34" charset="0"/>
                <a:cs typeface="Arial" pitchFamily="34" charset="0"/>
              </a:rPr>
              <a:t>Verilerinizi Değerlendiriniz</a:t>
            </a:r>
          </a:p>
          <a:p>
            <a:r>
              <a:rPr lang="tr-TR" sz="2000" dirty="0" smtClean="0">
                <a:latin typeface="Arial" pitchFamily="34" charset="0"/>
                <a:cs typeface="Arial" pitchFamily="34" charset="0"/>
              </a:rPr>
              <a:t>1.Takımyıldızınızın </a:t>
            </a:r>
            <a:r>
              <a:rPr lang="tr-TR" sz="2000" dirty="0">
                <a:latin typeface="Arial" pitchFamily="34" charset="0"/>
                <a:cs typeface="Arial" pitchFamily="34" charset="0"/>
              </a:rPr>
              <a:t>şekli neye benziyor?</a:t>
            </a:r>
          </a:p>
          <a:p>
            <a:r>
              <a:rPr lang="tr-TR" sz="2000" dirty="0" smtClean="0">
                <a:latin typeface="Arial" pitchFamily="34" charset="0"/>
                <a:cs typeface="Arial" pitchFamily="34" charset="0"/>
              </a:rPr>
              <a:t>2.Takımyıldızınızın </a:t>
            </a:r>
            <a:r>
              <a:rPr lang="tr-TR" sz="2000" dirty="0">
                <a:latin typeface="Arial" pitchFamily="34" charset="0"/>
                <a:cs typeface="Arial" pitchFamily="34" charset="0"/>
              </a:rPr>
              <a:t>adı nedir</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p:txBody>
      </p:sp>
      <p:sp>
        <p:nvSpPr>
          <p:cNvPr id="6" name="Dikdörtgen 5"/>
          <p:cNvSpPr/>
          <p:nvPr/>
        </p:nvSpPr>
        <p:spPr>
          <a:xfrm>
            <a:off x="107504" y="5961802"/>
            <a:ext cx="8928992" cy="830997"/>
          </a:xfrm>
          <a:prstGeom prst="rect">
            <a:avLst/>
          </a:prstGeom>
          <a:solidFill>
            <a:schemeClr val="accent1">
              <a:alpha val="9000"/>
            </a:schemeClr>
          </a:solidFill>
        </p:spPr>
        <p:txBody>
          <a:bodyPr wrap="square">
            <a:spAutoFit/>
          </a:bodyPr>
          <a:lstStyle/>
          <a:p>
            <a:r>
              <a:rPr lang="tr-TR" sz="2400" b="1" dirty="0">
                <a:latin typeface="Arial" pitchFamily="34" charset="0"/>
                <a:cs typeface="Arial" pitchFamily="34" charset="0"/>
              </a:rPr>
              <a:t>Sonuca Varınız</a:t>
            </a:r>
          </a:p>
          <a:p>
            <a:r>
              <a:rPr lang="tr-TR" sz="2400" dirty="0">
                <a:latin typeface="Arial" pitchFamily="34" charset="0"/>
                <a:cs typeface="Arial" pitchFamily="34" charset="0"/>
              </a:rPr>
              <a:t>Takımyıldızlar neye göre belirlenmiş ve adlandırılmıştır?</a:t>
            </a:r>
          </a:p>
        </p:txBody>
      </p:sp>
    </p:spTree>
    <p:extLst>
      <p:ext uri="{BB962C8B-B14F-4D97-AF65-F5344CB8AC3E}">
        <p14:creationId xmlns:p14="http://schemas.microsoft.com/office/powerpoint/2010/main" val="2775261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017" y="22385"/>
            <a:ext cx="9004487" cy="6524863"/>
          </a:xfrm>
          <a:prstGeom prst="rect">
            <a:avLst/>
          </a:prstGeom>
        </p:spPr>
        <p:txBody>
          <a:bodyPr wrap="square">
            <a:spAutoFit/>
          </a:bodyPr>
          <a:lstStyle/>
          <a:p>
            <a:r>
              <a:rPr lang="tr-TR" sz="2200" dirty="0">
                <a:latin typeface="Arial" pitchFamily="34" charset="0"/>
                <a:cs typeface="Arial" pitchFamily="34" charset="0"/>
              </a:rPr>
              <a:t>Yaptığınız etkinlikte Büyükayı takımyıldızını öğrendiniz. Büyükayı takımyıldızı en iyi tanınan </a:t>
            </a:r>
            <a:r>
              <a:rPr lang="tr-TR" sz="2200" dirty="0" smtClean="0">
                <a:latin typeface="Arial" pitchFamily="34" charset="0"/>
                <a:cs typeface="Arial" pitchFamily="34" charset="0"/>
              </a:rPr>
              <a:t>takımyıldızlardan biridir</a:t>
            </a:r>
            <a:r>
              <a:rPr lang="tr-TR" sz="2200" dirty="0">
                <a:latin typeface="Arial" pitchFamily="34" charset="0"/>
                <a:cs typeface="Arial" pitchFamily="34" charset="0"/>
              </a:rPr>
              <a:t>. Takımyıldızı oluşturan yıldızlar ortak özellikleri veya ilişkileri nedeniyle değil, Dünya’dan </a:t>
            </a:r>
            <a:r>
              <a:rPr lang="tr-TR" sz="2200" dirty="0" smtClean="0">
                <a:latin typeface="Arial" pitchFamily="34" charset="0"/>
                <a:cs typeface="Arial" pitchFamily="34" charset="0"/>
              </a:rPr>
              <a:t>bakıldığında birlikte </a:t>
            </a:r>
            <a:r>
              <a:rPr lang="tr-TR" sz="2200" dirty="0">
                <a:latin typeface="Arial" pitchFamily="34" charset="0"/>
                <a:cs typeface="Arial" pitchFamily="34" charset="0"/>
              </a:rPr>
              <a:t>sergiledikleri görünüm nedeniyle ortak bir adla anılır. Takımyıldızların şekilleri Dünya’dan </a:t>
            </a:r>
            <a:r>
              <a:rPr lang="tr-TR" sz="2200" dirty="0" smtClean="0">
                <a:latin typeface="Arial" pitchFamily="34" charset="0"/>
                <a:cs typeface="Arial" pitchFamily="34" charset="0"/>
              </a:rPr>
              <a:t>bakıldığında çeşitli </a:t>
            </a:r>
            <a:r>
              <a:rPr lang="tr-TR" sz="2200" dirty="0">
                <a:latin typeface="Arial" pitchFamily="34" charset="0"/>
                <a:cs typeface="Arial" pitchFamily="34" charset="0"/>
              </a:rPr>
              <a:t>figürlere benzetilebilir. Eski Yunanlılar ve Romalılar takımyıldızların bu görüntülerini çeşitli </a:t>
            </a:r>
            <a:r>
              <a:rPr lang="tr-TR" sz="2200" dirty="0" smtClean="0">
                <a:latin typeface="Arial" pitchFamily="34" charset="0"/>
                <a:cs typeface="Arial" pitchFamily="34" charset="0"/>
              </a:rPr>
              <a:t>hayvanlara ve </a:t>
            </a:r>
            <a:r>
              <a:rPr lang="tr-TR" sz="2200" dirty="0">
                <a:latin typeface="Arial" pitchFamily="34" charset="0"/>
                <a:cs typeface="Arial" pitchFamily="34" charset="0"/>
              </a:rPr>
              <a:t>nesnelere benzeterek adlandırmışlardır. Bugün astronomlarca belirlenmiş 88 takımyıldız vardır. </a:t>
            </a:r>
            <a:r>
              <a:rPr lang="tr-TR" sz="2200" dirty="0" smtClean="0">
                <a:latin typeface="Arial" pitchFamily="34" charset="0"/>
                <a:cs typeface="Arial" pitchFamily="34" charset="0"/>
              </a:rPr>
              <a:t>Aşağıda gördüğünüz </a:t>
            </a:r>
            <a:r>
              <a:rPr lang="tr-TR" sz="2200" dirty="0">
                <a:latin typeface="Arial" pitchFamily="34" charset="0"/>
                <a:cs typeface="Arial" pitchFamily="34" charset="0"/>
              </a:rPr>
              <a:t>gibi bu takımyıldızlarda </a:t>
            </a:r>
            <a:r>
              <a:rPr lang="tr-TR" sz="2200" dirty="0" smtClean="0">
                <a:latin typeface="Arial" pitchFamily="34" charset="0"/>
                <a:cs typeface="Arial" pitchFamily="34" charset="0"/>
              </a:rPr>
              <a:t>yer alan </a:t>
            </a:r>
            <a:r>
              <a:rPr lang="tr-TR" sz="2200" dirty="0">
                <a:latin typeface="Arial" pitchFamily="34" charset="0"/>
                <a:cs typeface="Arial" pitchFamily="34" charset="0"/>
              </a:rPr>
              <a:t>yıldızlar birbirine hayali çizgilerle birleştirilerek </a:t>
            </a:r>
            <a:r>
              <a:rPr lang="tr-TR" sz="2200" dirty="0" smtClean="0">
                <a:latin typeface="Arial" pitchFamily="34" charset="0"/>
                <a:cs typeface="Arial" pitchFamily="34" charset="0"/>
              </a:rPr>
              <a:t>şekillendirilebilir. Takımyıldızların </a:t>
            </a:r>
            <a:r>
              <a:rPr lang="tr-TR" sz="2200" dirty="0">
                <a:latin typeface="Arial" pitchFamily="34" charset="0"/>
                <a:cs typeface="Arial" pitchFamily="34" charset="0"/>
              </a:rPr>
              <a:t>en bilinenleri Büyükayı, Küçükayı, Ejderha, Çoban, Kuzey Tacı, Avcı, </a:t>
            </a:r>
            <a:r>
              <a:rPr lang="tr-TR" sz="2200" dirty="0" smtClean="0">
                <a:latin typeface="Arial" pitchFamily="34" charset="0"/>
                <a:cs typeface="Arial" pitchFamily="34" charset="0"/>
              </a:rPr>
              <a:t>Kanatlı at</a:t>
            </a:r>
            <a:r>
              <a:rPr lang="tr-TR" sz="2200" dirty="0">
                <a:latin typeface="Arial" pitchFamily="34" charset="0"/>
                <a:cs typeface="Arial" pitchFamily="34" charset="0"/>
              </a:rPr>
              <a:t>, Kahraman ve Kuğu gibi takımyıldızlarıdır. Siz de bilinen başka takımyıldızları araştırarak örnek veriniz.</a:t>
            </a:r>
          </a:p>
          <a:p>
            <a:r>
              <a:rPr lang="tr-TR" sz="2200" dirty="0">
                <a:latin typeface="Arial" pitchFamily="34" charset="0"/>
                <a:cs typeface="Arial" pitchFamily="34" charset="0"/>
              </a:rPr>
              <a:t>Büyükayı takımyıldızının bir bölümü Büyük Cezve takımyıldızıdır. Büyük Cezve takımyıldızının </a:t>
            </a:r>
            <a:r>
              <a:rPr lang="tr-TR" sz="2200" dirty="0" smtClean="0">
                <a:latin typeface="Arial" pitchFamily="34" charset="0"/>
                <a:cs typeface="Arial" pitchFamily="34" charset="0"/>
              </a:rPr>
              <a:t>bulunmasıyla Kutup </a:t>
            </a:r>
            <a:r>
              <a:rPr lang="tr-TR" sz="2200" dirty="0">
                <a:latin typeface="Arial" pitchFamily="34" charset="0"/>
                <a:cs typeface="Arial" pitchFamily="34" charset="0"/>
              </a:rPr>
              <a:t>Yıldızı’nın yeri kolaylıkla saptanabilir. Kutup Yıldızı, Küçükayı takımyıldızının en parlak yıldızıdır. </a:t>
            </a:r>
            <a:r>
              <a:rPr lang="tr-TR" sz="2200" dirty="0" smtClean="0">
                <a:latin typeface="Arial" pitchFamily="34" charset="0"/>
                <a:cs typeface="Arial" pitchFamily="34" charset="0"/>
              </a:rPr>
              <a:t>Kutup Yıldızı </a:t>
            </a:r>
            <a:r>
              <a:rPr lang="tr-TR" sz="2200" dirty="0">
                <a:latin typeface="Arial" pitchFamily="34" charset="0"/>
                <a:cs typeface="Arial" pitchFamily="34" charset="0"/>
              </a:rPr>
              <a:t>kuzeyi gösterir ve geceleyin yön bulmamızı sağlar. Yüzümüzü Kutup Yıldızı’na döndüğümüzde </a:t>
            </a:r>
            <a:r>
              <a:rPr lang="tr-TR" sz="2200" dirty="0" smtClean="0">
                <a:latin typeface="Arial" pitchFamily="34" charset="0"/>
                <a:cs typeface="Arial" pitchFamily="34" charset="0"/>
              </a:rPr>
              <a:t>arkamız güney</a:t>
            </a:r>
            <a:r>
              <a:rPr lang="tr-TR" sz="2200" dirty="0">
                <a:latin typeface="Arial" pitchFamily="34" charset="0"/>
                <a:cs typeface="Arial" pitchFamily="34" charset="0"/>
              </a:rPr>
              <a:t>, sağımız doğu, solumuz da batıdır.</a:t>
            </a:r>
          </a:p>
        </p:txBody>
      </p:sp>
    </p:spTree>
    <p:extLst>
      <p:ext uri="{BB962C8B-B14F-4D97-AF65-F5344CB8AC3E}">
        <p14:creationId xmlns:p14="http://schemas.microsoft.com/office/powerpoint/2010/main" val="2893626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26" y="-27384"/>
            <a:ext cx="9144000" cy="688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915816" y="6237312"/>
            <a:ext cx="3578224" cy="523220"/>
          </a:xfrm>
          <a:prstGeom prst="rect">
            <a:avLst/>
          </a:prstGeom>
        </p:spPr>
        <p:txBody>
          <a:bodyPr wrap="none">
            <a:spAutoFit/>
          </a:bodyPr>
          <a:lstStyle/>
          <a:p>
            <a:r>
              <a:rPr lang="tr-TR" sz="2800" dirty="0" smtClean="0">
                <a:solidFill>
                  <a:schemeClr val="bg1"/>
                </a:solidFill>
                <a:latin typeface="Arial" pitchFamily="34" charset="0"/>
                <a:cs typeface="Arial" pitchFamily="34" charset="0"/>
              </a:rPr>
              <a:t>Büyükayı takımyıldızı</a:t>
            </a:r>
            <a:endParaRPr lang="tr-TR" sz="2800" dirty="0">
              <a:solidFill>
                <a:schemeClr val="bg1"/>
              </a:solidFill>
              <a:latin typeface="Arial"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26" y="-91801"/>
            <a:ext cx="969644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261927" y="6237312"/>
            <a:ext cx="4110356" cy="523220"/>
          </a:xfrm>
          <a:prstGeom prst="rect">
            <a:avLst/>
          </a:prstGeom>
        </p:spPr>
        <p:txBody>
          <a:bodyPr wrap="none">
            <a:spAutoFit/>
          </a:bodyPr>
          <a:lstStyle/>
          <a:p>
            <a:r>
              <a:rPr lang="tr-TR" sz="2800" dirty="0">
                <a:solidFill>
                  <a:schemeClr val="bg1"/>
                </a:solidFill>
                <a:latin typeface="Arial" pitchFamily="34" charset="0"/>
                <a:cs typeface="Arial" pitchFamily="34" charset="0"/>
              </a:rPr>
              <a:t>Avcı(Orion) </a:t>
            </a:r>
            <a:r>
              <a:rPr lang="tr-TR" sz="2800" dirty="0" smtClean="0">
                <a:solidFill>
                  <a:schemeClr val="bg1"/>
                </a:solidFill>
                <a:latin typeface="Arial" pitchFamily="34" charset="0"/>
                <a:cs typeface="Arial" pitchFamily="34" charset="0"/>
              </a:rPr>
              <a:t>takım yıldızı</a:t>
            </a:r>
            <a:endParaRPr lang="tr-TR" sz="2800" dirty="0">
              <a:solidFill>
                <a:schemeClr val="bg1"/>
              </a:solidFill>
              <a:latin typeface="Arial" pitchFamily="34" charset="0"/>
              <a:cs typeface="Arial"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126" y="-60509"/>
            <a:ext cx="9553575"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699792" y="6237312"/>
            <a:ext cx="3139001" cy="523220"/>
          </a:xfrm>
          <a:prstGeom prst="rect">
            <a:avLst/>
          </a:prstGeom>
        </p:spPr>
        <p:txBody>
          <a:bodyPr wrap="none">
            <a:spAutoFit/>
          </a:bodyPr>
          <a:lstStyle/>
          <a:p>
            <a:r>
              <a:rPr lang="tr-TR" sz="2800" b="1" dirty="0">
                <a:solidFill>
                  <a:schemeClr val="bg1"/>
                </a:solidFill>
                <a:latin typeface="Arial" pitchFamily="34" charset="0"/>
                <a:cs typeface="Arial" pitchFamily="34" charset="0"/>
              </a:rPr>
              <a:t>Kuğu </a:t>
            </a:r>
            <a:r>
              <a:rPr lang="tr-TR" sz="2800" b="1" dirty="0" smtClean="0">
                <a:solidFill>
                  <a:schemeClr val="bg1"/>
                </a:solidFill>
                <a:latin typeface="Arial" pitchFamily="34" charset="0"/>
                <a:cs typeface="Arial" pitchFamily="34" charset="0"/>
              </a:rPr>
              <a:t>takımyıldızı</a:t>
            </a:r>
            <a:endParaRPr lang="tr-TR" sz="2800" b="1" dirty="0">
              <a:solidFill>
                <a:schemeClr val="bg1"/>
              </a:solidFill>
              <a:latin typeface="Arial" pitchFamily="34" charset="0"/>
              <a:cs typeface="Arial" pitchFamily="34"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126" y="-91801"/>
            <a:ext cx="9696449"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480180" y="6093296"/>
            <a:ext cx="3578224" cy="523220"/>
          </a:xfrm>
          <a:prstGeom prst="rect">
            <a:avLst/>
          </a:prstGeom>
        </p:spPr>
        <p:txBody>
          <a:bodyPr wrap="none">
            <a:spAutoFit/>
          </a:bodyPr>
          <a:lstStyle/>
          <a:p>
            <a:r>
              <a:rPr lang="tr-TR" sz="2800" dirty="0">
                <a:solidFill>
                  <a:schemeClr val="bg1"/>
                </a:solidFill>
                <a:latin typeface="Arial" pitchFamily="34" charset="0"/>
                <a:cs typeface="Arial" pitchFamily="34" charset="0"/>
              </a:rPr>
              <a:t>Küçükayı </a:t>
            </a:r>
            <a:r>
              <a:rPr lang="tr-TR" sz="2800" dirty="0" smtClean="0">
                <a:solidFill>
                  <a:schemeClr val="bg1"/>
                </a:solidFill>
                <a:latin typeface="Arial" pitchFamily="34" charset="0"/>
                <a:cs typeface="Arial" pitchFamily="34" charset="0"/>
              </a:rPr>
              <a:t>takımyıldızı</a:t>
            </a:r>
            <a:endParaRPr lang="tr-TR"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15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animEffect transition="in" filter="fade">
                                      <p:cBhvr>
                                        <p:cTn id="32" dur="500"/>
                                        <p:tgtEl>
                                          <p:spTgt spid="20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56" y="2766"/>
            <a:ext cx="12655152" cy="685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5496" y="-27384"/>
            <a:ext cx="9036496" cy="3785652"/>
          </a:xfrm>
          <a:prstGeom prst="rect">
            <a:avLst/>
          </a:prstGeom>
        </p:spPr>
        <p:txBody>
          <a:bodyPr wrap="square">
            <a:spAutoFit/>
          </a:bodyPr>
          <a:lstStyle/>
          <a:p>
            <a:r>
              <a:rPr lang="tr-TR" sz="2400" dirty="0">
                <a:solidFill>
                  <a:schemeClr val="bg1"/>
                </a:solidFill>
                <a:latin typeface="Arial" pitchFamily="34" charset="0"/>
                <a:cs typeface="Arial" pitchFamily="34" charset="0"/>
              </a:rPr>
              <a:t>Bazen gökyüzünde gözlenen çok ilginç cisimler vardır. Bunlardan en </a:t>
            </a:r>
            <a:r>
              <a:rPr lang="tr-TR" sz="2400" dirty="0" smtClean="0">
                <a:solidFill>
                  <a:schemeClr val="bg1"/>
                </a:solidFill>
                <a:latin typeface="Arial" pitchFamily="34" charset="0"/>
                <a:cs typeface="Arial" pitchFamily="34" charset="0"/>
              </a:rPr>
              <a:t>ilginci </a:t>
            </a:r>
            <a:r>
              <a:rPr lang="tr-TR" sz="2400" b="1" dirty="0" smtClean="0">
                <a:solidFill>
                  <a:schemeClr val="bg1"/>
                </a:solidFill>
                <a:latin typeface="Arial" pitchFamily="34" charset="0"/>
                <a:cs typeface="Arial" pitchFamily="34" charset="0"/>
              </a:rPr>
              <a:t>kuyruklu </a:t>
            </a:r>
            <a:r>
              <a:rPr lang="tr-TR" sz="2400" b="1" dirty="0">
                <a:solidFill>
                  <a:schemeClr val="bg1"/>
                </a:solidFill>
                <a:latin typeface="Arial" pitchFamily="34" charset="0"/>
                <a:cs typeface="Arial" pitchFamily="34" charset="0"/>
              </a:rPr>
              <a:t>yıldızlardır</a:t>
            </a:r>
            <a:r>
              <a:rPr lang="tr-TR" sz="2400" dirty="0">
                <a:solidFill>
                  <a:schemeClr val="bg1"/>
                </a:solidFill>
                <a:latin typeface="Arial" pitchFamily="34" charset="0"/>
                <a:cs typeface="Arial" pitchFamily="34" charset="0"/>
              </a:rPr>
              <a:t>. Kuyruklu yıldızlar her zaman görülmez ama </a:t>
            </a:r>
            <a:r>
              <a:rPr lang="tr-TR" sz="2400" dirty="0" smtClean="0">
                <a:solidFill>
                  <a:schemeClr val="bg1"/>
                </a:solidFill>
                <a:latin typeface="Arial" pitchFamily="34" charset="0"/>
                <a:cs typeface="Arial" pitchFamily="34" charset="0"/>
              </a:rPr>
              <a:t>göründükleri zaman </a:t>
            </a:r>
            <a:r>
              <a:rPr lang="tr-TR" sz="2400" dirty="0">
                <a:solidFill>
                  <a:schemeClr val="bg1"/>
                </a:solidFill>
                <a:latin typeface="Arial" pitchFamily="34" charset="0"/>
                <a:cs typeface="Arial" pitchFamily="34" charset="0"/>
              </a:rPr>
              <a:t>büyük heyecan yaratırlar. Aslında bunlar yıldız adıyla adlandırılmakla </a:t>
            </a:r>
            <a:r>
              <a:rPr lang="tr-TR" sz="2400" dirty="0" smtClean="0">
                <a:solidFill>
                  <a:schemeClr val="bg1"/>
                </a:solidFill>
                <a:latin typeface="Arial" pitchFamily="34" charset="0"/>
                <a:cs typeface="Arial" pitchFamily="34" charset="0"/>
              </a:rPr>
              <a:t>birlikte </a:t>
            </a:r>
            <a:r>
              <a:rPr lang="tr-TR" sz="2400" dirty="0">
                <a:solidFill>
                  <a:schemeClr val="bg1"/>
                </a:solidFill>
                <a:latin typeface="Arial" pitchFamily="34" charset="0"/>
                <a:cs typeface="Arial" pitchFamily="34" charset="0"/>
              </a:rPr>
              <a:t>yıldız değildirler. </a:t>
            </a:r>
            <a:endParaRPr lang="tr-TR" sz="2400" dirty="0" smtClean="0">
              <a:solidFill>
                <a:schemeClr val="bg1"/>
              </a:solidFill>
              <a:latin typeface="Arial" pitchFamily="34" charset="0"/>
              <a:cs typeface="Arial" pitchFamily="34" charset="0"/>
            </a:endParaRPr>
          </a:p>
          <a:p>
            <a:r>
              <a:rPr lang="tr-TR" sz="2400" dirty="0" smtClean="0">
                <a:solidFill>
                  <a:schemeClr val="bg1"/>
                </a:solidFill>
                <a:latin typeface="Arial" pitchFamily="34" charset="0"/>
                <a:cs typeface="Arial" pitchFamily="34" charset="0"/>
              </a:rPr>
              <a:t>Kuyruklu </a:t>
            </a:r>
            <a:r>
              <a:rPr lang="tr-TR" sz="2400" dirty="0">
                <a:solidFill>
                  <a:schemeClr val="bg1"/>
                </a:solidFill>
                <a:latin typeface="Arial" pitchFamily="34" charset="0"/>
                <a:cs typeface="Arial" pitchFamily="34" charset="0"/>
              </a:rPr>
              <a:t>yıldızlar, Güneş çevresinde dolanan gök </a:t>
            </a:r>
            <a:r>
              <a:rPr lang="tr-TR" sz="2400" dirty="0" smtClean="0">
                <a:solidFill>
                  <a:schemeClr val="bg1"/>
                </a:solidFill>
                <a:latin typeface="Arial" pitchFamily="34" charset="0"/>
                <a:cs typeface="Arial" pitchFamily="34" charset="0"/>
              </a:rPr>
              <a:t>cisimleridir. Donmuş </a:t>
            </a:r>
            <a:r>
              <a:rPr lang="tr-TR" sz="2400" dirty="0">
                <a:solidFill>
                  <a:schemeClr val="bg1"/>
                </a:solidFill>
                <a:latin typeface="Arial" pitchFamily="34" charset="0"/>
                <a:cs typeface="Arial" pitchFamily="34" charset="0"/>
              </a:rPr>
              <a:t>gaz ve tozlardan oluşmuşlardır. Kuyruklu yıldızlar ısı ve ışık kaynağı </a:t>
            </a:r>
            <a:r>
              <a:rPr lang="tr-TR" sz="2400" dirty="0" smtClean="0">
                <a:solidFill>
                  <a:schemeClr val="bg1"/>
                </a:solidFill>
                <a:latin typeface="Arial" pitchFamily="34" charset="0"/>
                <a:cs typeface="Arial" pitchFamily="34" charset="0"/>
              </a:rPr>
              <a:t>değildirler</a:t>
            </a:r>
            <a:r>
              <a:rPr lang="tr-TR" sz="2400" dirty="0">
                <a:solidFill>
                  <a:schemeClr val="bg1"/>
                </a:solidFill>
                <a:latin typeface="Arial" pitchFamily="34" charset="0"/>
                <a:cs typeface="Arial" pitchFamily="34" charset="0"/>
              </a:rPr>
              <a:t>. Oldukça küçük olmalarına rağmen görülebilmelerini kuyruklarına </a:t>
            </a:r>
            <a:r>
              <a:rPr lang="tr-TR" sz="2400" dirty="0" smtClean="0">
                <a:solidFill>
                  <a:schemeClr val="bg1"/>
                </a:solidFill>
                <a:latin typeface="Arial" pitchFamily="34" charset="0"/>
                <a:cs typeface="Arial" pitchFamily="34" charset="0"/>
              </a:rPr>
              <a:t>borçludurlar</a:t>
            </a:r>
            <a:r>
              <a:rPr lang="tr-TR" sz="2400" dirty="0">
                <a:solidFill>
                  <a:schemeClr val="bg1"/>
                </a:solidFill>
                <a:latin typeface="Arial" pitchFamily="34" charset="0"/>
                <a:cs typeface="Arial" pitchFamily="34" charset="0"/>
              </a:rPr>
              <a:t>. Güneş’e yaklaştıkça donmuş gazlar eriyerek parlak bir kuyruk oluştururlar.</a:t>
            </a:r>
          </a:p>
        </p:txBody>
      </p:sp>
    </p:spTree>
    <p:extLst>
      <p:ext uri="{BB962C8B-B14F-4D97-AF65-F5344CB8AC3E}">
        <p14:creationId xmlns:p14="http://schemas.microsoft.com/office/powerpoint/2010/main" val="12586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31622"/>
            <a:ext cx="7200800" cy="1323439"/>
          </a:xfrm>
          <a:prstGeom prst="rect">
            <a:avLst/>
          </a:prstGeom>
        </p:spPr>
        <p:txBody>
          <a:bodyPr wrap="square">
            <a:spAutoFit/>
          </a:bodyPr>
          <a:lstStyle/>
          <a:p>
            <a:pPr algn="ctr"/>
            <a:r>
              <a:rPr lang="tr-TR" sz="4000" b="1" dirty="0">
                <a:latin typeface="Arial" pitchFamily="34" charset="0"/>
                <a:cs typeface="Arial" pitchFamily="34" charset="0"/>
              </a:rPr>
              <a:t>GÜNEŞ SİSTEMİ VE ÖTESİ:</a:t>
            </a:r>
          </a:p>
          <a:p>
            <a:pPr algn="ctr"/>
            <a:r>
              <a:rPr lang="tr-TR" sz="4000" b="1" dirty="0">
                <a:latin typeface="Arial" pitchFamily="34" charset="0"/>
                <a:cs typeface="Arial" pitchFamily="34" charset="0"/>
              </a:rPr>
              <a:t>UZAY BİLMECESİ</a:t>
            </a:r>
            <a:endParaRPr lang="tr-TR" sz="4000" dirty="0">
              <a:latin typeface="Arial" pitchFamily="34" charset="0"/>
              <a:cs typeface="Arial"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703" y="1196751"/>
            <a:ext cx="4380121" cy="46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3216" y="1198948"/>
            <a:ext cx="4049036" cy="467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6875" y="1225701"/>
            <a:ext cx="4401775" cy="46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62999" y="1245949"/>
            <a:ext cx="4039766" cy="465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93217" y="1245948"/>
            <a:ext cx="4089502" cy="465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06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fade">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fade">
                                      <p:cBhvr>
                                        <p:cTn id="22" dur="500"/>
                                        <p:tgtEl>
                                          <p:spTgt spid="122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111" y="29405"/>
            <a:ext cx="80964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788024" y="1268760"/>
            <a:ext cx="636713" cy="400110"/>
          </a:xfrm>
          <a:prstGeom prst="rect">
            <a:avLst/>
          </a:prstGeom>
        </p:spPr>
        <p:txBody>
          <a:bodyPr wrap="none">
            <a:spAutoFit/>
          </a:bodyPr>
          <a:lstStyle/>
          <a:p>
            <a:r>
              <a:rPr lang="tr-TR" sz="2000" dirty="0" smtClean="0">
                <a:solidFill>
                  <a:srgbClr val="FF0000"/>
                </a:solidFill>
              </a:rPr>
              <a:t> ışık </a:t>
            </a:r>
            <a:endParaRPr lang="tr-TR" sz="2000" dirty="0">
              <a:solidFill>
                <a:srgbClr val="FF0000"/>
              </a:solidFill>
            </a:endParaRPr>
          </a:p>
        </p:txBody>
      </p:sp>
      <p:sp>
        <p:nvSpPr>
          <p:cNvPr id="4" name="Dikdörtgen 3"/>
          <p:cNvSpPr/>
          <p:nvPr/>
        </p:nvSpPr>
        <p:spPr>
          <a:xfrm>
            <a:off x="2267744" y="1844824"/>
            <a:ext cx="4139531" cy="400110"/>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Güneş ışık yaydığı için bir yıldızdır.</a:t>
            </a:r>
            <a:endParaRPr lang="tr-TR" sz="2000" dirty="0">
              <a:solidFill>
                <a:srgbClr val="FF0000"/>
              </a:solidFill>
            </a:endParaRPr>
          </a:p>
        </p:txBody>
      </p:sp>
      <p:sp>
        <p:nvSpPr>
          <p:cNvPr id="5" name="Dikdörtgen 4"/>
          <p:cNvSpPr/>
          <p:nvPr/>
        </p:nvSpPr>
        <p:spPr>
          <a:xfrm>
            <a:off x="4574276" y="2396415"/>
            <a:ext cx="1026243" cy="400110"/>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Boşluk </a:t>
            </a:r>
            <a:endParaRPr lang="tr-TR" sz="2000" dirty="0">
              <a:solidFill>
                <a:srgbClr val="FF0000"/>
              </a:solidFill>
            </a:endParaRPr>
          </a:p>
        </p:txBody>
      </p:sp>
      <p:sp>
        <p:nvSpPr>
          <p:cNvPr id="6" name="Dikdörtgen 5"/>
          <p:cNvSpPr/>
          <p:nvPr/>
        </p:nvSpPr>
        <p:spPr>
          <a:xfrm>
            <a:off x="2108959" y="2818035"/>
            <a:ext cx="6466835" cy="400110"/>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Dünya dışındaki gök cisimleri arasında bir boşluk vardır.</a:t>
            </a:r>
            <a:endParaRPr lang="tr-TR" sz="2000" dirty="0">
              <a:solidFill>
                <a:srgbClr val="FF0000"/>
              </a:solidFill>
            </a:endParaRPr>
          </a:p>
        </p:txBody>
      </p:sp>
      <p:sp>
        <p:nvSpPr>
          <p:cNvPr id="7" name="Dikdörtgen 6"/>
          <p:cNvSpPr/>
          <p:nvPr/>
        </p:nvSpPr>
        <p:spPr>
          <a:xfrm>
            <a:off x="4547056" y="3458405"/>
            <a:ext cx="1497526" cy="400110"/>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Uzay bilimi </a:t>
            </a:r>
            <a:endParaRPr lang="tr-TR" sz="2000" dirty="0">
              <a:solidFill>
                <a:srgbClr val="FF0000"/>
              </a:solidFill>
            </a:endParaRPr>
          </a:p>
        </p:txBody>
      </p:sp>
      <p:sp>
        <p:nvSpPr>
          <p:cNvPr id="8" name="Dikdörtgen 7"/>
          <p:cNvSpPr/>
          <p:nvPr/>
        </p:nvSpPr>
        <p:spPr>
          <a:xfrm>
            <a:off x="2199475" y="3858515"/>
            <a:ext cx="6192688" cy="707886"/>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Gök yüzündeki cisimleri inceleyen bilime gökbilimi denir.</a:t>
            </a:r>
            <a:endParaRPr lang="tr-TR" sz="2000" dirty="0">
              <a:solidFill>
                <a:srgbClr val="FF0000"/>
              </a:solidFill>
            </a:endParaRPr>
          </a:p>
        </p:txBody>
      </p:sp>
      <p:sp>
        <p:nvSpPr>
          <p:cNvPr id="10" name="Dikdörtgen 9"/>
          <p:cNvSpPr/>
          <p:nvPr/>
        </p:nvSpPr>
        <p:spPr>
          <a:xfrm>
            <a:off x="4386025" y="4594557"/>
            <a:ext cx="550343" cy="400110"/>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Ay </a:t>
            </a:r>
            <a:endParaRPr lang="tr-TR" sz="2000" dirty="0">
              <a:solidFill>
                <a:srgbClr val="FF0000"/>
              </a:solidFill>
            </a:endParaRPr>
          </a:p>
        </p:txBody>
      </p:sp>
      <p:sp>
        <p:nvSpPr>
          <p:cNvPr id="11" name="Dikdörtgen 10"/>
          <p:cNvSpPr/>
          <p:nvPr/>
        </p:nvSpPr>
        <p:spPr>
          <a:xfrm>
            <a:off x="2123767" y="4994667"/>
            <a:ext cx="6192688" cy="400110"/>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Ay’a ilk ayak basan insan </a:t>
            </a:r>
            <a:r>
              <a:rPr lang="tr-TR" sz="2000" dirty="0" err="1" smtClean="0">
                <a:solidFill>
                  <a:srgbClr val="FF0000"/>
                </a:solidFill>
                <a:latin typeface="Arial" pitchFamily="34" charset="0"/>
                <a:cs typeface="Arial" pitchFamily="34" charset="0"/>
              </a:rPr>
              <a:t>Neil</a:t>
            </a:r>
            <a:r>
              <a:rPr lang="tr-TR" sz="2000" dirty="0" smtClean="0">
                <a:solidFill>
                  <a:srgbClr val="FF0000"/>
                </a:solidFill>
                <a:latin typeface="Arial" pitchFamily="34" charset="0"/>
                <a:cs typeface="Arial" pitchFamily="34" charset="0"/>
              </a:rPr>
              <a:t> </a:t>
            </a:r>
            <a:r>
              <a:rPr lang="tr-TR" sz="2000" dirty="0" err="1" smtClean="0">
                <a:solidFill>
                  <a:srgbClr val="FF0000"/>
                </a:solidFill>
                <a:latin typeface="Arial" pitchFamily="34" charset="0"/>
                <a:cs typeface="Arial" pitchFamily="34" charset="0"/>
              </a:rPr>
              <a:t>Armtrong</a:t>
            </a:r>
            <a:r>
              <a:rPr lang="tr-TR" sz="2000" dirty="0" smtClean="0">
                <a:solidFill>
                  <a:srgbClr val="FF0000"/>
                </a:solidFill>
                <a:latin typeface="Arial" pitchFamily="34" charset="0"/>
                <a:cs typeface="Arial" pitchFamily="34" charset="0"/>
              </a:rPr>
              <a:t> dur..</a:t>
            </a:r>
            <a:endParaRPr lang="tr-TR" sz="2000" dirty="0">
              <a:solidFill>
                <a:srgbClr val="FF0000"/>
              </a:solidFill>
            </a:endParaRPr>
          </a:p>
        </p:txBody>
      </p:sp>
      <p:sp>
        <p:nvSpPr>
          <p:cNvPr id="12" name="Dikdörtgen 11"/>
          <p:cNvSpPr/>
          <p:nvPr/>
        </p:nvSpPr>
        <p:spPr>
          <a:xfrm>
            <a:off x="4337509" y="5661248"/>
            <a:ext cx="3834758" cy="400110"/>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Uzay araçlarının atıkları</a:t>
            </a:r>
            <a:endParaRPr lang="tr-TR" sz="2000" dirty="0">
              <a:solidFill>
                <a:srgbClr val="FF0000"/>
              </a:solidFill>
            </a:endParaRPr>
          </a:p>
        </p:txBody>
      </p:sp>
      <p:sp>
        <p:nvSpPr>
          <p:cNvPr id="13" name="Dikdörtgen 12"/>
          <p:cNvSpPr/>
          <p:nvPr/>
        </p:nvSpPr>
        <p:spPr>
          <a:xfrm>
            <a:off x="2388951" y="6179519"/>
            <a:ext cx="6003211" cy="707886"/>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Uzayda bulunmaması gereken cisimlerin bulunmasına uzay kirliliği denir</a:t>
            </a:r>
            <a:endParaRPr lang="tr-TR" sz="2000" dirty="0">
              <a:solidFill>
                <a:srgbClr val="FF0000"/>
              </a:solidFill>
            </a:endParaRPr>
          </a:p>
        </p:txBody>
      </p:sp>
    </p:spTree>
    <p:extLst>
      <p:ext uri="{BB962C8B-B14F-4D97-AF65-F5344CB8AC3E}">
        <p14:creationId xmlns:p14="http://schemas.microsoft.com/office/powerpoint/2010/main" val="36503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6" y="829864"/>
            <a:ext cx="4717958" cy="584775"/>
          </a:xfrm>
          <a:prstGeom prst="rect">
            <a:avLst/>
          </a:prstGeom>
          <a:solidFill>
            <a:schemeClr val="accent1">
              <a:alpha val="9000"/>
            </a:schemeClr>
          </a:solidFill>
          <a:ln w="76200">
            <a:solidFill>
              <a:schemeClr val="accent1"/>
            </a:solidFill>
          </a:ln>
        </p:spPr>
        <p:txBody>
          <a:bodyPr wrap="none">
            <a:spAutoFit/>
          </a:bodyPr>
          <a:lstStyle/>
          <a:p>
            <a:r>
              <a:rPr lang="tr-TR" sz="3200" dirty="0">
                <a:latin typeface="Arial" pitchFamily="34" charset="0"/>
                <a:cs typeface="Arial" pitchFamily="34" charset="0"/>
              </a:rPr>
              <a:t>Bunları Biliyor musunuz?</a:t>
            </a:r>
          </a:p>
        </p:txBody>
      </p:sp>
      <p:sp>
        <p:nvSpPr>
          <p:cNvPr id="3" name="Dikdörtgen 2"/>
          <p:cNvSpPr/>
          <p:nvPr/>
        </p:nvSpPr>
        <p:spPr>
          <a:xfrm>
            <a:off x="179512" y="1414639"/>
            <a:ext cx="8856984" cy="4493538"/>
          </a:xfrm>
          <a:prstGeom prst="rect">
            <a:avLst/>
          </a:prstGeom>
          <a:solidFill>
            <a:schemeClr val="accent1">
              <a:alpha val="9000"/>
            </a:schemeClr>
          </a:solidFill>
          <a:ln w="76200">
            <a:solidFill>
              <a:schemeClr val="accent1"/>
            </a:solidFill>
          </a:ln>
        </p:spPr>
        <p:txBody>
          <a:bodyPr wrap="square">
            <a:spAutoFit/>
          </a:bodyPr>
          <a:lstStyle/>
          <a:p>
            <a:r>
              <a:rPr lang="tr-TR" sz="2200" dirty="0" smtClean="0">
                <a:latin typeface="Arial" pitchFamily="34" charset="0"/>
                <a:cs typeface="Arial" pitchFamily="34" charset="0"/>
              </a:rPr>
              <a:t>                           Kuyruklu </a:t>
            </a:r>
            <a:r>
              <a:rPr lang="tr-TR" sz="2200" dirty="0">
                <a:latin typeface="Arial" pitchFamily="34" charset="0"/>
                <a:cs typeface="Arial" pitchFamily="34" charset="0"/>
              </a:rPr>
              <a:t>yıldızlar çok eski </a:t>
            </a:r>
            <a:r>
              <a:rPr lang="tr-TR" sz="2200" dirty="0" smtClean="0">
                <a:latin typeface="Arial" pitchFamily="34" charset="0"/>
                <a:cs typeface="Arial" pitchFamily="34" charset="0"/>
              </a:rPr>
              <a:t>dönemlerden beri </a:t>
            </a:r>
          </a:p>
          <a:p>
            <a:r>
              <a:rPr lang="tr-TR" sz="2200" dirty="0">
                <a:latin typeface="Arial" pitchFamily="34" charset="0"/>
                <a:cs typeface="Arial" pitchFamily="34" charset="0"/>
              </a:rPr>
              <a:t> </a:t>
            </a:r>
            <a:r>
              <a:rPr lang="tr-TR" sz="2200" dirty="0" smtClean="0">
                <a:latin typeface="Arial" pitchFamily="34" charset="0"/>
                <a:cs typeface="Arial" pitchFamily="34" charset="0"/>
              </a:rPr>
              <a:t>                          bilinmektedirler</a:t>
            </a:r>
            <a:r>
              <a:rPr lang="tr-TR" sz="2200" dirty="0">
                <a:latin typeface="Arial" pitchFamily="34" charset="0"/>
                <a:cs typeface="Arial" pitchFamily="34" charset="0"/>
              </a:rPr>
              <a:t>. </a:t>
            </a:r>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Kuyrukluyıldızlar </a:t>
            </a:r>
            <a:r>
              <a:rPr lang="tr-TR" sz="2200" dirty="0">
                <a:latin typeface="Arial" pitchFamily="34" charset="0"/>
                <a:cs typeface="Arial" pitchFamily="34" charset="0"/>
              </a:rPr>
              <a:t>içinde </a:t>
            </a:r>
            <a:r>
              <a:rPr lang="tr-TR" sz="2200" dirty="0" err="1" smtClean="0">
                <a:latin typeface="Arial" pitchFamily="34" charset="0"/>
                <a:cs typeface="Arial" pitchFamily="34" charset="0"/>
              </a:rPr>
              <a:t>en'ünlüsü</a:t>
            </a:r>
            <a:r>
              <a:rPr lang="tr-TR" sz="2200" dirty="0" smtClean="0">
                <a:latin typeface="Arial" pitchFamily="34" charset="0"/>
                <a:cs typeface="Arial" pitchFamily="34" charset="0"/>
              </a:rPr>
              <a:t> </a:t>
            </a:r>
            <a:r>
              <a:rPr lang="tr-TR" sz="2200" dirty="0">
                <a:latin typeface="Arial" pitchFamily="34" charset="0"/>
                <a:cs typeface="Arial" pitchFamily="34" charset="0"/>
              </a:rPr>
              <a:t>Halley kuyruklu yıldızıdır. Halley kuyruklu yıldızı ilk kez Çinli gök bilimciler </a:t>
            </a:r>
            <a:r>
              <a:rPr lang="tr-TR" sz="2200" dirty="0" smtClean="0">
                <a:latin typeface="Arial" pitchFamily="34" charset="0"/>
                <a:cs typeface="Arial" pitchFamily="34" charset="0"/>
              </a:rPr>
              <a:t>tarafından MÖ </a:t>
            </a:r>
            <a:r>
              <a:rPr lang="tr-TR" sz="2200" dirty="0">
                <a:latin typeface="Arial" pitchFamily="34" charset="0"/>
                <a:cs typeface="Arial" pitchFamily="34" charset="0"/>
              </a:rPr>
              <a:t>467yılında kayda geçirilmiştir. 76 yıl ara ile görünen bu </a:t>
            </a:r>
            <a:r>
              <a:rPr lang="tr-TR" sz="2200" dirty="0" smtClean="0">
                <a:latin typeface="Arial" pitchFamily="34" charset="0"/>
                <a:cs typeface="Arial" pitchFamily="34" charset="0"/>
              </a:rPr>
              <a:t>kuyrukluyıldız,2063yılında yine </a:t>
            </a:r>
            <a:r>
              <a:rPr lang="tr-TR" sz="2200" dirty="0">
                <a:latin typeface="Arial" pitchFamily="34" charset="0"/>
                <a:cs typeface="Arial" pitchFamily="34" charset="0"/>
              </a:rPr>
              <a:t>Dünyamıza yakın geçecek ve izlenebilecektir. Yakın geçmişte görülen </a:t>
            </a:r>
            <a:r>
              <a:rPr lang="tr-TR" sz="2200" dirty="0" smtClean="0">
                <a:latin typeface="Arial" pitchFamily="34" charset="0"/>
                <a:cs typeface="Arial" pitchFamily="34" charset="0"/>
              </a:rPr>
              <a:t>kuyrukluyıldızlar, 1994yazında </a:t>
            </a:r>
            <a:r>
              <a:rPr lang="tr-TR" sz="2200" dirty="0">
                <a:latin typeface="Arial" pitchFamily="34" charset="0"/>
                <a:cs typeface="Arial" pitchFamily="34" charset="0"/>
              </a:rPr>
              <a:t>Jüpiter’e çarpan SL 9 (</a:t>
            </a:r>
            <a:r>
              <a:rPr lang="tr-TR" sz="2200" dirty="0" err="1">
                <a:latin typeface="Arial" pitchFamily="34" charset="0"/>
                <a:cs typeface="Arial" pitchFamily="34" charset="0"/>
              </a:rPr>
              <a:t>Shoemaker-Levy</a:t>
            </a:r>
            <a:r>
              <a:rPr lang="tr-TR" sz="2200" dirty="0">
                <a:latin typeface="Arial" pitchFamily="34" charset="0"/>
                <a:cs typeface="Arial" pitchFamily="34" charset="0"/>
              </a:rPr>
              <a:t>) ve 1997yılında çıplak gözle gözlemlenen </a:t>
            </a:r>
            <a:r>
              <a:rPr lang="tr-TR" sz="2200" dirty="0" smtClean="0">
                <a:latin typeface="Arial" pitchFamily="34" charset="0"/>
                <a:cs typeface="Arial" pitchFamily="34" charset="0"/>
              </a:rPr>
              <a:t>Hale-</a:t>
            </a:r>
            <a:r>
              <a:rPr lang="tr-TR" sz="2200" dirty="0" err="1" smtClean="0">
                <a:latin typeface="Arial" pitchFamily="34" charset="0"/>
                <a:cs typeface="Arial" pitchFamily="34" charset="0"/>
              </a:rPr>
              <a:t>Bopp</a:t>
            </a:r>
            <a:r>
              <a:rPr lang="tr-TR" sz="2200" dirty="0" smtClean="0">
                <a:latin typeface="Arial" pitchFamily="34" charset="0"/>
                <a:cs typeface="Arial" pitchFamily="34" charset="0"/>
              </a:rPr>
              <a:t> </a:t>
            </a:r>
            <a:r>
              <a:rPr lang="tr-TR" sz="2200" dirty="0">
                <a:latin typeface="Arial" pitchFamily="34" charset="0"/>
                <a:cs typeface="Arial" pitchFamily="34" charset="0"/>
              </a:rPr>
              <a:t>ve 2002yılında görülen </a:t>
            </a:r>
            <a:r>
              <a:rPr lang="tr-TR" sz="2200" dirty="0" err="1">
                <a:latin typeface="Arial" pitchFamily="34" charset="0"/>
                <a:cs typeface="Arial" pitchFamily="34" charset="0"/>
              </a:rPr>
              <a:t>Ikaye-Zhang</a:t>
            </a:r>
            <a:r>
              <a:rPr lang="tr-TR" sz="2200" dirty="0">
                <a:latin typeface="Arial" pitchFamily="34" charset="0"/>
                <a:cs typeface="Arial" pitchFamily="34" charset="0"/>
              </a:rPr>
              <a:t> kuyrukluyıldızıdır.</a:t>
            </a:r>
          </a:p>
          <a:p>
            <a:r>
              <a:rPr lang="tr-TR" sz="2200" dirty="0">
                <a:latin typeface="Arial" pitchFamily="34" charset="0"/>
                <a:cs typeface="Arial" pitchFamily="34" charset="0"/>
              </a:rPr>
              <a:t>Kuyrukluyıldızların çoğu amatör astronomlar </a:t>
            </a:r>
            <a:r>
              <a:rPr lang="tr-TR" sz="2200" dirty="0" smtClean="0">
                <a:latin typeface="Arial" pitchFamily="34" charset="0"/>
                <a:cs typeface="Arial" pitchFamily="34" charset="0"/>
              </a:rPr>
              <a:t>tarafından keşfedilmişlerdir</a:t>
            </a:r>
            <a:r>
              <a:rPr lang="tr-TR" sz="2200" dirty="0">
                <a:latin typeface="Arial" pitchFamily="34" charset="0"/>
                <a:cs typeface="Arial" pitchFamily="34" charset="0"/>
              </a:rPr>
              <a:t>. Güneş’e yakın </a:t>
            </a:r>
            <a:r>
              <a:rPr lang="tr-TR" sz="2200" dirty="0" smtClean="0">
                <a:latin typeface="Arial" pitchFamily="34" charset="0"/>
                <a:cs typeface="Arial" pitchFamily="34" charset="0"/>
              </a:rPr>
              <a:t>olduklarında görünür </a:t>
            </a:r>
            <a:r>
              <a:rPr lang="tr-TR" sz="2200" dirty="0">
                <a:latin typeface="Arial" pitchFamily="34" charset="0"/>
                <a:cs typeface="Arial" pitchFamily="34" charset="0"/>
              </a:rPr>
              <a:t>hâle geldiklerinden, gün batımı ardından ya da şafaktan önce gözlenebilirler.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223" y="116632"/>
            <a:ext cx="2158802" cy="191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091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468242"/>
            <a:ext cx="5616624" cy="646331"/>
          </a:xfrm>
          <a:prstGeom prst="rect">
            <a:avLst/>
          </a:prstGeom>
        </p:spPr>
        <p:txBody>
          <a:bodyPr wrap="square">
            <a:spAutoFit/>
          </a:bodyPr>
          <a:lstStyle/>
          <a:p>
            <a:r>
              <a:rPr lang="tr-TR" sz="3600" b="1" dirty="0">
                <a:latin typeface="Arial" pitchFamily="34" charset="0"/>
                <a:cs typeface="Arial" pitchFamily="34" charset="0"/>
              </a:rPr>
              <a:t>Meteorlar ve Gök </a:t>
            </a:r>
            <a:r>
              <a:rPr lang="tr-TR" sz="3600" b="1" dirty="0" smtClean="0">
                <a:latin typeface="Arial" pitchFamily="34" charset="0"/>
                <a:cs typeface="Arial" pitchFamily="34" charset="0"/>
              </a:rPr>
              <a:t>Taşları</a:t>
            </a:r>
            <a:endParaRPr lang="tr-TR" sz="3600" b="1" dirty="0">
              <a:latin typeface="Arial" pitchFamily="34" charset="0"/>
              <a:cs typeface="Arial" pitchFamily="34" charset="0"/>
            </a:endParaRPr>
          </a:p>
        </p:txBody>
      </p:sp>
      <p:sp>
        <p:nvSpPr>
          <p:cNvPr id="4" name="Dikdörtgen 3"/>
          <p:cNvSpPr/>
          <p:nvPr/>
        </p:nvSpPr>
        <p:spPr>
          <a:xfrm>
            <a:off x="179512" y="1700808"/>
            <a:ext cx="8667836" cy="2246769"/>
          </a:xfrm>
          <a:prstGeom prst="rect">
            <a:avLst/>
          </a:prstGeom>
        </p:spPr>
        <p:txBody>
          <a:bodyPr wrap="square">
            <a:spAutoFit/>
          </a:bodyPr>
          <a:lstStyle/>
          <a:p>
            <a:r>
              <a:rPr lang="tr-TR" sz="2800" dirty="0">
                <a:latin typeface="Arial" pitchFamily="34" charset="0"/>
                <a:cs typeface="Arial" pitchFamily="34" charset="0"/>
              </a:rPr>
              <a:t>Bulutsuz gecelerde gökyüzüne baktığınızda birdenbire parlayan bir noktanın ışıklı bir yol çizerek kaydığını ve kısa bir süre sonra da kaybolduğunu gözlemlediğiniz oldu mu? Bu olayın sebebi ne olabilir</a:t>
            </a:r>
            <a:r>
              <a:rPr lang="tr-TR" sz="2800" dirty="0" smtClean="0">
                <a:latin typeface="Arial" pitchFamily="34" charset="0"/>
                <a:cs typeface="Arial" pitchFamily="34" charset="0"/>
              </a:rPr>
              <a:t>?</a:t>
            </a:r>
            <a:endParaRPr lang="tr-TR" sz="2800" dirty="0">
              <a:latin typeface="Arial" pitchFamily="34" charset="0"/>
              <a:cs typeface="Arial" pitchFamily="34" charset="0"/>
            </a:endParaRPr>
          </a:p>
        </p:txBody>
      </p:sp>
    </p:spTree>
    <p:extLst>
      <p:ext uri="{BB962C8B-B14F-4D97-AF65-F5344CB8AC3E}">
        <p14:creationId xmlns:p14="http://schemas.microsoft.com/office/powerpoint/2010/main" val="464909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QDcxIYy1DDaN8wpXvgoMoqXUIqDrL6htQHB9VYMSDwn_cs0QuBnA"/>
          <p:cNvPicPr>
            <a:picLocks noChangeAspect="1" noChangeArrowheads="1"/>
          </p:cNvPicPr>
          <p:nvPr/>
        </p:nvPicPr>
        <p:blipFill>
          <a:blip r:embed="rId2" cstate="print"/>
          <a:srcRect/>
          <a:stretch>
            <a:fillRect/>
          </a:stretch>
        </p:blipFill>
        <p:spPr bwMode="auto">
          <a:xfrm>
            <a:off x="0" y="-1683568"/>
            <a:ext cx="12276856" cy="8541568"/>
          </a:xfrm>
          <a:prstGeom prst="rect">
            <a:avLst/>
          </a:prstGeom>
          <a:noFill/>
        </p:spPr>
      </p:pic>
      <p:sp>
        <p:nvSpPr>
          <p:cNvPr id="3" name="Dikdörtgen 2"/>
          <p:cNvSpPr/>
          <p:nvPr/>
        </p:nvSpPr>
        <p:spPr>
          <a:xfrm>
            <a:off x="1010" y="5288340"/>
            <a:ext cx="8568952" cy="1200329"/>
          </a:xfrm>
          <a:prstGeom prst="rect">
            <a:avLst/>
          </a:prstGeom>
        </p:spPr>
        <p:txBody>
          <a:bodyPr wrap="square">
            <a:spAutoFit/>
          </a:bodyPr>
          <a:lstStyle/>
          <a:p>
            <a:pPr>
              <a:buNone/>
            </a:pPr>
            <a:r>
              <a:rPr lang="tr-TR" sz="2400" dirty="0">
                <a:solidFill>
                  <a:schemeClr val="bg1"/>
                </a:solidFill>
                <a:latin typeface="Arial" pitchFamily="34" charset="0"/>
                <a:cs typeface="Arial" pitchFamily="34" charset="0"/>
              </a:rPr>
              <a:t>Bazı meteorların tamamı </a:t>
            </a:r>
            <a:r>
              <a:rPr lang="tr-TR" sz="2400" dirty="0" smtClean="0">
                <a:solidFill>
                  <a:schemeClr val="bg1"/>
                </a:solidFill>
                <a:latin typeface="Arial" pitchFamily="34" charset="0"/>
                <a:cs typeface="Arial" pitchFamily="34" charset="0"/>
              </a:rPr>
              <a:t> yanarak </a:t>
            </a:r>
            <a:r>
              <a:rPr lang="tr-TR" sz="2400" dirty="0">
                <a:solidFill>
                  <a:schemeClr val="bg1"/>
                </a:solidFill>
                <a:latin typeface="Arial" pitchFamily="34" charset="0"/>
                <a:cs typeface="Arial" pitchFamily="34" charset="0"/>
              </a:rPr>
              <a:t>yok </a:t>
            </a:r>
            <a:r>
              <a:rPr lang="tr-TR" sz="2400" dirty="0" smtClean="0">
                <a:solidFill>
                  <a:schemeClr val="bg1"/>
                </a:solidFill>
                <a:latin typeface="Arial" pitchFamily="34" charset="0"/>
                <a:cs typeface="Arial" pitchFamily="34" charset="0"/>
              </a:rPr>
              <a:t> olmadığından </a:t>
            </a:r>
            <a:r>
              <a:rPr lang="tr-TR" sz="2400" dirty="0">
                <a:solidFill>
                  <a:schemeClr val="bg1"/>
                </a:solidFill>
                <a:latin typeface="Arial" pitchFamily="34" charset="0"/>
                <a:cs typeface="Arial" pitchFamily="34" charset="0"/>
              </a:rPr>
              <a:t>yeryüzüne </a:t>
            </a:r>
            <a:r>
              <a:rPr lang="tr-TR" sz="2400" dirty="0" smtClean="0">
                <a:solidFill>
                  <a:schemeClr val="bg1"/>
                </a:solidFill>
                <a:latin typeface="Arial" pitchFamily="34" charset="0"/>
                <a:cs typeface="Arial" pitchFamily="34" charset="0"/>
              </a:rPr>
              <a:t> düşen </a:t>
            </a:r>
            <a:r>
              <a:rPr lang="tr-TR" sz="2400" dirty="0">
                <a:solidFill>
                  <a:schemeClr val="bg1"/>
                </a:solidFill>
                <a:latin typeface="Arial" pitchFamily="34" charset="0"/>
                <a:cs typeface="Arial" pitchFamily="34" charset="0"/>
              </a:rPr>
              <a:t>parçaları </a:t>
            </a:r>
            <a:r>
              <a:rPr lang="tr-TR" sz="2400" dirty="0" smtClean="0">
                <a:solidFill>
                  <a:schemeClr val="bg1"/>
                </a:solidFill>
                <a:latin typeface="Arial" pitchFamily="34" charset="0"/>
                <a:cs typeface="Arial" pitchFamily="34" charset="0"/>
              </a:rPr>
              <a:t>olur. atmosfere </a:t>
            </a:r>
            <a:r>
              <a:rPr lang="tr-TR" sz="2400" dirty="0">
                <a:solidFill>
                  <a:schemeClr val="bg1"/>
                </a:solidFill>
                <a:latin typeface="Arial" pitchFamily="34" charset="0"/>
                <a:cs typeface="Arial" pitchFamily="34" charset="0"/>
              </a:rPr>
              <a:t>girerek </a:t>
            </a:r>
            <a:r>
              <a:rPr lang="tr-TR" sz="2400" dirty="0" smtClean="0">
                <a:solidFill>
                  <a:schemeClr val="bg1"/>
                </a:solidFill>
                <a:latin typeface="Arial" pitchFamily="34" charset="0"/>
                <a:cs typeface="Arial" pitchFamily="34" charset="0"/>
              </a:rPr>
              <a:t> yeryüzüne </a:t>
            </a:r>
            <a:r>
              <a:rPr lang="tr-TR" sz="2400" dirty="0">
                <a:solidFill>
                  <a:schemeClr val="bg1"/>
                </a:solidFill>
                <a:latin typeface="Arial" pitchFamily="34" charset="0"/>
                <a:cs typeface="Arial" pitchFamily="34" charset="0"/>
              </a:rPr>
              <a:t>ulaşabilen </a:t>
            </a:r>
            <a:r>
              <a:rPr lang="tr-TR" sz="2400" dirty="0" smtClean="0">
                <a:solidFill>
                  <a:schemeClr val="bg1"/>
                </a:solidFill>
                <a:latin typeface="Arial" pitchFamily="34" charset="0"/>
                <a:cs typeface="Arial" pitchFamily="34" charset="0"/>
              </a:rPr>
              <a:t> böyle </a:t>
            </a:r>
            <a:r>
              <a:rPr lang="tr-TR" sz="2400" dirty="0">
                <a:solidFill>
                  <a:schemeClr val="bg1"/>
                </a:solidFill>
                <a:latin typeface="Arial" pitchFamily="34" charset="0"/>
                <a:cs typeface="Arial" pitchFamily="34" charset="0"/>
              </a:rPr>
              <a:t>meteorlara </a:t>
            </a:r>
            <a:r>
              <a:rPr lang="tr-TR" sz="2400" b="1" dirty="0">
                <a:solidFill>
                  <a:schemeClr val="bg1"/>
                </a:solidFill>
                <a:latin typeface="Arial" pitchFamily="34" charset="0"/>
                <a:cs typeface="Arial" pitchFamily="34" charset="0"/>
              </a:rPr>
              <a:t>gök </a:t>
            </a:r>
            <a:r>
              <a:rPr lang="tr-TR" sz="2400" b="1" dirty="0" smtClean="0">
                <a:solidFill>
                  <a:schemeClr val="bg1"/>
                </a:solidFill>
                <a:latin typeface="Arial" pitchFamily="34" charset="0"/>
                <a:cs typeface="Arial" pitchFamily="34" charset="0"/>
              </a:rPr>
              <a:t> taşı</a:t>
            </a:r>
            <a:r>
              <a:rPr lang="tr-TR" sz="2400" dirty="0" smtClean="0">
                <a:solidFill>
                  <a:schemeClr val="bg1"/>
                </a:solidFill>
                <a:latin typeface="Arial" pitchFamily="34" charset="0"/>
                <a:cs typeface="Arial" pitchFamily="34" charset="0"/>
              </a:rPr>
              <a:t> </a:t>
            </a:r>
            <a:r>
              <a:rPr lang="tr-TR" sz="2400" dirty="0">
                <a:solidFill>
                  <a:schemeClr val="bg1"/>
                </a:solidFill>
                <a:latin typeface="Arial" pitchFamily="34" charset="0"/>
                <a:cs typeface="Arial" pitchFamily="34" charset="0"/>
              </a:rPr>
              <a:t>adı verilir.</a:t>
            </a:r>
          </a:p>
        </p:txBody>
      </p:sp>
    </p:spTree>
    <p:extLst>
      <p:ext uri="{BB962C8B-B14F-4D97-AF65-F5344CB8AC3E}">
        <p14:creationId xmlns:p14="http://schemas.microsoft.com/office/powerpoint/2010/main" val="33543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2222E-6 3.46821E-6 L -0.23785 0.21711 " pathEditMode="relative" rAng="0" ptsTypes="AA">
                                      <p:cBhvr>
                                        <p:cTn id="6" dur="2000" fill="hold"/>
                                        <p:tgtEl>
                                          <p:spTgt spid="2"/>
                                        </p:tgtEl>
                                        <p:attrNameLst>
                                          <p:attrName>ppt_x</p:attrName>
                                          <p:attrName>ppt_y</p:attrName>
                                        </p:attrNameLst>
                                      </p:cBhvr>
                                      <p:rCtr x="-11892" y="108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3.gstatic.com/images?q=tbn:ANd9GcQxPcoc4Gsf9Ph9gmjNQ8pu6JmaRr3hELAenAi_D9bkrNVpQpDoMg"/>
          <p:cNvPicPr>
            <a:picLocks noChangeAspect="1" noChangeArrowheads="1"/>
          </p:cNvPicPr>
          <p:nvPr/>
        </p:nvPicPr>
        <p:blipFill>
          <a:blip r:embed="rId2" cstate="print"/>
          <a:srcRect/>
          <a:stretch>
            <a:fillRect/>
          </a:stretch>
        </p:blipFill>
        <p:spPr bwMode="auto">
          <a:xfrm>
            <a:off x="-304126" y="-1899592"/>
            <a:ext cx="10225136" cy="9793088"/>
          </a:xfrm>
          <a:prstGeom prst="rect">
            <a:avLst/>
          </a:prstGeom>
          <a:noFill/>
        </p:spPr>
      </p:pic>
      <p:sp>
        <p:nvSpPr>
          <p:cNvPr id="3" name="Dikdörtgen 2"/>
          <p:cNvSpPr/>
          <p:nvPr/>
        </p:nvSpPr>
        <p:spPr>
          <a:xfrm>
            <a:off x="683568" y="260648"/>
            <a:ext cx="7920880" cy="1938992"/>
          </a:xfrm>
          <a:prstGeom prst="rect">
            <a:avLst/>
          </a:prstGeom>
        </p:spPr>
        <p:txBody>
          <a:bodyPr wrap="square">
            <a:spAutoFit/>
          </a:bodyPr>
          <a:lstStyle/>
          <a:p>
            <a:r>
              <a:rPr lang="tr-TR" sz="2400" dirty="0">
                <a:solidFill>
                  <a:schemeClr val="bg1"/>
                </a:solidFill>
                <a:latin typeface="Arial" pitchFamily="34" charset="0"/>
                <a:cs typeface="Arial" pitchFamily="34" charset="0"/>
              </a:rPr>
              <a:t>Bazı geceler, gökyüzünde halk arasında </a:t>
            </a:r>
            <a:r>
              <a:rPr lang="tr-TR" sz="2400" b="1" dirty="0">
                <a:solidFill>
                  <a:schemeClr val="bg1"/>
                </a:solidFill>
                <a:latin typeface="Arial" pitchFamily="34" charset="0"/>
                <a:cs typeface="Arial" pitchFamily="34" charset="0"/>
              </a:rPr>
              <a:t>yıldız kayması</a:t>
            </a:r>
            <a:r>
              <a:rPr lang="tr-TR" sz="2400" dirty="0">
                <a:solidFill>
                  <a:schemeClr val="bg1"/>
                </a:solidFill>
                <a:latin typeface="Arial" pitchFamily="34" charset="0"/>
                <a:cs typeface="Arial" pitchFamily="34" charset="0"/>
              </a:rPr>
              <a:t> adı verilen bir olayı izleyebiliriz. Bunlar da gerçekte yıldız değildir. Bir kuyruklu yıldızdan gelen küçük gök cisimleri Dünya atmosferine girdiğinde sürtünme etkisiyle ısınır ve arkasında ışıklı bir iz bırakır.</a:t>
            </a:r>
          </a:p>
        </p:txBody>
      </p:sp>
    </p:spTree>
    <p:extLst>
      <p:ext uri="{BB962C8B-B14F-4D97-AF65-F5344CB8AC3E}">
        <p14:creationId xmlns:p14="http://schemas.microsoft.com/office/powerpoint/2010/main" val="132106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486 -0.14474 L -0.00208 0.19954 " pathEditMode="relative" rAng="0" ptsTypes="AA">
                                      <p:cBhvr>
                                        <p:cTn id="6" dur="7000" fill="hold"/>
                                        <p:tgtEl>
                                          <p:spTgt spid="2"/>
                                        </p:tgtEl>
                                        <p:attrNameLst>
                                          <p:attrName>ppt_x</p:attrName>
                                          <p:attrName>ppt_y</p:attrName>
                                        </p:attrNameLst>
                                      </p:cBhvr>
                                      <p:rCtr x="139" y="17202"/>
                                    </p:animMotion>
                                  </p:childTnLst>
                                </p:cTn>
                              </p:par>
                            </p:childTnLst>
                          </p:cTn>
                        </p:par>
                        <p:par>
                          <p:cTn id="7" fill="hold">
                            <p:stCondLst>
                              <p:cond delay="7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95536" y="1628800"/>
            <a:ext cx="4032448" cy="4525963"/>
          </a:xfrm>
        </p:spPr>
        <p:txBody>
          <a:bodyPr/>
          <a:lstStyle/>
          <a:p>
            <a:endParaRPr lang="tr-TR"/>
          </a:p>
        </p:txBody>
      </p:sp>
      <p:pic>
        <p:nvPicPr>
          <p:cNvPr id="33794" name="Picture 2" descr="C:\Users\Dr. Fatma\Pictures\mars%20meteor%20asteroid28%20(17).jpg"/>
          <p:cNvPicPr>
            <a:picLocks noChangeAspect="1" noChangeArrowheads="1"/>
          </p:cNvPicPr>
          <p:nvPr/>
        </p:nvPicPr>
        <p:blipFill>
          <a:blip r:embed="rId2" cstate="print"/>
          <a:srcRect/>
          <a:stretch>
            <a:fillRect/>
          </a:stretch>
        </p:blipFill>
        <p:spPr bwMode="auto">
          <a:xfrm>
            <a:off x="-304800" y="-1755576"/>
            <a:ext cx="11213504" cy="8842176"/>
          </a:xfrm>
          <a:prstGeom prst="rect">
            <a:avLst/>
          </a:prstGeom>
          <a:noFill/>
        </p:spPr>
      </p:pic>
      <p:sp>
        <p:nvSpPr>
          <p:cNvPr id="4" name="Dikdörtgen 3"/>
          <p:cNvSpPr/>
          <p:nvPr/>
        </p:nvSpPr>
        <p:spPr>
          <a:xfrm>
            <a:off x="251520" y="5301208"/>
            <a:ext cx="8892480" cy="461665"/>
          </a:xfrm>
          <a:prstGeom prst="rect">
            <a:avLst/>
          </a:prstGeom>
        </p:spPr>
        <p:txBody>
          <a:bodyPr wrap="square">
            <a:spAutoFit/>
          </a:bodyPr>
          <a:lstStyle/>
          <a:p>
            <a:r>
              <a:rPr lang="tr-TR" sz="2400" dirty="0">
                <a:solidFill>
                  <a:schemeClr val="bg1"/>
                </a:solidFill>
                <a:latin typeface="Arial" pitchFamily="34" charset="0"/>
                <a:cs typeface="Arial" pitchFamily="34" charset="0"/>
              </a:rPr>
              <a:t>Bu gök </a:t>
            </a:r>
            <a:r>
              <a:rPr lang="tr-TR" sz="2400" dirty="0" smtClean="0">
                <a:solidFill>
                  <a:schemeClr val="bg1"/>
                </a:solidFill>
                <a:latin typeface="Arial" pitchFamily="34" charset="0"/>
                <a:cs typeface="Arial" pitchFamily="34" charset="0"/>
              </a:rPr>
              <a:t>cisimlerine gök taşları meteorlar denir.. </a:t>
            </a:r>
            <a:endParaRPr lang="tr-T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158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44444E-6 3.2948E-6 L -0.14461 0.20971 " pathEditMode="relative" rAng="0" ptsTypes="AA">
                                      <p:cBhvr>
                                        <p:cTn id="6" dur="2000" fill="hold"/>
                                        <p:tgtEl>
                                          <p:spTgt spid="33794"/>
                                        </p:tgtEl>
                                        <p:attrNameLst>
                                          <p:attrName>ppt_x</p:attrName>
                                          <p:attrName>ppt_y</p:attrName>
                                        </p:attrNameLst>
                                      </p:cBhvr>
                                      <p:rCtr x="-7240" y="1047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t24.com.tr/media/stories/2013/02/page_nasa-meteor-dunya39yi-siyirip-gececek_480409924.jpg"/>
          <p:cNvPicPr/>
          <p:nvPr/>
        </p:nvPicPr>
        <p:blipFill>
          <a:blip r:embed="rId2" cstate="print"/>
          <a:srcRect/>
          <a:stretch>
            <a:fillRect/>
          </a:stretch>
        </p:blipFill>
        <p:spPr bwMode="auto">
          <a:xfrm>
            <a:off x="14162" y="28900"/>
            <a:ext cx="9129838" cy="6829100"/>
          </a:xfrm>
          <a:prstGeom prst="rect">
            <a:avLst/>
          </a:prstGeom>
          <a:noFill/>
          <a:ln w="9525">
            <a:noFill/>
            <a:miter lim="800000"/>
            <a:headEnd/>
            <a:tailEnd/>
          </a:ln>
        </p:spPr>
      </p:pic>
    </p:spTree>
    <p:extLst>
      <p:ext uri="{BB962C8B-B14F-4D97-AF65-F5344CB8AC3E}">
        <p14:creationId xmlns:p14="http://schemas.microsoft.com/office/powerpoint/2010/main" val="2623249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1250" y="-181"/>
            <a:ext cx="15610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7858" y="260648"/>
            <a:ext cx="9151858" cy="1200329"/>
          </a:xfrm>
          <a:prstGeom prst="rect">
            <a:avLst/>
          </a:prstGeom>
        </p:spPr>
        <p:txBody>
          <a:bodyPr wrap="square">
            <a:spAutoFit/>
          </a:bodyPr>
          <a:lstStyle/>
          <a:p>
            <a:r>
              <a:rPr lang="tr-TR" sz="2400" dirty="0">
                <a:solidFill>
                  <a:schemeClr val="bg1"/>
                </a:solidFill>
                <a:latin typeface="Arial" pitchFamily="34" charset="0"/>
                <a:cs typeface="Arial" pitchFamily="34" charset="0"/>
              </a:rPr>
              <a:t>Bazen atmosfere çok sayıda meteor kısa bir sürede girerek güzel bir görüntü oluşturur. Bu olaya meteor yağmuru adı verilir. G</a:t>
            </a:r>
            <a:r>
              <a:rPr lang="tr-TR" sz="2400" dirty="0" smtClean="0">
                <a:solidFill>
                  <a:schemeClr val="bg1"/>
                </a:solidFill>
                <a:latin typeface="Arial" pitchFamily="34" charset="0"/>
                <a:cs typeface="Arial" pitchFamily="34" charset="0"/>
              </a:rPr>
              <a:t>örselde </a:t>
            </a:r>
            <a:r>
              <a:rPr lang="tr-TR" sz="2400" dirty="0">
                <a:solidFill>
                  <a:schemeClr val="bg1"/>
                </a:solidFill>
                <a:latin typeface="Arial" pitchFamily="34" charset="0"/>
                <a:cs typeface="Arial" pitchFamily="34" charset="0"/>
              </a:rPr>
              <a:t>bir </a:t>
            </a:r>
            <a:r>
              <a:rPr lang="tr-TR" sz="2400" b="1" dirty="0">
                <a:solidFill>
                  <a:schemeClr val="bg1"/>
                </a:solidFill>
                <a:latin typeface="Arial" pitchFamily="34" charset="0"/>
                <a:cs typeface="Arial" pitchFamily="34" charset="0"/>
              </a:rPr>
              <a:t>meteor yağmuru </a:t>
            </a:r>
            <a:r>
              <a:rPr lang="tr-TR" sz="2400" dirty="0">
                <a:solidFill>
                  <a:schemeClr val="bg1"/>
                </a:solidFill>
                <a:latin typeface="Arial" pitchFamily="34" charset="0"/>
                <a:cs typeface="Arial" pitchFamily="34" charset="0"/>
              </a:rPr>
              <a:t>görüyorsunuz.</a:t>
            </a:r>
          </a:p>
        </p:txBody>
      </p:sp>
    </p:spTree>
    <p:extLst>
      <p:ext uri="{BB962C8B-B14F-4D97-AF65-F5344CB8AC3E}">
        <p14:creationId xmlns:p14="http://schemas.microsoft.com/office/powerpoint/2010/main" val="291794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00399 -3.01874E-6 L -0.25 -3.01874E-6 " pathEditMode="relative" rAng="0" ptsTypes="AA">
                                      <p:cBhvr>
                                        <p:cTn id="6" dur="2000" fill="hold"/>
                                        <p:tgtEl>
                                          <p:spTgt spid="6146"/>
                                        </p:tgtEl>
                                        <p:attrNameLst>
                                          <p:attrName>ppt_x</p:attrName>
                                          <p:attrName>ppt_y</p:attrName>
                                        </p:attrNameLst>
                                      </p:cBhvr>
                                      <p:rCtr x="-12708" y="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147464"/>
            <a:ext cx="8928992" cy="2677656"/>
          </a:xfrm>
          <a:prstGeom prst="rect">
            <a:avLst/>
          </a:prstGeom>
        </p:spPr>
        <p:txBody>
          <a:bodyPr wrap="square">
            <a:spAutoFit/>
          </a:bodyPr>
          <a:lstStyle/>
          <a:p>
            <a:r>
              <a:rPr lang="tr-TR" sz="2400" dirty="0">
                <a:latin typeface="Arial" pitchFamily="34" charset="0"/>
                <a:cs typeface="Arial" pitchFamily="34" charset="0"/>
              </a:rPr>
              <a:t>Meteorların çoğu atmosferde yanarak kaybolsa da bir </a:t>
            </a:r>
            <a:r>
              <a:rPr lang="tr-TR" sz="2400" dirty="0" smtClean="0">
                <a:latin typeface="Arial" pitchFamily="34" charset="0"/>
                <a:cs typeface="Arial" pitchFamily="34" charset="0"/>
              </a:rPr>
              <a:t>kısmı </a:t>
            </a:r>
            <a:r>
              <a:rPr lang="tr-TR" sz="2400" dirty="0">
                <a:latin typeface="Arial" pitchFamily="34" charset="0"/>
                <a:cs typeface="Arial" pitchFamily="34" charset="0"/>
              </a:rPr>
              <a:t>Dünya'mıza ulaşabilir. Yeryüzüne ulaşan meteorlara </a:t>
            </a:r>
            <a:r>
              <a:rPr lang="tr-TR" sz="2400" dirty="0" smtClean="0">
                <a:latin typeface="Arial" pitchFamily="34" charset="0"/>
                <a:cs typeface="Arial" pitchFamily="34" charset="0"/>
              </a:rPr>
              <a:t>gök taşı</a:t>
            </a:r>
            <a:r>
              <a:rPr lang="tr-TR" sz="2400" dirty="0">
                <a:latin typeface="Arial" pitchFamily="34" charset="0"/>
                <a:cs typeface="Arial" pitchFamily="34" charset="0"/>
              </a:rPr>
              <a:t>, bunların Dünya üzerine düşmeleriyle açtıkları çukura </a:t>
            </a:r>
            <a:r>
              <a:rPr lang="tr-TR" sz="2400" dirty="0" smtClean="0">
                <a:latin typeface="Arial" pitchFamily="34" charset="0"/>
                <a:cs typeface="Arial" pitchFamily="34" charset="0"/>
              </a:rPr>
              <a:t>ise gök </a:t>
            </a:r>
            <a:r>
              <a:rPr lang="tr-TR" sz="2400" dirty="0">
                <a:latin typeface="Arial" pitchFamily="34" charset="0"/>
                <a:cs typeface="Arial" pitchFamily="34" charset="0"/>
              </a:rPr>
              <a:t>taşı çukuru adı verilir. Gök taşları düştükleri yere </a:t>
            </a:r>
            <a:r>
              <a:rPr lang="tr-TR" sz="2400" dirty="0" smtClean="0">
                <a:latin typeface="Arial" pitchFamily="34" charset="0"/>
                <a:cs typeface="Arial" pitchFamily="34" charset="0"/>
              </a:rPr>
              <a:t>çok büyük </a:t>
            </a:r>
            <a:r>
              <a:rPr lang="tr-TR" sz="2400" dirty="0">
                <a:latin typeface="Arial" pitchFamily="34" charset="0"/>
                <a:cs typeface="Arial" pitchFamily="34" charset="0"/>
              </a:rPr>
              <a:t>zararlar da verebilir.</a:t>
            </a:r>
          </a:p>
          <a:p>
            <a:r>
              <a:rPr lang="tr-TR" sz="2400" dirty="0">
                <a:latin typeface="Arial" pitchFamily="34" charset="0"/>
                <a:cs typeface="Arial" pitchFamily="34" charset="0"/>
              </a:rPr>
              <a:t>Eğer meteorlar yanda gördüğünüz gibi Ay </a:t>
            </a:r>
            <a:r>
              <a:rPr lang="tr-TR" sz="2400" dirty="0" smtClean="0">
                <a:latin typeface="Arial" pitchFamily="34" charset="0"/>
                <a:cs typeface="Arial" pitchFamily="34" charset="0"/>
              </a:rPr>
              <a:t>yüzeyinde çukurlar </a:t>
            </a:r>
            <a:r>
              <a:rPr lang="tr-TR" sz="2400" dirty="0">
                <a:latin typeface="Arial" pitchFamily="34" charset="0"/>
                <a:cs typeface="Arial" pitchFamily="34" charset="0"/>
              </a:rPr>
              <a:t>oluşturmuşsa bunlar meteor çukuru adını alır.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0" y="0"/>
            <a:ext cx="9132800" cy="414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199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uterspaceuniverse.org/media/meteor-crater.jpg"/>
          <p:cNvPicPr>
            <a:picLocks noChangeAspect="1" noChangeArrowheads="1"/>
          </p:cNvPicPr>
          <p:nvPr/>
        </p:nvPicPr>
        <p:blipFill>
          <a:blip r:embed="rId2" cstate="print"/>
          <a:srcRect/>
          <a:stretch>
            <a:fillRect/>
          </a:stretch>
        </p:blipFill>
        <p:spPr bwMode="auto">
          <a:xfrm>
            <a:off x="3491880" y="0"/>
            <a:ext cx="5652120" cy="6858000"/>
          </a:xfrm>
          <a:prstGeom prst="rect">
            <a:avLst/>
          </a:prstGeom>
          <a:noFill/>
        </p:spPr>
      </p:pic>
      <p:sp>
        <p:nvSpPr>
          <p:cNvPr id="3" name="Dikdörtgen 2"/>
          <p:cNvSpPr/>
          <p:nvPr/>
        </p:nvSpPr>
        <p:spPr>
          <a:xfrm>
            <a:off x="16829" y="1844824"/>
            <a:ext cx="3619067" cy="3539430"/>
          </a:xfrm>
          <a:prstGeom prst="rect">
            <a:avLst/>
          </a:prstGeom>
        </p:spPr>
        <p:txBody>
          <a:bodyPr wrap="square">
            <a:spAutoFit/>
          </a:bodyPr>
          <a:lstStyle/>
          <a:p>
            <a:r>
              <a:rPr lang="tr-TR" sz="3200" dirty="0">
                <a:latin typeface="Arial" pitchFamily="34" charset="0"/>
                <a:cs typeface="Arial" pitchFamily="34" charset="0"/>
              </a:rPr>
              <a:t>Eğer meteorlar yanda gördüğünüz gibi </a:t>
            </a:r>
            <a:r>
              <a:rPr lang="tr-TR" sz="3200" dirty="0" smtClean="0">
                <a:latin typeface="Arial" pitchFamily="34" charset="0"/>
                <a:cs typeface="Arial" pitchFamily="34" charset="0"/>
              </a:rPr>
              <a:t>dünya </a:t>
            </a:r>
            <a:r>
              <a:rPr lang="tr-TR" sz="3200" dirty="0">
                <a:latin typeface="Arial" pitchFamily="34" charset="0"/>
                <a:cs typeface="Arial" pitchFamily="34" charset="0"/>
              </a:rPr>
              <a:t>yüzeyinde çukurlar oluşturmuşsa bunlar meteor çukuru adını alır.</a:t>
            </a:r>
            <a:endParaRPr lang="tr-TR" sz="3200" dirty="0">
              <a:latin typeface="Arial" pitchFamily="34" charset="0"/>
              <a:cs typeface="Arial" pitchFamily="34" charset="0"/>
            </a:endParaRPr>
          </a:p>
        </p:txBody>
      </p:sp>
      <p:sp>
        <p:nvSpPr>
          <p:cNvPr id="4" name="Dikdörtgen 3"/>
          <p:cNvSpPr/>
          <p:nvPr/>
        </p:nvSpPr>
        <p:spPr>
          <a:xfrm>
            <a:off x="3491880" y="5384254"/>
            <a:ext cx="5544616" cy="1569660"/>
          </a:xfrm>
          <a:prstGeom prst="rect">
            <a:avLst/>
          </a:prstGeom>
        </p:spPr>
        <p:txBody>
          <a:bodyPr wrap="square">
            <a:spAutoFit/>
          </a:bodyPr>
          <a:lstStyle/>
          <a:p>
            <a:pPr>
              <a:buNone/>
            </a:pPr>
            <a:r>
              <a:rPr lang="tr-TR" sz="2400" dirty="0">
                <a:solidFill>
                  <a:schemeClr val="bg1"/>
                </a:solidFill>
                <a:latin typeface="Arial" pitchFamily="34" charset="0"/>
                <a:cs typeface="Arial" pitchFamily="34" charset="0"/>
              </a:rPr>
              <a:t>Arizona’da 1200 m çapında ve çevresine göre 50 m yükseklikte ve dik olarak 200 m inebilen büyük bir gök taşı çukuru vardır.</a:t>
            </a:r>
            <a:endParaRPr lang="tr-T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2207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640960" cy="6124754"/>
          </a:xfrm>
          <a:prstGeom prst="rect">
            <a:avLst/>
          </a:prstGeom>
          <a:solidFill>
            <a:schemeClr val="bg1">
              <a:lumMod val="95000"/>
            </a:schemeClr>
          </a:solidFill>
          <a:ln w="76200">
            <a:solidFill>
              <a:srgbClr val="002060"/>
            </a:solidFill>
          </a:ln>
        </p:spPr>
        <p:txBody>
          <a:bodyPr wrap="square">
            <a:spAutoFit/>
          </a:bodyPr>
          <a:lstStyle/>
          <a:p>
            <a:r>
              <a:rPr lang="tr-TR" sz="2800" b="1" i="1" dirty="0">
                <a:latin typeface="Arial" pitchFamily="34" charset="0"/>
                <a:cs typeface="Arial" pitchFamily="34" charset="0"/>
              </a:rPr>
              <a:t>Bu </a:t>
            </a:r>
            <a:r>
              <a:rPr lang="tr-TR" sz="2800" b="1" i="1" dirty="0" smtClean="0">
                <a:latin typeface="Arial" pitchFamily="34" charset="0"/>
                <a:cs typeface="Arial" pitchFamily="34" charset="0"/>
              </a:rPr>
              <a:t>üniteyi tamamladığınızda</a:t>
            </a:r>
            <a:r>
              <a:rPr lang="tr-TR" sz="2800" b="1" i="1" dirty="0">
                <a:latin typeface="Arial" pitchFamily="34" charset="0"/>
                <a:cs typeface="Arial" pitchFamily="34" charset="0"/>
              </a:rPr>
              <a:t>;</a:t>
            </a:r>
          </a:p>
          <a:p>
            <a:r>
              <a:rPr lang="tr-TR" sz="2800" i="1" dirty="0">
                <a:latin typeface="Arial" pitchFamily="34" charset="0"/>
                <a:cs typeface="Arial" pitchFamily="34" charset="0"/>
              </a:rPr>
              <a:t>• Uzayda bulunan gök cisimlerini,</a:t>
            </a:r>
          </a:p>
          <a:p>
            <a:r>
              <a:rPr lang="tr-TR" sz="2800" i="1" dirty="0">
                <a:latin typeface="Arial" pitchFamily="34" charset="0"/>
                <a:cs typeface="Arial" pitchFamily="34" charset="0"/>
              </a:rPr>
              <a:t>• Güneş sistemimizdeki gezegenleri,</a:t>
            </a:r>
          </a:p>
          <a:p>
            <a:r>
              <a:rPr lang="tr-TR" sz="2800" i="1" dirty="0">
                <a:latin typeface="Arial" pitchFamily="34" charset="0"/>
                <a:cs typeface="Arial" pitchFamily="34" charset="0"/>
              </a:rPr>
              <a:t>• Uzay gözlemlerinin yapılmasına olanak sağlayan optik araçları,</a:t>
            </a:r>
          </a:p>
          <a:p>
            <a:r>
              <a:rPr lang="tr-TR" sz="2800" i="1" dirty="0">
                <a:latin typeface="Arial" pitchFamily="34" charset="0"/>
                <a:cs typeface="Arial" pitchFamily="34" charset="0"/>
              </a:rPr>
              <a:t>• Ay’daki ilk adımlardan başlayarak günümüze kadar yapılan uzay araştırmalarını,</a:t>
            </a:r>
          </a:p>
          <a:p>
            <a:r>
              <a:rPr lang="tr-TR" sz="2800" i="1" dirty="0">
                <a:latin typeface="Arial" pitchFamily="34" charset="0"/>
                <a:cs typeface="Arial" pitchFamily="34" charset="0"/>
              </a:rPr>
              <a:t>• Gök bilimcilerin ne ile uğraştıklarını ve ünlü Türk gök bilimcilerini,</a:t>
            </a:r>
          </a:p>
          <a:p>
            <a:r>
              <a:rPr lang="tr-TR" sz="2800" i="1" dirty="0">
                <a:latin typeface="Arial" pitchFamily="34" charset="0"/>
                <a:cs typeface="Arial" pitchFamily="34" charset="0"/>
              </a:rPr>
              <a:t>• Uzay kirliliğinin sebeplerini ve olası sonuçlarını; </a:t>
            </a:r>
            <a:r>
              <a:rPr lang="tr-TR" sz="2800" b="1" i="1" dirty="0" smtClean="0">
                <a:latin typeface="Arial" pitchFamily="34" charset="0"/>
                <a:cs typeface="Arial" pitchFamily="34" charset="0"/>
              </a:rPr>
              <a:t>gözlem</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deney</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araştırma</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proje </a:t>
            </a:r>
            <a:r>
              <a:rPr lang="tr-TR" sz="2800" b="1" i="1" dirty="0">
                <a:latin typeface="Arial" pitchFamily="34" charset="0"/>
                <a:cs typeface="Arial" pitchFamily="34" charset="0"/>
              </a:rPr>
              <a:t>ve </a:t>
            </a:r>
            <a:r>
              <a:rPr lang="tr-TR" sz="2800" b="1" i="1" dirty="0" smtClean="0">
                <a:latin typeface="Arial" pitchFamily="34" charset="0"/>
                <a:cs typeface="Arial" pitchFamily="34" charset="0"/>
              </a:rPr>
              <a:t>poster</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gibi etkinlikler yardımıyla öğreneceksiniz</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Böylece bilgi</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beceri</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görüş</a:t>
            </a:r>
            <a:r>
              <a:rPr lang="tr-TR" sz="2800" b="1" i="1" dirty="0">
                <a:latin typeface="Arial" pitchFamily="34" charset="0"/>
                <a:cs typeface="Arial" pitchFamily="34" charset="0"/>
              </a:rPr>
              <a:t>, </a:t>
            </a:r>
            <a:r>
              <a:rPr lang="tr-TR" sz="2800" b="1" i="1" dirty="0" smtClean="0">
                <a:latin typeface="Arial" pitchFamily="34" charset="0"/>
                <a:cs typeface="Arial" pitchFamily="34" charset="0"/>
              </a:rPr>
              <a:t>tutum </a:t>
            </a:r>
            <a:r>
              <a:rPr lang="tr-TR" sz="2800" b="1" i="1" dirty="0">
                <a:latin typeface="Arial" pitchFamily="34" charset="0"/>
                <a:cs typeface="Arial" pitchFamily="34" charset="0"/>
              </a:rPr>
              <a:t>ve </a:t>
            </a:r>
            <a:r>
              <a:rPr lang="tr-TR" sz="2800" b="1" i="1" dirty="0" smtClean="0">
                <a:latin typeface="Arial" pitchFamily="34" charset="0"/>
                <a:cs typeface="Arial" pitchFamily="34" charset="0"/>
              </a:rPr>
              <a:t>davranışlarını</a:t>
            </a:r>
            <a:r>
              <a:rPr lang="it-IT" sz="2800" b="1" i="1" dirty="0" smtClean="0">
                <a:latin typeface="Arial" pitchFamily="34" charset="0"/>
                <a:cs typeface="Arial" pitchFamily="34" charset="0"/>
              </a:rPr>
              <a:t>zı geliştireceksiniz</a:t>
            </a:r>
            <a:r>
              <a:rPr lang="it-IT" sz="2800" b="1" i="1" dirty="0">
                <a:latin typeface="Arial" pitchFamily="34" charset="0"/>
                <a:cs typeface="Arial" pitchFamily="34" charset="0"/>
              </a:rPr>
              <a:t>.</a:t>
            </a:r>
            <a:endParaRPr lang="tr-TR" sz="2800"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2360" y="6093296"/>
            <a:ext cx="1152525" cy="65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8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owturkey.com/tr427/k_Ismail_Kilicaslan_DSC_1977.jpg"/>
          <p:cNvPicPr>
            <a:picLocks noChangeAspect="1" noChangeArrowheads="1"/>
          </p:cNvPicPr>
          <p:nvPr/>
        </p:nvPicPr>
        <p:blipFill>
          <a:blip r:embed="rId2" cstate="print"/>
          <a:srcRect/>
          <a:stretch>
            <a:fillRect/>
          </a:stretch>
        </p:blipFill>
        <p:spPr bwMode="auto">
          <a:xfrm>
            <a:off x="3419872" y="0"/>
            <a:ext cx="5719564" cy="6858000"/>
          </a:xfrm>
          <a:prstGeom prst="rect">
            <a:avLst/>
          </a:prstGeom>
          <a:noFill/>
        </p:spPr>
      </p:pic>
      <p:sp>
        <p:nvSpPr>
          <p:cNvPr id="3" name="2 İçerik Yer Tutucusu"/>
          <p:cNvSpPr txBox="1">
            <a:spLocks/>
          </p:cNvSpPr>
          <p:nvPr/>
        </p:nvSpPr>
        <p:spPr>
          <a:xfrm>
            <a:off x="31772" y="548680"/>
            <a:ext cx="3394720" cy="496855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tr-TR" dirty="0" smtClean="0">
                <a:latin typeface="Arial" pitchFamily="34" charset="0"/>
                <a:cs typeface="Arial" pitchFamily="34" charset="0"/>
              </a:rPr>
              <a:t>Ağrı'nın </a:t>
            </a:r>
            <a:r>
              <a:rPr lang="tr-TR" dirty="0" err="1" smtClean="0">
                <a:latin typeface="Arial" pitchFamily="34" charset="0"/>
                <a:cs typeface="Arial" pitchFamily="34" charset="0"/>
              </a:rPr>
              <a:t>Doğubeyazıt</a:t>
            </a:r>
            <a:r>
              <a:rPr lang="tr-TR" dirty="0" smtClean="0">
                <a:latin typeface="Arial" pitchFamily="34" charset="0"/>
                <a:cs typeface="Arial" pitchFamily="34" charset="0"/>
              </a:rPr>
              <a:t> </a:t>
            </a:r>
          </a:p>
          <a:p>
            <a:pPr>
              <a:buFont typeface="Arial" pitchFamily="34" charset="0"/>
              <a:buNone/>
            </a:pPr>
            <a:r>
              <a:rPr lang="tr-TR" dirty="0" smtClean="0">
                <a:latin typeface="Arial" pitchFamily="34" charset="0"/>
                <a:cs typeface="Arial" pitchFamily="34" charset="0"/>
              </a:rPr>
              <a:t>ilçesindeki Gürbulak </a:t>
            </a:r>
          </a:p>
          <a:p>
            <a:pPr>
              <a:buFont typeface="Arial" pitchFamily="34" charset="0"/>
              <a:buNone/>
            </a:pPr>
            <a:r>
              <a:rPr lang="tr-TR" dirty="0" smtClean="0">
                <a:latin typeface="Arial" pitchFamily="34" charset="0"/>
                <a:cs typeface="Arial" pitchFamily="34" charset="0"/>
              </a:rPr>
              <a:t>Gümrük Kapısı'na</a:t>
            </a:r>
          </a:p>
          <a:p>
            <a:pPr>
              <a:buFont typeface="Arial" pitchFamily="34" charset="0"/>
              <a:buNone/>
            </a:pPr>
            <a:r>
              <a:rPr lang="tr-TR" dirty="0" smtClean="0">
                <a:latin typeface="Arial" pitchFamily="34" charset="0"/>
                <a:cs typeface="Arial" pitchFamily="34" charset="0"/>
              </a:rPr>
              <a:t>2 kilometre uzaklıktaki </a:t>
            </a:r>
          </a:p>
          <a:p>
            <a:pPr>
              <a:buFont typeface="Arial" pitchFamily="34" charset="0"/>
              <a:buNone/>
            </a:pPr>
            <a:r>
              <a:rPr lang="tr-TR" dirty="0" smtClean="0">
                <a:latin typeface="Arial" pitchFamily="34" charset="0"/>
                <a:cs typeface="Arial" pitchFamily="34" charset="0"/>
              </a:rPr>
              <a:t>meteor çukuru, 1892 </a:t>
            </a:r>
          </a:p>
          <a:p>
            <a:pPr>
              <a:buFont typeface="Arial" pitchFamily="34" charset="0"/>
              <a:buNone/>
            </a:pPr>
            <a:r>
              <a:rPr lang="tr-TR" dirty="0" smtClean="0">
                <a:latin typeface="Arial" pitchFamily="34" charset="0"/>
                <a:cs typeface="Arial" pitchFamily="34" charset="0"/>
              </a:rPr>
              <a:t>yılında bölgeye düşen</a:t>
            </a:r>
          </a:p>
          <a:p>
            <a:pPr>
              <a:buFont typeface="Arial" pitchFamily="34" charset="0"/>
              <a:buNone/>
            </a:pPr>
            <a:r>
              <a:rPr lang="tr-TR" dirty="0" smtClean="0">
                <a:latin typeface="Arial" pitchFamily="34" charset="0"/>
                <a:cs typeface="Arial" pitchFamily="34" charset="0"/>
              </a:rPr>
              <a:t>büyük  bir  göktaşının </a:t>
            </a:r>
          </a:p>
          <a:p>
            <a:pPr>
              <a:buFont typeface="Arial" pitchFamily="34" charset="0"/>
              <a:buNone/>
            </a:pPr>
            <a:r>
              <a:rPr lang="tr-TR" dirty="0" smtClean="0">
                <a:latin typeface="Arial" pitchFamily="34" charset="0"/>
                <a:cs typeface="Arial" pitchFamily="34" charset="0"/>
              </a:rPr>
              <a:t> çarpması </a:t>
            </a:r>
          </a:p>
          <a:p>
            <a:pPr>
              <a:buFont typeface="Arial" pitchFamily="34" charset="0"/>
              <a:buNone/>
            </a:pPr>
            <a:r>
              <a:rPr lang="tr-TR" dirty="0" smtClean="0">
                <a:latin typeface="Arial" pitchFamily="34" charset="0"/>
                <a:cs typeface="Arial" pitchFamily="34" charset="0"/>
              </a:rPr>
              <a:t>sonucunda oluştu.</a:t>
            </a:r>
          </a:p>
          <a:p>
            <a:pPr>
              <a:buFont typeface="Arial" pitchFamily="34" charset="0"/>
              <a:buNone/>
            </a:pPr>
            <a:r>
              <a:rPr lang="tr-TR" dirty="0" smtClean="0">
                <a:latin typeface="Arial" pitchFamily="34" charset="0"/>
                <a:cs typeface="Arial" pitchFamily="34" charset="0"/>
              </a:rPr>
              <a:t>Taşın çarpması ile </a:t>
            </a:r>
          </a:p>
          <a:p>
            <a:pPr>
              <a:buFont typeface="Arial" pitchFamily="34" charset="0"/>
              <a:buNone/>
            </a:pPr>
            <a:r>
              <a:rPr lang="tr-TR" dirty="0" smtClean="0">
                <a:latin typeface="Arial" pitchFamily="34" charset="0"/>
                <a:cs typeface="Arial" pitchFamily="34" charset="0"/>
              </a:rPr>
              <a:t>oluşan 60 metre</a:t>
            </a:r>
          </a:p>
          <a:p>
            <a:pPr>
              <a:buFont typeface="Arial" pitchFamily="34" charset="0"/>
              <a:buNone/>
            </a:pPr>
            <a:r>
              <a:rPr lang="tr-TR" dirty="0" smtClean="0">
                <a:latin typeface="Arial" pitchFamily="34" charset="0"/>
                <a:cs typeface="Arial" pitchFamily="34" charset="0"/>
              </a:rPr>
              <a:t>derinliğinde çukur oluştu.</a:t>
            </a:r>
          </a:p>
          <a:p>
            <a:endParaRPr lang="tr-TR" dirty="0">
              <a:latin typeface="Arial" pitchFamily="34" charset="0"/>
              <a:cs typeface="Arial" pitchFamily="34" charset="0"/>
            </a:endParaRPr>
          </a:p>
        </p:txBody>
      </p:sp>
    </p:spTree>
    <p:extLst>
      <p:ext uri="{BB962C8B-B14F-4D97-AF65-F5344CB8AC3E}">
        <p14:creationId xmlns:p14="http://schemas.microsoft.com/office/powerpoint/2010/main" val="279074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928992" cy="5693866"/>
          </a:xfrm>
          <a:prstGeom prst="rect">
            <a:avLst/>
          </a:prstGeom>
        </p:spPr>
        <p:txBody>
          <a:bodyPr wrap="square">
            <a:spAutoFit/>
          </a:bodyPr>
          <a:lstStyle/>
          <a:p>
            <a:r>
              <a:rPr lang="tr-TR" sz="2800" b="1" dirty="0">
                <a:latin typeface="Arial" pitchFamily="34" charset="0"/>
                <a:cs typeface="Arial" pitchFamily="34" charset="0"/>
              </a:rPr>
              <a:t>Gezegenler</a:t>
            </a:r>
          </a:p>
          <a:p>
            <a:r>
              <a:rPr lang="tr-TR" sz="2800" dirty="0">
                <a:latin typeface="Arial" pitchFamily="34" charset="0"/>
                <a:cs typeface="Arial" pitchFamily="34" charset="0"/>
              </a:rPr>
              <a:t>Geceleri gökyüzünde görülen her parlak cisim halk arasında yıldız olarak adlandırılır. Yıldızlar dışında </a:t>
            </a:r>
            <a:r>
              <a:rPr lang="tr-TR" sz="2800" dirty="0" smtClean="0">
                <a:latin typeface="Arial" pitchFamily="34" charset="0"/>
                <a:cs typeface="Arial" pitchFamily="34" charset="0"/>
              </a:rPr>
              <a:t>hangi gök </a:t>
            </a:r>
            <a:r>
              <a:rPr lang="tr-TR" sz="2800" dirty="0">
                <a:latin typeface="Arial" pitchFamily="34" charset="0"/>
                <a:cs typeface="Arial" pitchFamily="34" charset="0"/>
              </a:rPr>
              <a:t>cisimlerini öğrendiniz? </a:t>
            </a: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İlk </a:t>
            </a:r>
            <a:r>
              <a:rPr lang="tr-TR" sz="2800" dirty="0">
                <a:latin typeface="Arial" pitchFamily="34" charset="0"/>
                <a:cs typeface="Arial" pitchFamily="34" charset="0"/>
              </a:rPr>
              <a:t>iki etkinliğinizde gökyüzünü gözlemlerken çıplak gözle görebildiğiniz gök </a:t>
            </a:r>
            <a:r>
              <a:rPr lang="tr-TR" sz="2800" dirty="0" smtClean="0">
                <a:latin typeface="Arial" pitchFamily="34" charset="0"/>
                <a:cs typeface="Arial" pitchFamily="34" charset="0"/>
              </a:rPr>
              <a:t>cisimlerinden </a:t>
            </a:r>
            <a:r>
              <a:rPr lang="tr-TR" sz="2800" dirty="0">
                <a:latin typeface="Arial" pitchFamily="34" charset="0"/>
                <a:cs typeface="Arial" pitchFamily="34" charset="0"/>
              </a:rPr>
              <a:t>bazılarının farklı olduğunu düşündünüz mü? </a:t>
            </a: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Bu </a:t>
            </a:r>
            <a:r>
              <a:rPr lang="tr-TR" sz="2800" dirty="0">
                <a:latin typeface="Arial" pitchFamily="34" charset="0"/>
                <a:cs typeface="Arial" pitchFamily="34" charset="0"/>
              </a:rPr>
              <a:t>gök cisimlerinden hangilerinin özellikleri </a:t>
            </a:r>
            <a:r>
              <a:rPr lang="tr-TR" sz="2800" dirty="0" smtClean="0">
                <a:latin typeface="Arial" pitchFamily="34" charset="0"/>
                <a:cs typeface="Arial" pitchFamily="34" charset="0"/>
              </a:rPr>
              <a:t>Dünya'mıza benzer</a:t>
            </a:r>
            <a:r>
              <a:rPr lang="tr-TR" sz="2800" dirty="0">
                <a:latin typeface="Arial" pitchFamily="34" charset="0"/>
                <a:cs typeface="Arial" pitchFamily="34" charset="0"/>
              </a:rPr>
              <a:t>?</a:t>
            </a:r>
          </a:p>
          <a:p>
            <a:r>
              <a:rPr lang="tr-TR" sz="2800" dirty="0">
                <a:latin typeface="Arial" pitchFamily="34" charset="0"/>
                <a:cs typeface="Arial" pitchFamily="34" charset="0"/>
              </a:rPr>
              <a:t>Güneş çevresinde Dünya ve kuyruklu yıldızlar gibi dolanan bu gök cisimlerine gezegen adı verilir. </a:t>
            </a:r>
            <a:r>
              <a:rPr lang="tr-TR" sz="2800" dirty="0" smtClean="0">
                <a:latin typeface="Arial" pitchFamily="34" charset="0"/>
                <a:cs typeface="Arial" pitchFamily="34" charset="0"/>
              </a:rPr>
              <a:t>Şimdi yeniden </a:t>
            </a:r>
            <a:r>
              <a:rPr lang="tr-TR" sz="2800" dirty="0">
                <a:latin typeface="Arial" pitchFamily="34" charset="0"/>
                <a:cs typeface="Arial" pitchFamily="34" charset="0"/>
              </a:rPr>
              <a:t>gökyüzünü gözlemlemeye ve gezegenlerle yıldızları birbirinden ayırt etmeye ne dersiniz?</a:t>
            </a:r>
          </a:p>
        </p:txBody>
      </p:sp>
    </p:spTree>
    <p:extLst>
      <p:ext uri="{BB962C8B-B14F-4D97-AF65-F5344CB8AC3E}">
        <p14:creationId xmlns:p14="http://schemas.microsoft.com/office/powerpoint/2010/main" val="778501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61"/>
            <a:ext cx="9144000" cy="83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0" y="829418"/>
            <a:ext cx="9144000" cy="5016758"/>
          </a:xfrm>
          <a:prstGeom prst="rect">
            <a:avLst/>
          </a:prstGeom>
          <a:solidFill>
            <a:schemeClr val="accent1">
              <a:alpha val="13000"/>
            </a:schemeClr>
          </a:solidFill>
          <a:ln w="57150">
            <a:solidFill>
              <a:schemeClr val="accent1"/>
            </a:solidFill>
          </a:ln>
        </p:spPr>
        <p:txBody>
          <a:bodyPr wrap="square">
            <a:spAutoFit/>
          </a:bodyPr>
          <a:lstStyle/>
          <a:p>
            <a:r>
              <a:rPr lang="tr-TR" sz="2000" b="1" dirty="0">
                <a:latin typeface="Arial" pitchFamily="34" charset="0"/>
                <a:cs typeface="Arial" pitchFamily="34" charset="0"/>
              </a:rPr>
              <a:t>Araştırma </a:t>
            </a:r>
            <a:r>
              <a:rPr lang="tr-TR" sz="2000" b="1" dirty="0" smtClean="0">
                <a:latin typeface="Arial" pitchFamily="34" charset="0"/>
                <a:cs typeface="Arial" pitchFamily="34" charset="0"/>
              </a:rPr>
              <a:t>Sorunuz : </a:t>
            </a:r>
            <a:r>
              <a:rPr lang="tr-TR" sz="2000" dirty="0">
                <a:latin typeface="Arial" pitchFamily="34" charset="0"/>
                <a:cs typeface="Arial" pitchFamily="34" charset="0"/>
              </a:rPr>
              <a:t>Yıldızlar ve gezegenler nasıl ayırt edilebilir?</a:t>
            </a:r>
            <a:br>
              <a:rPr lang="tr-TR" sz="2000" dirty="0">
                <a:latin typeface="Arial" pitchFamily="34" charset="0"/>
                <a:cs typeface="Arial" pitchFamily="34" charset="0"/>
              </a:rPr>
            </a:br>
            <a:r>
              <a:rPr lang="tr-TR" sz="2000" b="1" dirty="0">
                <a:latin typeface="Arial" pitchFamily="34" charset="0"/>
                <a:cs typeface="Arial" pitchFamily="34" charset="0"/>
              </a:rPr>
              <a:t>Araç ve Gereçler:. </a:t>
            </a:r>
            <a:r>
              <a:rPr lang="tr-TR" sz="2000" dirty="0">
                <a:latin typeface="Arial" pitchFamily="34" charset="0"/>
                <a:cs typeface="Arial" pitchFamily="34" charset="0"/>
              </a:rPr>
              <a:t>Kâğıt, kalem, hava şartlarına uygun kıyafetler...</a:t>
            </a:r>
          </a:p>
          <a:p>
            <a:r>
              <a:rPr lang="tr-TR" sz="2000" b="1" dirty="0" smtClean="0">
                <a:latin typeface="Arial" pitchFamily="34" charset="0"/>
                <a:cs typeface="Arial" pitchFamily="34" charset="0"/>
              </a:rPr>
              <a:t>Bunları </a:t>
            </a:r>
            <a:r>
              <a:rPr lang="tr-TR" sz="2000" b="1" dirty="0">
                <a:latin typeface="Arial" pitchFamily="34" charset="0"/>
                <a:cs typeface="Arial" pitchFamily="34" charset="0"/>
              </a:rPr>
              <a:t>Yapınız</a:t>
            </a:r>
          </a:p>
          <a:p>
            <a:r>
              <a:rPr lang="tr-TR" sz="2000" b="1" dirty="0" smtClean="0">
                <a:latin typeface="Arial" pitchFamily="34" charset="0"/>
                <a:cs typeface="Arial" pitchFamily="34" charset="0"/>
              </a:rPr>
              <a:t>1.</a:t>
            </a:r>
            <a:r>
              <a:rPr lang="tr-TR" sz="2000" dirty="0" smtClean="0">
                <a:latin typeface="Arial" pitchFamily="34" charset="0"/>
                <a:cs typeface="Arial" pitchFamily="34" charset="0"/>
              </a:rPr>
              <a:t>Önceki </a:t>
            </a:r>
            <a:r>
              <a:rPr lang="tr-TR" sz="2000" dirty="0">
                <a:latin typeface="Arial" pitchFamily="34" charset="0"/>
                <a:cs typeface="Arial" pitchFamily="34" charset="0"/>
              </a:rPr>
              <a:t>etkinliklerinizde yaptığınız gibi bulutsuz bir gecede bir büyüğünüzün eşliğinde şehir </a:t>
            </a:r>
            <a:r>
              <a:rPr lang="tr-TR" sz="2000" dirty="0" smtClean="0">
                <a:latin typeface="Arial" pitchFamily="34" charset="0"/>
                <a:cs typeface="Arial" pitchFamily="34" charset="0"/>
              </a:rPr>
              <a:t>ışıklarından uzak </a:t>
            </a:r>
            <a:r>
              <a:rPr lang="tr-TR" sz="2000" dirty="0">
                <a:latin typeface="Arial" pitchFamily="34" charset="0"/>
                <a:cs typeface="Arial" pitchFamily="34" charset="0"/>
              </a:rPr>
              <a:t>bir yere giderek en az! 20 dakika gökyüzünü çıplak gözle gözlemleyiniz.</a:t>
            </a:r>
          </a:p>
          <a:p>
            <a:r>
              <a:rPr lang="tr-TR" sz="2000" b="1" dirty="0" smtClean="0">
                <a:latin typeface="Arial" pitchFamily="34" charset="0"/>
                <a:cs typeface="Arial" pitchFamily="34" charset="0"/>
              </a:rPr>
              <a:t>2</a:t>
            </a:r>
            <a:r>
              <a:rPr lang="tr-TR" sz="2000" dirty="0" smtClean="0">
                <a:latin typeface="Arial" pitchFamily="34" charset="0"/>
                <a:cs typeface="Arial" pitchFamily="34" charset="0"/>
              </a:rPr>
              <a:t>.Görebildiğiniz </a:t>
            </a:r>
            <a:r>
              <a:rPr lang="tr-TR" sz="2000" dirty="0">
                <a:latin typeface="Arial" pitchFamily="34" charset="0"/>
                <a:cs typeface="Arial" pitchFamily="34" charset="0"/>
              </a:rPr>
              <a:t>gök cisimlerinden ışığı titreşmeyen, parlak, sarı, </a:t>
            </a:r>
            <a:r>
              <a:rPr lang="tr-TR" sz="2000" dirty="0" smtClean="0">
                <a:latin typeface="Arial" pitchFamily="34" charset="0"/>
                <a:cs typeface="Arial" pitchFamily="34" charset="0"/>
              </a:rPr>
              <a:t>turuncu veya </a:t>
            </a:r>
            <a:r>
              <a:rPr lang="tr-TR" sz="2000" dirty="0">
                <a:latin typeface="Arial" pitchFamily="34" charset="0"/>
                <a:cs typeface="Arial" pitchFamily="34" charset="0"/>
              </a:rPr>
              <a:t>beyaz renkte </a:t>
            </a:r>
            <a:r>
              <a:rPr lang="tr-TR" sz="2000" dirty="0" smtClean="0">
                <a:latin typeface="Arial" pitchFamily="34" charset="0"/>
                <a:cs typeface="Arial" pitchFamily="34" charset="0"/>
              </a:rPr>
              <a:t>olanları belirleyiniz</a:t>
            </a:r>
            <a:r>
              <a:rPr lang="tr-TR" sz="2000" dirty="0">
                <a:latin typeface="Arial" pitchFamily="34" charset="0"/>
                <a:cs typeface="Arial" pitchFamily="34" charset="0"/>
              </a:rPr>
              <a:t>.</a:t>
            </a:r>
          </a:p>
          <a:p>
            <a:r>
              <a:rPr lang="tr-TR" sz="2000" b="1" dirty="0" smtClean="0">
                <a:latin typeface="Arial" pitchFamily="34" charset="0"/>
                <a:cs typeface="Arial" pitchFamily="34" charset="0"/>
              </a:rPr>
              <a:t>3</a:t>
            </a:r>
            <a:r>
              <a:rPr lang="tr-TR" sz="2000" dirty="0" smtClean="0">
                <a:latin typeface="Arial" pitchFamily="34" charset="0"/>
                <a:cs typeface="Arial" pitchFamily="34" charset="0"/>
              </a:rPr>
              <a:t>.Bazı </a:t>
            </a:r>
            <a:r>
              <a:rPr lang="tr-TR" sz="2000" dirty="0">
                <a:latin typeface="Arial" pitchFamily="34" charset="0"/>
                <a:cs typeface="Arial" pitchFamily="34" charset="0"/>
              </a:rPr>
              <a:t>gök cisimlerinin neden farklı özellikler gösterdiğini sınıf arkadaşlarınızla tartışınız.</a:t>
            </a:r>
          </a:p>
          <a:p>
            <a:r>
              <a:rPr lang="tr-TR" sz="2000" b="1" dirty="0">
                <a:latin typeface="Arial" pitchFamily="34" charset="0"/>
                <a:cs typeface="Arial" pitchFamily="34" charset="0"/>
              </a:rPr>
              <a:t>Verilerinizi Değerlendiriniz</a:t>
            </a:r>
          </a:p>
          <a:p>
            <a:r>
              <a:rPr lang="tr-TR" sz="2000" dirty="0">
                <a:latin typeface="Arial" pitchFamily="34" charset="0"/>
                <a:cs typeface="Arial" pitchFamily="34" charset="0"/>
              </a:rPr>
              <a:t>Gözlemlediğiniz farklı- özellikler gösteren !gök cisimleri </a:t>
            </a:r>
            <a:r>
              <a:rPr lang="tr-TR" sz="2000" dirty="0" smtClean="0">
                <a:latin typeface="Arial" pitchFamily="34" charset="0"/>
                <a:cs typeface="Arial" pitchFamily="34" charset="0"/>
              </a:rPr>
              <a:t>nasıl </a:t>
            </a:r>
            <a:r>
              <a:rPr lang="tr-TR" sz="2000" dirty="0">
                <a:latin typeface="Arial" pitchFamily="34" charset="0"/>
                <a:cs typeface="Arial" pitchFamily="34" charset="0"/>
              </a:rPr>
              <a:t>adlandırılıyor olabilir?</a:t>
            </a:r>
          </a:p>
          <a:p>
            <a:r>
              <a:rPr lang="tr-TR" sz="2000" b="1" dirty="0">
                <a:latin typeface="Arial" pitchFamily="34" charset="0"/>
                <a:cs typeface="Arial" pitchFamily="34" charset="0"/>
              </a:rPr>
              <a:t>Sonuca Varınız</a:t>
            </a:r>
          </a:p>
          <a:p>
            <a:r>
              <a:rPr lang="tr-TR" sz="2000" dirty="0">
                <a:latin typeface="Arial" pitchFamily="34" charset="0"/>
                <a:cs typeface="Arial" pitchFamily="34" charset="0"/>
              </a:rPr>
              <a:t>Gece çıplak gözle gökyüzünü' gözlemlerken gezegenleri yıldızlardan nasıl </a:t>
            </a:r>
            <a:r>
              <a:rPr lang="tr-TR" sz="2000" dirty="0" smtClean="0">
                <a:latin typeface="Arial" pitchFamily="34" charset="0"/>
                <a:cs typeface="Arial" pitchFamily="34" charset="0"/>
              </a:rPr>
              <a:t>ayırt </a:t>
            </a:r>
            <a:r>
              <a:rPr lang="tr-TR" sz="2000" dirty="0">
                <a:latin typeface="Arial" pitchFamily="34" charset="0"/>
                <a:cs typeface="Arial" pitchFamily="34" charset="0"/>
              </a:rPr>
              <a:t>edebilirsiniz?</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4800" y="5888815"/>
            <a:ext cx="12192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907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07" y="3093"/>
            <a:ext cx="8964489" cy="143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1457798"/>
            <a:ext cx="8856984" cy="539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kış Çizelgesi: İşlem 1"/>
          <p:cNvSpPr/>
          <p:nvPr/>
        </p:nvSpPr>
        <p:spPr>
          <a:xfrm>
            <a:off x="7311065" y="2276872"/>
            <a:ext cx="136815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kış Çizelgesi: İşlem 6"/>
          <p:cNvSpPr/>
          <p:nvPr/>
        </p:nvSpPr>
        <p:spPr>
          <a:xfrm>
            <a:off x="7463465" y="2924944"/>
            <a:ext cx="136815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kış Çizelgesi: İşlem 7"/>
          <p:cNvSpPr/>
          <p:nvPr/>
        </p:nvSpPr>
        <p:spPr>
          <a:xfrm>
            <a:off x="5724128" y="3429000"/>
            <a:ext cx="136815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kış Çizelgesi: İşlem 8"/>
          <p:cNvSpPr/>
          <p:nvPr/>
        </p:nvSpPr>
        <p:spPr>
          <a:xfrm>
            <a:off x="5724128" y="4077072"/>
            <a:ext cx="136815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kış Çizelgesi: İşlem 9"/>
          <p:cNvSpPr/>
          <p:nvPr/>
        </p:nvSpPr>
        <p:spPr>
          <a:xfrm>
            <a:off x="7380312" y="4797152"/>
            <a:ext cx="136815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İşlem 10"/>
          <p:cNvSpPr/>
          <p:nvPr/>
        </p:nvSpPr>
        <p:spPr>
          <a:xfrm>
            <a:off x="5796136" y="5517232"/>
            <a:ext cx="136815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kış Çizelgesi: İşlem 11"/>
          <p:cNvSpPr/>
          <p:nvPr/>
        </p:nvSpPr>
        <p:spPr>
          <a:xfrm>
            <a:off x="5796136" y="6237312"/>
            <a:ext cx="136815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611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746" y="44624"/>
            <a:ext cx="8932005" cy="59390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a:off x="2051720" y="1844824"/>
            <a:ext cx="1296144" cy="216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3412882" y="2070542"/>
            <a:ext cx="648072" cy="6383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4032536" y="2685553"/>
            <a:ext cx="755488" cy="5994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4807075" y="3284984"/>
            <a:ext cx="1853157" cy="5760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88024" y="3284984"/>
            <a:ext cx="0" cy="1008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4733687" y="4299709"/>
            <a:ext cx="1422489" cy="4254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flipH="1">
            <a:off x="6156176" y="3861048"/>
            <a:ext cx="504056" cy="864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Dikdörtgen 29"/>
          <p:cNvSpPr/>
          <p:nvPr/>
        </p:nvSpPr>
        <p:spPr>
          <a:xfrm>
            <a:off x="2699792" y="6002124"/>
            <a:ext cx="3578224" cy="523220"/>
          </a:xfrm>
          <a:prstGeom prst="rect">
            <a:avLst/>
          </a:prstGeom>
        </p:spPr>
        <p:txBody>
          <a:bodyPr wrap="none">
            <a:spAutoFit/>
          </a:bodyPr>
          <a:lstStyle/>
          <a:p>
            <a:r>
              <a:rPr lang="tr-TR" sz="2800" dirty="0">
                <a:solidFill>
                  <a:srgbClr val="FF0000"/>
                </a:solidFill>
                <a:latin typeface="Arial" pitchFamily="34" charset="0"/>
                <a:cs typeface="Arial" pitchFamily="34" charset="0"/>
              </a:rPr>
              <a:t>Küçükayı </a:t>
            </a:r>
            <a:r>
              <a:rPr lang="tr-TR" sz="2800" dirty="0" smtClean="0">
                <a:solidFill>
                  <a:srgbClr val="FF0000"/>
                </a:solidFill>
                <a:latin typeface="Arial" pitchFamily="34" charset="0"/>
                <a:cs typeface="Arial" pitchFamily="34" charset="0"/>
              </a:rPr>
              <a:t>takımyıldızı</a:t>
            </a:r>
            <a:endParaRPr lang="tr-TR"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327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58847"/>
            <a:ext cx="8856984" cy="4708981"/>
          </a:xfrm>
          <a:prstGeom prst="rect">
            <a:avLst/>
          </a:prstGeom>
        </p:spPr>
        <p:txBody>
          <a:bodyPr wrap="square">
            <a:spAutoFit/>
          </a:bodyPr>
          <a:lstStyle/>
          <a:p>
            <a:r>
              <a:rPr lang="tr-TR" sz="2000" dirty="0">
                <a:latin typeface="Arial" pitchFamily="34" charset="0"/>
                <a:cs typeface="Arial" pitchFamily="34" charset="0"/>
              </a:rPr>
              <a:t>Gezegenler, yıldızlar gibi ısı ve ışık kaynağı değillerdir. Yıldızlardan çok daha küçük ve </a:t>
            </a:r>
            <a:r>
              <a:rPr lang="tr-TR" sz="2000" dirty="0" smtClean="0">
                <a:latin typeface="Arial" pitchFamily="34" charset="0"/>
                <a:cs typeface="Arial" pitchFamily="34" charset="0"/>
              </a:rPr>
              <a:t>soğukturlar</a:t>
            </a:r>
            <a:r>
              <a:rPr lang="tr-TR" sz="2000" dirty="0">
                <a:latin typeface="Arial" pitchFamily="34" charset="0"/>
                <a:cs typeface="Arial" pitchFamily="34" charset="0"/>
              </a:rPr>
              <a:t>. Bunlar, yıldızlardan aldığı ışığı yansıtan küresel gök cisimleridir. Yıldızlar, gökyüzündeki yerlerini değiştirmezler. Oysa gezegenlerin konumları geceden geceye bile </a:t>
            </a:r>
            <a:r>
              <a:rPr lang="tr-TR" sz="2000" dirty="0" smtClean="0">
                <a:latin typeface="Arial" pitchFamily="34" charset="0"/>
                <a:cs typeface="Arial" pitchFamily="34" charset="0"/>
              </a:rPr>
              <a:t>farklılık gösterir</a:t>
            </a:r>
            <a:r>
              <a:rPr lang="tr-TR" sz="2000" dirty="0">
                <a:latin typeface="Arial" pitchFamily="34" charset="0"/>
                <a:cs typeface="Arial" pitchFamily="34" charset="0"/>
              </a:rPr>
              <a:t>. Çünkü gezegenler. Güneş çevresinde dolanan gök cisimleridir. Yaptığınız etkinliklerde yıldızların ışığının kesikli, azalıp çoğalır gibi geldiğini fark etmişsinizdir. Gezegenler ise Dünya'mıza yıldızlardan çok daha yakın olmaları nedeniyle ışıkları kesintisiz ve parlaktır.</a:t>
            </a:r>
          </a:p>
          <a:p>
            <a:r>
              <a:rPr lang="tr-TR" sz="2000" dirty="0">
                <a:latin typeface="Arial" pitchFamily="34" charset="0"/>
                <a:cs typeface="Arial" pitchFamily="34" charset="0"/>
              </a:rPr>
              <a:t>Dünya'mıza en yakın yıldız </a:t>
            </a:r>
            <a:r>
              <a:rPr lang="tr-TR" sz="2000" b="1" dirty="0">
                <a:latin typeface="Arial" pitchFamily="34" charset="0"/>
                <a:cs typeface="Arial" pitchFamily="34" charset="0"/>
              </a:rPr>
              <a:t>Güneş</a:t>
            </a:r>
            <a:r>
              <a:rPr lang="tr-TR" sz="2000" dirty="0">
                <a:latin typeface="Arial" pitchFamily="34" charset="0"/>
                <a:cs typeface="Arial" pitchFamily="34" charset="0"/>
              </a:rPr>
              <a:t>'tir. Güneş, gündüz görebildiğimiz tek yıldızdır. Güneş'in Dünya'mıza ısı ve ışık şeklinde ulaşan enerjisi Dünya'daki yaşamın da kaynağıdır. Güneş'in Ay'dan çok daha büyük olmasına rağmen Dünya'dan bakıldığında hemen hemen eşit büyüklükte görülmelerinin sebebinin Güneş'in Ay'a </a:t>
            </a:r>
            <a:r>
              <a:rPr lang="tr-TR" sz="2000" dirty="0" smtClean="0">
                <a:latin typeface="Arial" pitchFamily="34" charset="0"/>
                <a:cs typeface="Arial" pitchFamily="34" charset="0"/>
              </a:rPr>
              <a:t>göre Dünya'mızdan </a:t>
            </a:r>
            <a:r>
              <a:rPr lang="tr-TR" sz="2000" dirty="0">
                <a:latin typeface="Arial" pitchFamily="34" charset="0"/>
                <a:cs typeface="Arial" pitchFamily="34" charset="0"/>
              </a:rPr>
              <a:t>çok uzak olduğunu hatırlayınız. Diğer yıldızlar Dünya'mızdan çok daha uzaktadır ve bu nedenle çok küçük görünürler.</a:t>
            </a:r>
          </a:p>
        </p:txBody>
      </p:sp>
      <p:sp>
        <p:nvSpPr>
          <p:cNvPr id="3" name="Dikdörtgen 2"/>
          <p:cNvSpPr/>
          <p:nvPr/>
        </p:nvSpPr>
        <p:spPr>
          <a:xfrm>
            <a:off x="179512" y="4653136"/>
            <a:ext cx="8928992" cy="1938992"/>
          </a:xfrm>
          <a:prstGeom prst="rect">
            <a:avLst/>
          </a:prstGeom>
        </p:spPr>
        <p:txBody>
          <a:bodyPr wrap="square">
            <a:spAutoFit/>
          </a:bodyPr>
          <a:lstStyle/>
          <a:p>
            <a:r>
              <a:rPr lang="tr-TR" sz="2000" dirty="0">
                <a:latin typeface="Arial" pitchFamily="34" charset="0"/>
                <a:cs typeface="Arial" pitchFamily="34" charset="0"/>
              </a:rPr>
              <a:t>Gök cisimleri arasındaki uzaklıklar o kadar büyüktür ki bu mesafeleri ifade edebilmek için günlük </a:t>
            </a:r>
            <a:r>
              <a:rPr lang="tr-TR" sz="2000" dirty="0" smtClean="0">
                <a:latin typeface="Arial" pitchFamily="34" charset="0"/>
                <a:cs typeface="Arial" pitchFamily="34" charset="0"/>
              </a:rPr>
              <a:t>hayatta kullandığımız </a:t>
            </a:r>
            <a:r>
              <a:rPr lang="tr-TR" sz="2000" dirty="0">
                <a:latin typeface="Arial" pitchFamily="34" charset="0"/>
                <a:cs typeface="Arial" pitchFamily="34" charset="0"/>
              </a:rPr>
              <a:t>uzunluk ölçüleri yetersiz kalır. Bu nedenle gök cisimleri arasındaki mesafeleri ifade etmek </a:t>
            </a:r>
            <a:r>
              <a:rPr lang="tr-TR" sz="2000" dirty="0" smtClean="0">
                <a:latin typeface="Arial" pitchFamily="34" charset="0"/>
                <a:cs typeface="Arial" pitchFamily="34" charset="0"/>
              </a:rPr>
              <a:t>için </a:t>
            </a:r>
            <a:r>
              <a:rPr lang="tr-TR" sz="2000" b="1" dirty="0" smtClean="0">
                <a:latin typeface="Arial" pitchFamily="34" charset="0"/>
                <a:cs typeface="Arial" pitchFamily="34" charset="0"/>
              </a:rPr>
              <a:t>“ışık </a:t>
            </a:r>
            <a:r>
              <a:rPr lang="tr-TR" sz="2000" b="1" dirty="0">
                <a:latin typeface="Arial" pitchFamily="34" charset="0"/>
                <a:cs typeface="Arial" pitchFamily="34" charset="0"/>
              </a:rPr>
              <a:t>yılı” </a:t>
            </a:r>
            <a:r>
              <a:rPr lang="tr-TR" sz="2000" dirty="0">
                <a:latin typeface="Arial" pitchFamily="34" charset="0"/>
                <a:cs typeface="Arial" pitchFamily="34" charset="0"/>
              </a:rPr>
              <a:t>kavramı kullanılır. Işık yılı, içinde geçen yıl sözcüğünün çağrıştırdığı gibi bir zaman birimi </a:t>
            </a:r>
            <a:r>
              <a:rPr lang="tr-TR" sz="2000" dirty="0" smtClean="0">
                <a:latin typeface="Arial" pitchFamily="34" charset="0"/>
                <a:cs typeface="Arial" pitchFamily="34" charset="0"/>
              </a:rPr>
              <a:t>değildir. Işık </a:t>
            </a:r>
            <a:r>
              <a:rPr lang="tr-TR" sz="2000" dirty="0">
                <a:latin typeface="Arial" pitchFamily="34" charset="0"/>
                <a:cs typeface="Arial" pitchFamily="34" charset="0"/>
              </a:rPr>
              <a:t>yılı, ışığın boşlukta bir yılda aldığı yol olarak tanımlanabilir. Işık yılı yaklaşık </a:t>
            </a:r>
            <a:r>
              <a:rPr lang="tr-TR" sz="2000" b="1" dirty="0">
                <a:latin typeface="Arial" pitchFamily="34" charset="0"/>
                <a:cs typeface="Arial" pitchFamily="34" charset="0"/>
              </a:rPr>
              <a:t>9.46 x 10</a:t>
            </a:r>
            <a:r>
              <a:rPr lang="tr-TR" sz="2000" b="1" baseline="30000" dirty="0">
                <a:latin typeface="Arial" pitchFamily="34" charset="0"/>
                <a:cs typeface="Arial" pitchFamily="34" charset="0"/>
              </a:rPr>
              <a:t>12</a:t>
            </a:r>
            <a:r>
              <a:rPr lang="tr-TR" sz="2000" b="1" dirty="0">
                <a:latin typeface="Arial" pitchFamily="34" charset="0"/>
                <a:cs typeface="Arial" pitchFamily="34" charset="0"/>
              </a:rPr>
              <a:t> km'dir</a:t>
            </a:r>
            <a:r>
              <a:rPr lang="tr-TR" sz="2000" dirty="0">
                <a:latin typeface="Arial" pitchFamily="34" charset="0"/>
                <a:cs typeface="Arial" pitchFamily="34" charset="0"/>
              </a:rPr>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6121" y="5986212"/>
            <a:ext cx="3000375" cy="84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31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8" y="26233"/>
            <a:ext cx="9132782" cy="52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1218" y="548680"/>
            <a:ext cx="9132782" cy="830997"/>
          </a:xfrm>
          <a:prstGeom prst="rect">
            <a:avLst/>
          </a:prstGeom>
        </p:spPr>
        <p:txBody>
          <a:bodyPr wrap="square">
            <a:spAutoFit/>
          </a:bodyPr>
          <a:lstStyle/>
          <a:p>
            <a:r>
              <a:rPr lang="tr-TR" sz="2400" dirty="0">
                <a:latin typeface="Arial" pitchFamily="34" charset="0"/>
                <a:cs typeface="Arial" pitchFamily="34" charset="0"/>
              </a:rPr>
              <a:t>Aşağıda verilen özelliklerin numaralarını ait oldukları </a:t>
            </a:r>
            <a:r>
              <a:rPr lang="tr-TR" sz="2400" dirty="0" err="1">
                <a:latin typeface="Arial" pitchFamily="34" charset="0"/>
                <a:cs typeface="Arial" pitchFamily="34" charset="0"/>
              </a:rPr>
              <a:t>Venn</a:t>
            </a:r>
            <a:r>
              <a:rPr lang="tr-TR" sz="2400" dirty="0">
                <a:latin typeface="Arial" pitchFamily="34" charset="0"/>
                <a:cs typeface="Arial" pitchFamily="34" charset="0"/>
              </a:rPr>
              <a:t> şeması üzerine yazınız.</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50" y="1379677"/>
            <a:ext cx="9097473" cy="305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kış Çizelgesi: İşlem 7"/>
          <p:cNvSpPr/>
          <p:nvPr/>
        </p:nvSpPr>
        <p:spPr>
          <a:xfrm>
            <a:off x="503548" y="2936741"/>
            <a:ext cx="82809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1</a:t>
            </a:r>
            <a:endParaRPr lang="tr-TR" sz="2800" b="1" dirty="0">
              <a:solidFill>
                <a:srgbClr val="FF0000"/>
              </a:solidFill>
            </a:endParaRPr>
          </a:p>
        </p:txBody>
      </p:sp>
      <p:sp>
        <p:nvSpPr>
          <p:cNvPr id="9" name="Akış Çizelgesi: İşlem 8"/>
          <p:cNvSpPr/>
          <p:nvPr/>
        </p:nvSpPr>
        <p:spPr>
          <a:xfrm>
            <a:off x="2591780" y="2708920"/>
            <a:ext cx="540060" cy="864096"/>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23</a:t>
            </a:r>
            <a:endParaRPr lang="tr-TR" sz="2800" b="1" dirty="0">
              <a:solidFill>
                <a:srgbClr val="FF0000"/>
              </a:solidFill>
            </a:endParaRPr>
          </a:p>
        </p:txBody>
      </p:sp>
      <p:sp>
        <p:nvSpPr>
          <p:cNvPr id="10" name="Akış Çizelgesi: İşlem 9"/>
          <p:cNvSpPr/>
          <p:nvPr/>
        </p:nvSpPr>
        <p:spPr>
          <a:xfrm>
            <a:off x="4163563" y="2967889"/>
            <a:ext cx="82809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4</a:t>
            </a:r>
            <a:endParaRPr lang="tr-TR" sz="2800" b="1" dirty="0">
              <a:solidFill>
                <a:srgbClr val="FF000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0709" y="1658634"/>
            <a:ext cx="8889353" cy="27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kış Çizelgesi: İşlem 11"/>
          <p:cNvSpPr/>
          <p:nvPr/>
        </p:nvSpPr>
        <p:spPr>
          <a:xfrm>
            <a:off x="655948" y="3089141"/>
            <a:ext cx="82809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2</a:t>
            </a:r>
            <a:endParaRPr lang="tr-TR" sz="2800" b="1" dirty="0">
              <a:solidFill>
                <a:srgbClr val="FF0000"/>
              </a:solidFill>
            </a:endParaRPr>
          </a:p>
        </p:txBody>
      </p:sp>
      <p:sp>
        <p:nvSpPr>
          <p:cNvPr id="13" name="Akış Çizelgesi: İşlem 12"/>
          <p:cNvSpPr/>
          <p:nvPr/>
        </p:nvSpPr>
        <p:spPr>
          <a:xfrm>
            <a:off x="2447764" y="2673915"/>
            <a:ext cx="684076" cy="830451"/>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4 </a:t>
            </a:r>
          </a:p>
          <a:p>
            <a:pPr algn="ctr"/>
            <a:r>
              <a:rPr lang="tr-TR" sz="2800" b="1" dirty="0" smtClean="0">
                <a:solidFill>
                  <a:srgbClr val="FF0000"/>
                </a:solidFill>
              </a:rPr>
              <a:t>1</a:t>
            </a:r>
            <a:endParaRPr lang="tr-TR" sz="2800" b="1" dirty="0">
              <a:solidFill>
                <a:srgbClr val="FF0000"/>
              </a:solidFill>
            </a:endParaRPr>
          </a:p>
        </p:txBody>
      </p:sp>
      <p:sp>
        <p:nvSpPr>
          <p:cNvPr id="14" name="Akış Çizelgesi: İşlem 13"/>
          <p:cNvSpPr/>
          <p:nvPr/>
        </p:nvSpPr>
        <p:spPr>
          <a:xfrm>
            <a:off x="4118606" y="2881501"/>
            <a:ext cx="82809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3</a:t>
            </a:r>
            <a:endParaRPr lang="tr-TR" sz="2800" b="1" dirty="0">
              <a:solidFill>
                <a:srgbClr val="FF0000"/>
              </a:solidFill>
            </a:endParaRPr>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9584" y="1908316"/>
            <a:ext cx="8710477" cy="267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kış Çizelgesi: İşlem 16"/>
          <p:cNvSpPr/>
          <p:nvPr/>
        </p:nvSpPr>
        <p:spPr>
          <a:xfrm>
            <a:off x="808348" y="3241541"/>
            <a:ext cx="82809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FF0000"/>
                </a:solidFill>
              </a:rPr>
              <a:t>1</a:t>
            </a:r>
          </a:p>
        </p:txBody>
      </p:sp>
      <p:sp>
        <p:nvSpPr>
          <p:cNvPr id="18" name="Akış Çizelgesi: İşlem 17"/>
          <p:cNvSpPr/>
          <p:nvPr/>
        </p:nvSpPr>
        <p:spPr>
          <a:xfrm>
            <a:off x="4151098" y="2881501"/>
            <a:ext cx="795600" cy="979547"/>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2</a:t>
            </a:r>
          </a:p>
          <a:p>
            <a:pPr algn="ctr"/>
            <a:r>
              <a:rPr lang="tr-TR" sz="2800" b="1" dirty="0">
                <a:solidFill>
                  <a:srgbClr val="FF0000"/>
                </a:solidFill>
              </a:rPr>
              <a:t>3</a:t>
            </a:r>
          </a:p>
        </p:txBody>
      </p:sp>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2871" y="1933720"/>
            <a:ext cx="8912398" cy="307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kış Çizelgesi: İşlem 19"/>
          <p:cNvSpPr/>
          <p:nvPr/>
        </p:nvSpPr>
        <p:spPr>
          <a:xfrm>
            <a:off x="960748" y="3147910"/>
            <a:ext cx="828092" cy="857154"/>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4</a:t>
            </a:r>
          </a:p>
          <a:p>
            <a:pPr algn="ctr"/>
            <a:r>
              <a:rPr lang="tr-TR" sz="2800" b="1" dirty="0">
                <a:solidFill>
                  <a:srgbClr val="FF0000"/>
                </a:solidFill>
              </a:rPr>
              <a:t>5</a:t>
            </a:r>
          </a:p>
        </p:txBody>
      </p:sp>
      <p:sp>
        <p:nvSpPr>
          <p:cNvPr id="21" name="Akış Çizelgesi: İşlem 20"/>
          <p:cNvSpPr/>
          <p:nvPr/>
        </p:nvSpPr>
        <p:spPr>
          <a:xfrm>
            <a:off x="2375756" y="3267648"/>
            <a:ext cx="828092" cy="36004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2</a:t>
            </a:r>
            <a:endParaRPr lang="tr-TR" sz="2800" b="1" dirty="0">
              <a:solidFill>
                <a:srgbClr val="FF0000"/>
              </a:solidFill>
            </a:endParaRPr>
          </a:p>
        </p:txBody>
      </p:sp>
      <p:sp>
        <p:nvSpPr>
          <p:cNvPr id="22" name="Akış Çizelgesi: İşlem 21"/>
          <p:cNvSpPr/>
          <p:nvPr/>
        </p:nvSpPr>
        <p:spPr>
          <a:xfrm>
            <a:off x="4067944" y="2881501"/>
            <a:ext cx="828092" cy="1339587"/>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0000"/>
                </a:solidFill>
              </a:rPr>
              <a:t>1</a:t>
            </a:r>
          </a:p>
          <a:p>
            <a:pPr algn="ctr"/>
            <a:r>
              <a:rPr lang="tr-TR" sz="2800" b="1" dirty="0" smtClean="0">
                <a:solidFill>
                  <a:srgbClr val="FF0000"/>
                </a:solidFill>
              </a:rPr>
              <a:t>3</a:t>
            </a:r>
          </a:p>
          <a:p>
            <a:pPr algn="ctr"/>
            <a:r>
              <a:rPr lang="tr-TR" sz="2800" b="1" dirty="0">
                <a:solidFill>
                  <a:srgbClr val="FF0000"/>
                </a:solidFill>
              </a:rPr>
              <a:t>6</a:t>
            </a:r>
          </a:p>
        </p:txBody>
      </p:sp>
    </p:spTree>
    <p:extLst>
      <p:ext uri="{BB962C8B-B14F-4D97-AF65-F5344CB8AC3E}">
        <p14:creationId xmlns:p14="http://schemas.microsoft.com/office/powerpoint/2010/main" val="27453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7" grpId="0" animBg="1"/>
      <p:bldP spid="18" grpId="0" animBg="1"/>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5" y="877564"/>
            <a:ext cx="8928992" cy="594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30" y="44624"/>
            <a:ext cx="9077140" cy="55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07504" y="549204"/>
            <a:ext cx="8928992" cy="646331"/>
          </a:xfrm>
          <a:prstGeom prst="rect">
            <a:avLst/>
          </a:prstGeom>
        </p:spPr>
        <p:txBody>
          <a:bodyPr wrap="square">
            <a:spAutoFit/>
          </a:bodyPr>
          <a:lstStyle/>
          <a:p>
            <a:r>
              <a:rPr lang="tr-TR" dirty="0">
                <a:latin typeface="Arial" pitchFamily="34" charset="0"/>
                <a:cs typeface="Arial" pitchFamily="34" charset="0"/>
              </a:rPr>
              <a:t>Aşağıdaki tabloda verilen gök cisimlerinin hangisi olduğunu belirleyerek ilgili kutucuklara "X" işareti koyunuz.</a:t>
            </a:r>
          </a:p>
        </p:txBody>
      </p:sp>
      <p:sp>
        <p:nvSpPr>
          <p:cNvPr id="3" name="Dikdörtgen 2"/>
          <p:cNvSpPr/>
          <p:nvPr/>
        </p:nvSpPr>
        <p:spPr>
          <a:xfrm>
            <a:off x="3059832" y="1988840"/>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6" name="Dikdörtgen 5"/>
          <p:cNvSpPr/>
          <p:nvPr/>
        </p:nvSpPr>
        <p:spPr>
          <a:xfrm>
            <a:off x="4724550" y="2420888"/>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7" name="Dikdörtgen 6"/>
          <p:cNvSpPr/>
          <p:nvPr/>
        </p:nvSpPr>
        <p:spPr>
          <a:xfrm>
            <a:off x="3059832" y="2977788"/>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8" name="Dikdörtgen 7"/>
          <p:cNvSpPr/>
          <p:nvPr/>
        </p:nvSpPr>
        <p:spPr>
          <a:xfrm>
            <a:off x="7956376" y="3409836"/>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9" name="Dikdörtgen 8"/>
          <p:cNvSpPr/>
          <p:nvPr/>
        </p:nvSpPr>
        <p:spPr>
          <a:xfrm>
            <a:off x="6164710" y="3933056"/>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10" name="Dikdörtgen 9"/>
          <p:cNvSpPr/>
          <p:nvPr/>
        </p:nvSpPr>
        <p:spPr>
          <a:xfrm>
            <a:off x="6156176" y="4417948"/>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11" name="Dikdörtgen 10"/>
          <p:cNvSpPr/>
          <p:nvPr/>
        </p:nvSpPr>
        <p:spPr>
          <a:xfrm>
            <a:off x="6164710" y="4849996"/>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12" name="Dikdörtgen 11"/>
          <p:cNvSpPr/>
          <p:nvPr/>
        </p:nvSpPr>
        <p:spPr>
          <a:xfrm>
            <a:off x="7820894" y="5354052"/>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13" name="Dikdörtgen 12"/>
          <p:cNvSpPr/>
          <p:nvPr/>
        </p:nvSpPr>
        <p:spPr>
          <a:xfrm>
            <a:off x="7812360" y="5786100"/>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
        <p:nvSpPr>
          <p:cNvPr id="14" name="Dikdörtgen 13"/>
          <p:cNvSpPr/>
          <p:nvPr/>
        </p:nvSpPr>
        <p:spPr>
          <a:xfrm>
            <a:off x="6300192" y="6290156"/>
            <a:ext cx="423514" cy="523220"/>
          </a:xfrm>
          <a:prstGeom prst="rect">
            <a:avLst/>
          </a:prstGeom>
        </p:spPr>
        <p:txBody>
          <a:bodyPr wrap="none">
            <a:spAutoFit/>
          </a:bodyPr>
          <a:lstStyle/>
          <a:p>
            <a:r>
              <a:rPr lang="tr-TR" sz="2800" b="1" dirty="0" smtClean="0">
                <a:solidFill>
                  <a:srgbClr val="FF0000"/>
                </a:solidFill>
                <a:latin typeface="Arial" pitchFamily="34" charset="0"/>
                <a:cs typeface="Arial" pitchFamily="34" charset="0"/>
              </a:rPr>
              <a:t>X</a:t>
            </a:r>
            <a:endParaRPr lang="tr-TR" sz="2800" b="1" dirty="0">
              <a:solidFill>
                <a:srgbClr val="FF0000"/>
              </a:solidFill>
            </a:endParaRPr>
          </a:p>
        </p:txBody>
      </p:sp>
    </p:spTree>
    <p:extLst>
      <p:ext uri="{BB962C8B-B14F-4D97-AF65-F5344CB8AC3E}">
        <p14:creationId xmlns:p14="http://schemas.microsoft.com/office/powerpoint/2010/main" val="38373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0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691680" y="1052736"/>
            <a:ext cx="7272808" cy="430887"/>
          </a:xfrm>
          <a:prstGeom prst="rect">
            <a:avLst/>
          </a:prstGeom>
        </p:spPr>
        <p:txBody>
          <a:bodyPr wrap="square">
            <a:spAutoFit/>
          </a:bodyPr>
          <a:lstStyle/>
          <a:p>
            <a:r>
              <a:rPr lang="tr-TR" sz="2200" b="1" dirty="0">
                <a:latin typeface="Arial" pitchFamily="34" charset="0"/>
                <a:cs typeface="Arial" pitchFamily="34" charset="0"/>
              </a:rPr>
              <a:t>Aşağıdaki soruların cevaplarını defterinize yazınız</a:t>
            </a:r>
            <a:r>
              <a:rPr lang="tr-TR" sz="2200" b="1" dirty="0" smtClean="0">
                <a:latin typeface="Arial" pitchFamily="34" charset="0"/>
                <a:cs typeface="Arial" pitchFamily="34" charset="0"/>
              </a:rPr>
              <a:t>.</a:t>
            </a:r>
            <a:endParaRPr lang="tr-TR" sz="2200" b="1" dirty="0">
              <a:latin typeface="Arial" pitchFamily="34" charset="0"/>
              <a:cs typeface="Arial" pitchFamily="34" charset="0"/>
            </a:endParaRPr>
          </a:p>
        </p:txBody>
      </p:sp>
      <p:sp>
        <p:nvSpPr>
          <p:cNvPr id="5" name="Dikdörtgen 4"/>
          <p:cNvSpPr/>
          <p:nvPr/>
        </p:nvSpPr>
        <p:spPr>
          <a:xfrm>
            <a:off x="1691680" y="1452846"/>
            <a:ext cx="7272808" cy="400110"/>
          </a:xfrm>
          <a:prstGeom prst="rect">
            <a:avLst/>
          </a:prstGeom>
        </p:spPr>
        <p:txBody>
          <a:bodyPr wrap="square">
            <a:spAutoFit/>
          </a:bodyPr>
          <a:lstStyle/>
          <a:p>
            <a:r>
              <a:rPr lang="tr-TR" sz="2000" dirty="0">
                <a:latin typeface="Arial" pitchFamily="34" charset="0"/>
                <a:cs typeface="Arial" pitchFamily="34" charset="0"/>
              </a:rPr>
              <a:t>1.Gök cismi nedir? Bildiğiniz gök cisimlerine örnekler veriniz.</a:t>
            </a:r>
          </a:p>
        </p:txBody>
      </p:sp>
      <p:sp>
        <p:nvSpPr>
          <p:cNvPr id="6" name="Dikdörtgen 5"/>
          <p:cNvSpPr/>
          <p:nvPr/>
        </p:nvSpPr>
        <p:spPr>
          <a:xfrm>
            <a:off x="1691680" y="2555018"/>
            <a:ext cx="7272808" cy="707886"/>
          </a:xfrm>
          <a:prstGeom prst="rect">
            <a:avLst/>
          </a:prstGeom>
        </p:spPr>
        <p:txBody>
          <a:bodyPr wrap="square">
            <a:spAutoFit/>
          </a:bodyPr>
          <a:lstStyle/>
          <a:p>
            <a:r>
              <a:rPr lang="tr-TR" sz="2000" dirty="0">
                <a:latin typeface="Arial" pitchFamily="34" charset="0"/>
                <a:cs typeface="Arial" pitchFamily="34" charset="0"/>
              </a:rPr>
              <a:t>2.Bulutsuz bir gecede gökyüzüne baktığınızda yıldız ve gezegenleri birbirinden nasıl ayırt edersiniz? Açıklayınız.</a:t>
            </a:r>
          </a:p>
        </p:txBody>
      </p:sp>
      <p:sp>
        <p:nvSpPr>
          <p:cNvPr id="8" name="Dikdörtgen 7"/>
          <p:cNvSpPr/>
          <p:nvPr/>
        </p:nvSpPr>
        <p:spPr>
          <a:xfrm>
            <a:off x="1691680" y="4549189"/>
            <a:ext cx="7272808" cy="1015663"/>
          </a:xfrm>
          <a:prstGeom prst="rect">
            <a:avLst/>
          </a:prstGeom>
        </p:spPr>
        <p:txBody>
          <a:bodyPr wrap="square">
            <a:spAutoFit/>
          </a:bodyPr>
          <a:lstStyle/>
          <a:p>
            <a:r>
              <a:rPr lang="tr-TR" sz="2000" dirty="0">
                <a:latin typeface="Arial" pitchFamily="34" charset="0"/>
                <a:cs typeface="Arial" pitchFamily="34" charset="0"/>
              </a:rPr>
              <a:t>3.Güneş'e en yakın yıldız, 4.2 ışık yılı uzaklıkta olan </a:t>
            </a:r>
            <a:r>
              <a:rPr lang="de-DE" sz="2000" dirty="0" err="1">
                <a:latin typeface="Arial" pitchFamily="34" charset="0"/>
                <a:cs typeface="Arial" pitchFamily="34" charset="0"/>
              </a:rPr>
              <a:t>Proxima</a:t>
            </a:r>
            <a:r>
              <a:rPr lang="de-DE" sz="2000" dirty="0">
                <a:latin typeface="Arial" pitchFamily="34" charset="0"/>
                <a:cs typeface="Arial" pitchFamily="34" charset="0"/>
              </a:rPr>
              <a:t> </a:t>
            </a:r>
            <a:r>
              <a:rPr lang="tr-TR" sz="2000" dirty="0">
                <a:latin typeface="Arial" pitchFamily="34" charset="0"/>
                <a:cs typeface="Arial" pitchFamily="34" charset="0"/>
              </a:rPr>
              <a:t>(</a:t>
            </a:r>
            <a:r>
              <a:rPr lang="tr-TR" sz="2000" dirty="0" err="1">
                <a:latin typeface="Arial" pitchFamily="34" charset="0"/>
                <a:cs typeface="Arial" pitchFamily="34" charset="0"/>
              </a:rPr>
              <a:t>Proksima</a:t>
            </a:r>
            <a:r>
              <a:rPr lang="tr-TR" sz="2000" dirty="0">
                <a:latin typeface="Arial" pitchFamily="34" charset="0"/>
                <a:cs typeface="Arial" pitchFamily="34" charset="0"/>
              </a:rPr>
              <a:t>)'</a:t>
            </a:r>
            <a:r>
              <a:rPr lang="tr-TR" sz="2000" dirty="0" err="1">
                <a:latin typeface="Arial" pitchFamily="34" charset="0"/>
                <a:cs typeface="Arial" pitchFamily="34" charset="0"/>
              </a:rPr>
              <a:t>dır</a:t>
            </a:r>
            <a:r>
              <a:rPr lang="tr-TR" sz="2000" dirty="0">
                <a:latin typeface="Arial" pitchFamily="34" charset="0"/>
                <a:cs typeface="Arial" pitchFamily="34" charset="0"/>
              </a:rPr>
              <a:t>. Bu mesafenin kaç kilometreye karşılık geldiğini hesaplayınız .</a:t>
            </a:r>
          </a:p>
        </p:txBody>
      </p:sp>
      <p:sp>
        <p:nvSpPr>
          <p:cNvPr id="3" name="Dikdörtgen 2"/>
          <p:cNvSpPr/>
          <p:nvPr/>
        </p:nvSpPr>
        <p:spPr>
          <a:xfrm>
            <a:off x="1691680" y="1847132"/>
            <a:ext cx="7272808" cy="707886"/>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1.Uzayda </a:t>
            </a:r>
            <a:r>
              <a:rPr lang="tr-TR" sz="2000" dirty="0">
                <a:solidFill>
                  <a:srgbClr val="FF0000"/>
                </a:solidFill>
                <a:latin typeface="Arial" pitchFamily="34" charset="0"/>
                <a:cs typeface="Arial" pitchFamily="34" charset="0"/>
              </a:rPr>
              <a:t>bulunan birçok cismin genel adı gök cismidir. Bu gök cisimlerine yıldız, gezegen, meteor örnekleri verilebilir.</a:t>
            </a:r>
          </a:p>
        </p:txBody>
      </p:sp>
      <p:sp>
        <p:nvSpPr>
          <p:cNvPr id="7" name="Dikdörtgen 6"/>
          <p:cNvSpPr/>
          <p:nvPr/>
        </p:nvSpPr>
        <p:spPr>
          <a:xfrm>
            <a:off x="1691680" y="3225750"/>
            <a:ext cx="7272808" cy="1323439"/>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2.Yıldızlar</a:t>
            </a:r>
            <a:r>
              <a:rPr lang="tr-TR" sz="2000" dirty="0">
                <a:solidFill>
                  <a:srgbClr val="FF0000"/>
                </a:solidFill>
                <a:latin typeface="Arial" pitchFamily="34" charset="0"/>
                <a:cs typeface="Arial" pitchFamily="34" charset="0"/>
              </a:rPr>
              <a:t>, gökyüzündeki yerlerini değiştirmezken gezegenlerin konumları geceden geceye bile farklılık gösterir.</a:t>
            </a:r>
          </a:p>
          <a:p>
            <a:r>
              <a:rPr lang="tr-TR" sz="2000" dirty="0">
                <a:solidFill>
                  <a:srgbClr val="FF0000"/>
                </a:solidFill>
                <a:latin typeface="Arial" pitchFamily="34" charset="0"/>
                <a:cs typeface="Arial" pitchFamily="34" charset="0"/>
              </a:rPr>
              <a:t>Gezegenler, Dünya'ya çok yakın olduklarından ışıkları kesintisiz gelir.</a:t>
            </a:r>
          </a:p>
        </p:txBody>
      </p:sp>
      <p:sp>
        <p:nvSpPr>
          <p:cNvPr id="9" name="Dikdörtgen 8"/>
          <p:cNvSpPr/>
          <p:nvPr/>
        </p:nvSpPr>
        <p:spPr>
          <a:xfrm>
            <a:off x="1710440" y="5564852"/>
            <a:ext cx="7254047" cy="707886"/>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3.1 </a:t>
            </a:r>
            <a:r>
              <a:rPr lang="tr-TR" sz="2000" dirty="0">
                <a:solidFill>
                  <a:srgbClr val="FF0000"/>
                </a:solidFill>
                <a:latin typeface="Arial" pitchFamily="34" charset="0"/>
                <a:cs typeface="Arial" pitchFamily="34" charset="0"/>
              </a:rPr>
              <a:t>ışık yılı 9.46 x 10</a:t>
            </a:r>
            <a:r>
              <a:rPr lang="tr-TR" sz="2000" baseline="30000" dirty="0">
                <a:solidFill>
                  <a:srgbClr val="FF0000"/>
                </a:solidFill>
                <a:latin typeface="Arial" pitchFamily="34" charset="0"/>
                <a:cs typeface="Arial" pitchFamily="34" charset="0"/>
              </a:rPr>
              <a:t>12</a:t>
            </a:r>
            <a:r>
              <a:rPr lang="tr-TR" sz="2000" dirty="0">
                <a:solidFill>
                  <a:srgbClr val="FF0000"/>
                </a:solidFill>
                <a:latin typeface="Arial" pitchFamily="34" charset="0"/>
                <a:cs typeface="Arial" pitchFamily="34" charset="0"/>
              </a:rPr>
              <a:t> km olduğuna göre;</a:t>
            </a:r>
          </a:p>
          <a:p>
            <a:r>
              <a:rPr lang="tr-TR" sz="2000" dirty="0">
                <a:solidFill>
                  <a:srgbClr val="FF0000"/>
                </a:solidFill>
                <a:latin typeface="Arial" pitchFamily="34" charset="0"/>
                <a:cs typeface="Arial" pitchFamily="34" charset="0"/>
              </a:rPr>
              <a:t>4.2 ışık yılı </a:t>
            </a:r>
            <a:r>
              <a:rPr lang="tr-TR" sz="2000" b="1" dirty="0">
                <a:solidFill>
                  <a:srgbClr val="FF0000"/>
                </a:solidFill>
                <a:latin typeface="Arial" pitchFamily="34" charset="0"/>
                <a:cs typeface="Arial" pitchFamily="34" charset="0"/>
              </a:rPr>
              <a:t>39.73 x 10</a:t>
            </a:r>
            <a:r>
              <a:rPr lang="tr-TR" sz="2000" b="1" baseline="30000" dirty="0">
                <a:solidFill>
                  <a:srgbClr val="FF0000"/>
                </a:solidFill>
                <a:latin typeface="Arial" pitchFamily="34" charset="0"/>
                <a:cs typeface="Arial" pitchFamily="34" charset="0"/>
              </a:rPr>
              <a:t>12</a:t>
            </a:r>
            <a:r>
              <a:rPr lang="tr-TR" sz="2000" b="1" dirty="0">
                <a:solidFill>
                  <a:srgbClr val="FF0000"/>
                </a:solidFill>
                <a:latin typeface="Arial" pitchFamily="34" charset="0"/>
                <a:cs typeface="Arial" pitchFamily="34" charset="0"/>
              </a:rPr>
              <a:t> </a:t>
            </a:r>
            <a:r>
              <a:rPr lang="tr-TR" sz="2000" dirty="0">
                <a:solidFill>
                  <a:srgbClr val="FF0000"/>
                </a:solidFill>
                <a:latin typeface="Arial" pitchFamily="34" charset="0"/>
                <a:cs typeface="Arial" pitchFamily="34" charset="0"/>
              </a:rPr>
              <a:t>km olarak bulunur.</a:t>
            </a:r>
          </a:p>
        </p:txBody>
      </p:sp>
    </p:spTree>
    <p:extLst>
      <p:ext uri="{BB962C8B-B14F-4D97-AF65-F5344CB8AC3E}">
        <p14:creationId xmlns:p14="http://schemas.microsoft.com/office/powerpoint/2010/main" val="87644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2 İçerik Yer Tutucusu"/>
          <p:cNvSpPr txBox="1">
            <a:spLocks/>
          </p:cNvSpPr>
          <p:nvPr/>
        </p:nvSpPr>
        <p:spPr bwMode="auto">
          <a:xfrm>
            <a:off x="107504" y="981075"/>
            <a:ext cx="892899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tr-TR" sz="4800" b="1" i="1" dirty="0">
                <a:latin typeface="Calibri" pitchFamily="34" charset="0"/>
              </a:rPr>
              <a:t>Hidayet </a:t>
            </a:r>
            <a:r>
              <a:rPr lang="tr-TR" sz="4800" b="1" i="1" dirty="0" smtClean="0">
                <a:latin typeface="Calibri" pitchFamily="34" charset="0"/>
              </a:rPr>
              <a:t>GÜNEŞ</a:t>
            </a:r>
          </a:p>
          <a:p>
            <a:pPr algn="ctr" eaLnBrk="1" hangingPunct="1">
              <a:spcBef>
                <a:spcPct val="20000"/>
              </a:spcBef>
            </a:pPr>
            <a:r>
              <a:rPr lang="tr-TR" sz="4800" b="1" i="1" dirty="0">
                <a:latin typeface="Calibri" pitchFamily="34" charset="0"/>
              </a:rPr>
              <a:t>Fen ve Teknoloji Öğretmeni</a:t>
            </a:r>
          </a:p>
          <a:p>
            <a:pPr algn="ctr" eaLnBrk="1" hangingPunct="1">
              <a:spcBef>
                <a:spcPct val="20000"/>
              </a:spcBef>
              <a:buFont typeface="Arial" charset="0"/>
              <a:buNone/>
            </a:pPr>
            <a:r>
              <a:rPr lang="tr-TR" sz="4800" b="1" i="1" dirty="0" err="1" smtClean="0">
                <a:latin typeface="Calibri" pitchFamily="34" charset="0"/>
              </a:rPr>
              <a:t>Beşeylül</a:t>
            </a:r>
            <a:r>
              <a:rPr lang="tr-TR" sz="4800" b="1" i="1" dirty="0" smtClean="0">
                <a:latin typeface="Calibri" pitchFamily="34" charset="0"/>
              </a:rPr>
              <a:t> Ortaokulu</a:t>
            </a:r>
            <a:endParaRPr lang="tr-TR" sz="4800" b="1" i="1" dirty="0">
              <a:latin typeface="Calibri" pitchFamily="34" charset="0"/>
            </a:endParaRPr>
          </a:p>
          <a:p>
            <a:pPr algn="ctr" eaLnBrk="1" hangingPunct="1">
              <a:spcBef>
                <a:spcPct val="20000"/>
              </a:spcBef>
              <a:buFont typeface="Arial" charset="0"/>
              <a:buNone/>
            </a:pPr>
            <a:r>
              <a:rPr lang="tr-TR" sz="4800" b="1" i="1" dirty="0" smtClean="0">
                <a:latin typeface="Calibri" pitchFamily="34" charset="0"/>
              </a:rPr>
              <a:t>Nazilli/AYDIN </a:t>
            </a:r>
            <a:endParaRPr lang="tr-TR" sz="4800" b="1" i="1" dirty="0">
              <a:latin typeface="Calibri" pitchFamily="34" charset="0"/>
            </a:endParaRPr>
          </a:p>
        </p:txBody>
      </p:sp>
      <p:sp>
        <p:nvSpPr>
          <p:cNvPr id="134147" name="2 Dikdörtgen"/>
          <p:cNvSpPr>
            <a:spLocks noChangeArrowheads="1"/>
          </p:cNvSpPr>
          <p:nvPr/>
        </p:nvSpPr>
        <p:spPr bwMode="auto">
          <a:xfrm>
            <a:off x="395536" y="5298896"/>
            <a:ext cx="86405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b="1" i="1" dirty="0">
                <a:latin typeface="Calibri" pitchFamily="34" charset="0"/>
              </a:rPr>
              <a:t>KAYNAK</a:t>
            </a:r>
            <a:r>
              <a:rPr lang="tr-TR" b="1" i="1" dirty="0" smtClean="0">
                <a:latin typeface="Calibri" pitchFamily="34" charset="0"/>
              </a:rPr>
              <a:t>: </a:t>
            </a:r>
            <a:r>
              <a:rPr lang="tr-TR" b="1" i="1" dirty="0">
                <a:latin typeface="Calibri" pitchFamily="34" charset="0"/>
              </a:rPr>
              <a:t>Ders kitapları ve yardımcı kitaplar </a:t>
            </a:r>
            <a:r>
              <a:rPr lang="tr-TR" b="1" i="1" dirty="0" smtClean="0">
                <a:latin typeface="Calibri" pitchFamily="34" charset="0"/>
              </a:rPr>
              <a:t>,www. </a:t>
            </a:r>
            <a:r>
              <a:rPr lang="tr-TR" b="1" i="1" dirty="0" err="1">
                <a:latin typeface="Calibri" pitchFamily="34" charset="0"/>
              </a:rPr>
              <a:t>fenokulu</a:t>
            </a:r>
            <a:r>
              <a:rPr lang="tr-TR" b="1" i="1" dirty="0">
                <a:latin typeface="Calibri" pitchFamily="34" charset="0"/>
              </a:rPr>
              <a:t> </a:t>
            </a:r>
            <a:r>
              <a:rPr lang="tr-TR" b="1" i="1" dirty="0" smtClean="0">
                <a:latin typeface="Calibri" pitchFamily="34" charset="0"/>
              </a:rPr>
              <a:t>.net</a:t>
            </a:r>
            <a:r>
              <a:rPr lang="tr-TR" b="1" i="1" dirty="0">
                <a:latin typeface="Calibri" pitchFamily="34" charset="0"/>
              </a:rPr>
              <a:t>, </a:t>
            </a:r>
            <a:r>
              <a:rPr lang="tr-TR" dirty="0" smtClean="0">
                <a:hlinkClick r:id="rId5"/>
              </a:rPr>
              <a:t>www.fatihgizligider.com</a:t>
            </a:r>
            <a:r>
              <a:rPr lang="tr-TR" dirty="0" smtClean="0"/>
              <a:t> ,Alper karakuş arkadaşımızın sunularından </a:t>
            </a:r>
            <a:r>
              <a:rPr lang="tr-TR" b="1" dirty="0" smtClean="0"/>
              <a:t>ve </a:t>
            </a:r>
            <a:r>
              <a:rPr lang="tr-TR" b="1" dirty="0" err="1" smtClean="0"/>
              <a:t>eba</a:t>
            </a:r>
            <a:r>
              <a:rPr lang="tr-TR" b="1" dirty="0" smtClean="0"/>
              <a:t> </a:t>
            </a:r>
            <a:r>
              <a:rPr lang="tr-TR" b="1" i="1" dirty="0" smtClean="0">
                <a:latin typeface="Calibri" pitchFamily="34" charset="0"/>
              </a:rPr>
              <a:t>yayınlanan  </a:t>
            </a:r>
            <a:r>
              <a:rPr lang="tr-TR" b="1" i="1" dirty="0">
                <a:latin typeface="Calibri" pitchFamily="34" charset="0"/>
              </a:rPr>
              <a:t>sunularından</a:t>
            </a:r>
            <a:r>
              <a:rPr lang="tr-TR" b="1" dirty="0"/>
              <a:t> </a:t>
            </a:r>
            <a:r>
              <a:rPr lang="tr-TR" b="1" i="1" dirty="0">
                <a:latin typeface="Calibri" pitchFamily="34" charset="0"/>
              </a:rPr>
              <a:t> </a:t>
            </a:r>
            <a:r>
              <a:rPr lang="tr-TR" b="1" i="1" dirty="0" smtClean="0">
                <a:latin typeface="Calibri" pitchFamily="34" charset="0"/>
              </a:rPr>
              <a:t>yararlanılmıştır. Emeği geçen arkadaşlara teşekkürler.. </a:t>
            </a:r>
          </a:p>
          <a:p>
            <a:r>
              <a:rPr lang="tr-TR" b="1" i="1" dirty="0" smtClean="0">
                <a:latin typeface="Calibri" pitchFamily="34" charset="0"/>
              </a:rPr>
              <a:t>06/05/2013</a:t>
            </a:r>
            <a:endParaRPr lang="tr-TR" b="1" i="1" dirty="0">
              <a:latin typeface="Calibri" pitchFamily="34" charset="0"/>
            </a:endParaRPr>
          </a:p>
        </p:txBody>
      </p:sp>
    </p:spTree>
    <p:controls>
      <mc:AlternateContent xmlns:mc="http://schemas.openxmlformats.org/markup-compatibility/2006">
        <mc:Choice xmlns:v="urn:schemas-microsoft-com:vml" Requires="v">
          <p:control spid="1034" name="ShockwaveFlash1" r:id="rId2" imgW="8857143" imgH="791943"/>
        </mc:Choice>
        <mc:Fallback>
          <p:control name="ShockwaveFlash1" r:id="rId2" imgW="8857143" imgH="791943">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8856662" cy="7921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62046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813"/>
            <a:ext cx="9143999" cy="681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607314" y="2276872"/>
            <a:ext cx="3570208" cy="400110"/>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Güneş tutulması ay tutulması </a:t>
            </a:r>
            <a:endParaRPr lang="tr-TR" sz="2000" dirty="0">
              <a:solidFill>
                <a:srgbClr val="FF0000"/>
              </a:solidFill>
            </a:endParaRPr>
          </a:p>
        </p:txBody>
      </p:sp>
      <p:sp>
        <p:nvSpPr>
          <p:cNvPr id="4" name="Dikdörtgen 3"/>
          <p:cNvSpPr/>
          <p:nvPr/>
        </p:nvSpPr>
        <p:spPr>
          <a:xfrm>
            <a:off x="4571999" y="2721114"/>
            <a:ext cx="4320481" cy="707886"/>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Güneş sistemi ,gezegen ,kuyruklu yıldız </a:t>
            </a:r>
            <a:endParaRPr lang="tr-TR" sz="2000" dirty="0">
              <a:solidFill>
                <a:srgbClr val="FF0000"/>
              </a:solidFill>
            </a:endParaRPr>
          </a:p>
        </p:txBody>
      </p:sp>
    </p:spTree>
    <p:extLst>
      <p:ext uri="{BB962C8B-B14F-4D97-AF65-F5344CB8AC3E}">
        <p14:creationId xmlns:p14="http://schemas.microsoft.com/office/powerpoint/2010/main" val="4751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520" y="692841"/>
            <a:ext cx="3084675" cy="342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Belirtme Çizgisi 1"/>
          <p:cNvSpPr/>
          <p:nvPr/>
        </p:nvSpPr>
        <p:spPr>
          <a:xfrm>
            <a:off x="4788024" y="692115"/>
            <a:ext cx="4109594" cy="1040377"/>
          </a:xfrm>
          <a:prstGeom prst="wedgeRectCallout">
            <a:avLst>
              <a:gd name="adj1" fmla="val -85363"/>
              <a:gd name="adj2" fmla="val 116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kavramları defterimize yanıtlayalım  gelecek derste arkadaşlarımıza sunalım </a:t>
            </a:r>
            <a:endParaRPr lang="tr-TR" dirty="0"/>
          </a:p>
        </p:txBody>
      </p:sp>
      <p:sp>
        <p:nvSpPr>
          <p:cNvPr id="4" name="Dikdörtgen 3"/>
          <p:cNvSpPr/>
          <p:nvPr/>
        </p:nvSpPr>
        <p:spPr>
          <a:xfrm>
            <a:off x="251520" y="107340"/>
            <a:ext cx="6451574" cy="584775"/>
          </a:xfrm>
          <a:prstGeom prst="rect">
            <a:avLst/>
          </a:prstGeom>
        </p:spPr>
        <p:txBody>
          <a:bodyPr wrap="none">
            <a:spAutoFit/>
          </a:bodyPr>
          <a:lstStyle/>
          <a:p>
            <a:r>
              <a:rPr lang="tr-TR" sz="3200" b="1" dirty="0">
                <a:latin typeface="Arial" pitchFamily="34" charset="0"/>
                <a:cs typeface="Arial" pitchFamily="34" charset="0"/>
              </a:rPr>
              <a:t>1. GÖK CİSİMLERİNİ </a:t>
            </a:r>
            <a:r>
              <a:rPr lang="tr-TR" sz="3200" b="1" dirty="0" smtClean="0">
                <a:latin typeface="Arial" pitchFamily="34" charset="0"/>
                <a:cs typeface="Arial" pitchFamily="34" charset="0"/>
              </a:rPr>
              <a:t>TANIYALIM</a:t>
            </a:r>
            <a:endParaRPr lang="tr-TR" sz="3200" dirty="0">
              <a:latin typeface="Arial" pitchFamily="34" charset="0"/>
              <a:cs typeface="Arial" pitchFamily="34" charset="0"/>
            </a:endParaRPr>
          </a:p>
        </p:txBody>
      </p:sp>
      <p:sp>
        <p:nvSpPr>
          <p:cNvPr id="3" name="Dikdörtgen 2"/>
          <p:cNvSpPr/>
          <p:nvPr/>
        </p:nvSpPr>
        <p:spPr>
          <a:xfrm>
            <a:off x="225096" y="4184523"/>
            <a:ext cx="8646098" cy="1015663"/>
          </a:xfrm>
          <a:prstGeom prst="rect">
            <a:avLst/>
          </a:prstGeom>
        </p:spPr>
        <p:txBody>
          <a:bodyPr wrap="square">
            <a:spAutoFit/>
          </a:bodyPr>
          <a:lstStyle/>
          <a:p>
            <a:r>
              <a:rPr lang="tr-TR" sz="2000" b="1" dirty="0">
                <a:latin typeface="Arial" pitchFamily="34" charset="0"/>
                <a:cs typeface="Arial" pitchFamily="34" charset="0"/>
              </a:rPr>
              <a:t>Gök cismi</a:t>
            </a:r>
            <a:r>
              <a:rPr lang="tr-TR" sz="2000" dirty="0">
                <a:latin typeface="Arial" pitchFamily="34" charset="0"/>
                <a:cs typeface="Arial" pitchFamily="34" charset="0"/>
              </a:rPr>
              <a:t> ; uzayda bulunan tüm cisimlere ortak olarak kullanılan bir isimdir. Bazı </a:t>
            </a:r>
            <a:r>
              <a:rPr lang="tr-TR" sz="2000" b="1" dirty="0">
                <a:latin typeface="Arial" pitchFamily="34" charset="0"/>
                <a:cs typeface="Arial" pitchFamily="34" charset="0"/>
              </a:rPr>
              <a:t>gök</a:t>
            </a:r>
            <a:r>
              <a:rPr lang="tr-TR" sz="2000" dirty="0">
                <a:latin typeface="Arial" pitchFamily="34" charset="0"/>
                <a:cs typeface="Arial" pitchFamily="34" charset="0"/>
              </a:rPr>
              <a:t> cisimlerini örneğin Güneş , Ay ve bazı yıldızları çıplak gözle  </a:t>
            </a:r>
            <a:r>
              <a:rPr lang="tr-TR" sz="2000" dirty="0" smtClean="0">
                <a:latin typeface="Arial" pitchFamily="34" charset="0"/>
                <a:cs typeface="Arial" pitchFamily="34" charset="0"/>
              </a:rPr>
              <a:t>görebiliriz.</a:t>
            </a:r>
            <a:endParaRPr lang="tr-TR" sz="2000" dirty="0">
              <a:effectLst/>
              <a:latin typeface="Arial" pitchFamily="34" charset="0"/>
              <a:cs typeface="Arial" pitchFamily="34" charset="0"/>
            </a:endParaRPr>
          </a:p>
        </p:txBody>
      </p:sp>
      <p:sp>
        <p:nvSpPr>
          <p:cNvPr id="5" name="Dikdörtgen 4"/>
          <p:cNvSpPr/>
          <p:nvPr/>
        </p:nvSpPr>
        <p:spPr>
          <a:xfrm>
            <a:off x="225096" y="5120317"/>
            <a:ext cx="8697680" cy="707886"/>
          </a:xfrm>
          <a:prstGeom prst="rect">
            <a:avLst/>
          </a:prstGeom>
        </p:spPr>
        <p:txBody>
          <a:bodyPr wrap="square">
            <a:spAutoFit/>
          </a:bodyPr>
          <a:lstStyle/>
          <a:p>
            <a:r>
              <a:rPr lang="tr-TR" sz="2000" b="1" dirty="0" smtClean="0">
                <a:latin typeface="Arial" pitchFamily="34" charset="0"/>
                <a:cs typeface="Arial" pitchFamily="34" charset="0"/>
              </a:rPr>
              <a:t>Yıldız </a:t>
            </a:r>
            <a:r>
              <a:rPr lang="tr-TR" sz="2000" dirty="0" smtClean="0">
                <a:latin typeface="Arial" pitchFamily="34" charset="0"/>
                <a:cs typeface="Arial" pitchFamily="34" charset="0"/>
              </a:rPr>
              <a:t>: Güneş </a:t>
            </a:r>
            <a:r>
              <a:rPr lang="tr-TR" sz="2000" dirty="0">
                <a:latin typeface="Arial" pitchFamily="34" charset="0"/>
                <a:cs typeface="Arial" pitchFamily="34" charset="0"/>
              </a:rPr>
              <a:t>gibi kendiliğinden </a:t>
            </a:r>
            <a:r>
              <a:rPr lang="tr-TR" sz="2000" b="1" dirty="0">
                <a:solidFill>
                  <a:srgbClr val="FF0000"/>
                </a:solidFill>
                <a:latin typeface="Arial" pitchFamily="34" charset="0"/>
                <a:cs typeface="Arial" pitchFamily="34" charset="0"/>
              </a:rPr>
              <a:t>ışık, ısı ve diğer elektromanyetik radyasyonları</a:t>
            </a:r>
            <a:r>
              <a:rPr lang="tr-TR" sz="2000" dirty="0">
                <a:latin typeface="Arial" pitchFamily="34" charset="0"/>
                <a:cs typeface="Arial" pitchFamily="34" charset="0"/>
              </a:rPr>
              <a:t> </a:t>
            </a:r>
            <a:r>
              <a:rPr lang="tr-TR" sz="2000" dirty="0" smtClean="0">
                <a:latin typeface="Arial" pitchFamily="34" charset="0"/>
                <a:cs typeface="Arial" pitchFamily="34" charset="0"/>
              </a:rPr>
              <a:t>yayan</a:t>
            </a:r>
            <a:r>
              <a:rPr lang="tr-TR" sz="2000" dirty="0">
                <a:latin typeface="Arial" pitchFamily="34" charset="0"/>
                <a:cs typeface="Arial" pitchFamily="34" charset="0"/>
              </a:rPr>
              <a:t> </a:t>
            </a:r>
            <a:r>
              <a:rPr lang="tr-TR" sz="2000" dirty="0" smtClean="0">
                <a:latin typeface="Arial" pitchFamily="34" charset="0"/>
                <a:cs typeface="Arial" pitchFamily="34" charset="0"/>
              </a:rPr>
              <a:t>gök cisimlerine denir</a:t>
            </a:r>
            <a:endParaRPr lang="tr-TR" sz="2000" dirty="0">
              <a:latin typeface="Arial" pitchFamily="34" charset="0"/>
              <a:cs typeface="Arial" pitchFamily="34" charset="0"/>
            </a:endParaRPr>
          </a:p>
        </p:txBody>
      </p:sp>
      <p:sp>
        <p:nvSpPr>
          <p:cNvPr id="6" name="Dikdörtgen 5"/>
          <p:cNvSpPr/>
          <p:nvPr/>
        </p:nvSpPr>
        <p:spPr>
          <a:xfrm>
            <a:off x="179512" y="5877272"/>
            <a:ext cx="8646098" cy="707886"/>
          </a:xfrm>
          <a:prstGeom prst="rect">
            <a:avLst/>
          </a:prstGeom>
        </p:spPr>
        <p:txBody>
          <a:bodyPr wrap="square">
            <a:spAutoFit/>
          </a:bodyPr>
          <a:lstStyle/>
          <a:p>
            <a:pPr>
              <a:buNone/>
            </a:pPr>
            <a:r>
              <a:rPr lang="tr-TR" sz="2000" b="1" dirty="0" smtClean="0">
                <a:latin typeface="Arial" pitchFamily="34" charset="0"/>
                <a:cs typeface="Arial" pitchFamily="34" charset="0"/>
              </a:rPr>
              <a:t>Takımyıldız </a:t>
            </a:r>
            <a:r>
              <a:rPr lang="tr-TR" sz="2000" dirty="0" smtClean="0">
                <a:latin typeface="Arial" pitchFamily="34" charset="0"/>
                <a:cs typeface="Arial" pitchFamily="34" charset="0"/>
              </a:rPr>
              <a:t>: Dünyadan </a:t>
            </a:r>
            <a:r>
              <a:rPr lang="tr-TR" sz="2000" dirty="0">
                <a:latin typeface="Arial" pitchFamily="34" charset="0"/>
                <a:cs typeface="Arial" pitchFamily="34" charset="0"/>
              </a:rPr>
              <a:t>gökyüzüne bakıldığında </a:t>
            </a:r>
            <a:r>
              <a:rPr lang="tr-TR" sz="2000" dirty="0" smtClean="0">
                <a:latin typeface="Arial" pitchFamily="34" charset="0"/>
                <a:cs typeface="Arial" pitchFamily="34" charset="0"/>
              </a:rPr>
              <a:t>sergiledikleri  </a:t>
            </a:r>
            <a:r>
              <a:rPr lang="tr-TR" sz="2000" dirty="0">
                <a:latin typeface="Arial" pitchFamily="34" charset="0"/>
                <a:cs typeface="Arial" pitchFamily="34" charset="0"/>
              </a:rPr>
              <a:t>görünüm nedeniyle </a:t>
            </a:r>
            <a:r>
              <a:rPr lang="tr-TR" sz="2000" dirty="0" smtClean="0">
                <a:latin typeface="Arial" pitchFamily="34" charset="0"/>
                <a:cs typeface="Arial" pitchFamily="34" charset="0"/>
              </a:rPr>
              <a:t> bir </a:t>
            </a:r>
            <a:r>
              <a:rPr lang="tr-TR" sz="2000" dirty="0">
                <a:latin typeface="Arial" pitchFamily="34" charset="0"/>
                <a:cs typeface="Arial" pitchFamily="34" charset="0"/>
              </a:rPr>
              <a:t>arada bulunan yıldız gruplarına </a:t>
            </a:r>
            <a:r>
              <a:rPr lang="tr-TR" sz="2000" dirty="0" smtClean="0">
                <a:latin typeface="Arial" pitchFamily="34" charset="0"/>
                <a:cs typeface="Arial" pitchFamily="34" charset="0"/>
              </a:rPr>
              <a:t>takımyıldızı </a:t>
            </a:r>
            <a:r>
              <a:rPr lang="tr-TR" sz="2000" dirty="0">
                <a:latin typeface="Arial" pitchFamily="34" charset="0"/>
                <a:cs typeface="Arial" pitchFamily="34" charset="0"/>
              </a:rPr>
              <a:t>adı verilir. </a:t>
            </a:r>
          </a:p>
        </p:txBody>
      </p:sp>
    </p:spTree>
    <p:extLst>
      <p:ext uri="{BB962C8B-B14F-4D97-AF65-F5344CB8AC3E}">
        <p14:creationId xmlns:p14="http://schemas.microsoft.com/office/powerpoint/2010/main" val="332033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67" y="2996952"/>
            <a:ext cx="903100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97371" y="992922"/>
            <a:ext cx="8620124" cy="707886"/>
          </a:xfrm>
          <a:prstGeom prst="rect">
            <a:avLst/>
          </a:prstGeom>
        </p:spPr>
        <p:txBody>
          <a:bodyPr wrap="square">
            <a:spAutoFit/>
          </a:bodyPr>
          <a:lstStyle/>
          <a:p>
            <a:r>
              <a:rPr lang="tr-TR" sz="2000" b="1" dirty="0" smtClean="0">
                <a:latin typeface="Arial" pitchFamily="34" charset="0"/>
                <a:cs typeface="Arial" pitchFamily="34" charset="0"/>
              </a:rPr>
              <a:t>                 : </a:t>
            </a:r>
            <a:r>
              <a:rPr lang="tr-TR" sz="2000" dirty="0" smtClean="0">
                <a:latin typeface="Arial" pitchFamily="34" charset="0"/>
                <a:cs typeface="Arial" pitchFamily="34" charset="0"/>
              </a:rPr>
              <a:t>yıldızlardan aldığı ışığı yansıdan ve yıldızların çevresinde belirli yörüngelerde dönen gök cismidir.</a:t>
            </a:r>
            <a:endParaRPr lang="tr-TR" sz="2000" dirty="0">
              <a:latin typeface="Arial" pitchFamily="34" charset="0"/>
              <a:cs typeface="Arial" pitchFamily="34" charset="0"/>
            </a:endParaRPr>
          </a:p>
        </p:txBody>
      </p:sp>
      <p:sp>
        <p:nvSpPr>
          <p:cNvPr id="4" name="Dikdörtgen 3"/>
          <p:cNvSpPr/>
          <p:nvPr/>
        </p:nvSpPr>
        <p:spPr>
          <a:xfrm>
            <a:off x="197371" y="992922"/>
            <a:ext cx="1324402" cy="400110"/>
          </a:xfrm>
          <a:prstGeom prst="rect">
            <a:avLst/>
          </a:prstGeom>
        </p:spPr>
        <p:txBody>
          <a:bodyPr wrap="none">
            <a:spAutoFit/>
          </a:bodyPr>
          <a:lstStyle/>
          <a:p>
            <a:r>
              <a:rPr lang="tr-TR" sz="2000" b="1" dirty="0" smtClean="0">
                <a:latin typeface="Arial" pitchFamily="34" charset="0"/>
                <a:cs typeface="Arial" pitchFamily="34" charset="0"/>
              </a:rPr>
              <a:t>Gezegen </a:t>
            </a:r>
            <a:endParaRPr lang="tr-TR" sz="2000" dirty="0">
              <a:latin typeface="Arial" pitchFamily="34" charset="0"/>
              <a:cs typeface="Arial" pitchFamily="34" charset="0"/>
            </a:endParaRPr>
          </a:p>
        </p:txBody>
      </p:sp>
      <p:sp>
        <p:nvSpPr>
          <p:cNvPr id="5" name="Dikdörtgen 4"/>
          <p:cNvSpPr/>
          <p:nvPr/>
        </p:nvSpPr>
        <p:spPr>
          <a:xfrm>
            <a:off x="2123728" y="285036"/>
            <a:ext cx="6606384" cy="707886"/>
          </a:xfrm>
          <a:prstGeom prst="rect">
            <a:avLst/>
          </a:prstGeom>
        </p:spPr>
        <p:txBody>
          <a:bodyPr wrap="square">
            <a:spAutoFit/>
          </a:bodyPr>
          <a:lstStyle/>
          <a:p>
            <a:r>
              <a:rPr lang="tr-TR" sz="2000" dirty="0" smtClean="0">
                <a:latin typeface="Arial" pitchFamily="34" charset="0"/>
                <a:cs typeface="Arial" pitchFamily="34" charset="0"/>
              </a:rPr>
              <a:t>Kuru buz ve tozdan oluşan güneşe yaklaştıkça eriyen gök cismidir.</a:t>
            </a:r>
            <a:endParaRPr lang="tr-TR" sz="2000" dirty="0">
              <a:latin typeface="Arial" pitchFamily="34" charset="0"/>
              <a:cs typeface="Arial" pitchFamily="34" charset="0"/>
            </a:endParaRPr>
          </a:p>
        </p:txBody>
      </p:sp>
      <p:sp>
        <p:nvSpPr>
          <p:cNvPr id="6" name="Dikdörtgen 5"/>
          <p:cNvSpPr/>
          <p:nvPr/>
        </p:nvSpPr>
        <p:spPr>
          <a:xfrm>
            <a:off x="220341" y="260648"/>
            <a:ext cx="2233304" cy="400110"/>
          </a:xfrm>
          <a:prstGeom prst="rect">
            <a:avLst/>
          </a:prstGeom>
        </p:spPr>
        <p:txBody>
          <a:bodyPr wrap="none">
            <a:spAutoFit/>
          </a:bodyPr>
          <a:lstStyle/>
          <a:p>
            <a:r>
              <a:rPr lang="tr-TR" sz="2000" b="1" dirty="0">
                <a:latin typeface="Arial" pitchFamily="34" charset="0"/>
                <a:cs typeface="Arial" pitchFamily="34" charset="0"/>
              </a:rPr>
              <a:t>Kuyruklu </a:t>
            </a:r>
            <a:r>
              <a:rPr lang="tr-TR" sz="2000" b="1" dirty="0" smtClean="0">
                <a:latin typeface="Arial" pitchFamily="34" charset="0"/>
                <a:cs typeface="Arial" pitchFamily="34" charset="0"/>
              </a:rPr>
              <a:t>yıldız: </a:t>
            </a:r>
            <a:endParaRPr lang="tr-TR" sz="2000" dirty="0">
              <a:latin typeface="Arial" pitchFamily="34" charset="0"/>
              <a:cs typeface="Arial" pitchFamily="34" charset="0"/>
            </a:endParaRPr>
          </a:p>
        </p:txBody>
      </p:sp>
      <p:sp>
        <p:nvSpPr>
          <p:cNvPr id="7" name="Dikdörtgen 6"/>
          <p:cNvSpPr/>
          <p:nvPr/>
        </p:nvSpPr>
        <p:spPr>
          <a:xfrm>
            <a:off x="197371" y="1764091"/>
            <a:ext cx="1106393" cy="400110"/>
          </a:xfrm>
          <a:prstGeom prst="rect">
            <a:avLst/>
          </a:prstGeom>
        </p:spPr>
        <p:txBody>
          <a:bodyPr wrap="none">
            <a:spAutoFit/>
          </a:bodyPr>
          <a:lstStyle/>
          <a:p>
            <a:r>
              <a:rPr lang="tr-TR" sz="2000" b="1" dirty="0" smtClean="0">
                <a:latin typeface="Arial" pitchFamily="34" charset="0"/>
                <a:cs typeface="Arial" pitchFamily="34" charset="0"/>
              </a:rPr>
              <a:t>Işık yılı </a:t>
            </a:r>
            <a:endParaRPr lang="tr-TR" sz="2000" dirty="0">
              <a:latin typeface="Arial" pitchFamily="34" charset="0"/>
              <a:cs typeface="Arial" pitchFamily="34" charset="0"/>
            </a:endParaRPr>
          </a:p>
        </p:txBody>
      </p:sp>
      <p:sp>
        <p:nvSpPr>
          <p:cNvPr id="8" name="Dikdörtgen 7"/>
          <p:cNvSpPr/>
          <p:nvPr/>
        </p:nvSpPr>
        <p:spPr>
          <a:xfrm>
            <a:off x="209580" y="1783933"/>
            <a:ext cx="8620124" cy="400110"/>
          </a:xfrm>
          <a:prstGeom prst="rect">
            <a:avLst/>
          </a:prstGeom>
        </p:spPr>
        <p:txBody>
          <a:bodyPr wrap="square">
            <a:spAutoFit/>
          </a:bodyPr>
          <a:lstStyle/>
          <a:p>
            <a:r>
              <a:rPr lang="tr-TR" sz="2000" b="1" dirty="0" smtClean="0">
                <a:latin typeface="Arial" pitchFamily="34" charset="0"/>
                <a:cs typeface="Arial" pitchFamily="34" charset="0"/>
              </a:rPr>
              <a:t>             : </a:t>
            </a:r>
            <a:r>
              <a:rPr lang="tr-TR" sz="2000" dirty="0" smtClean="0">
                <a:latin typeface="Arial" pitchFamily="34" charset="0"/>
                <a:cs typeface="Arial" pitchFamily="34" charset="0"/>
              </a:rPr>
              <a:t>yıldızlardan arası mesafeyi ifade eder.</a:t>
            </a:r>
            <a:endParaRPr lang="tr-TR" sz="2000" dirty="0">
              <a:latin typeface="Arial" pitchFamily="34" charset="0"/>
              <a:cs typeface="Arial" pitchFamily="34" charset="0"/>
            </a:endParaRPr>
          </a:p>
        </p:txBody>
      </p:sp>
      <p:sp>
        <p:nvSpPr>
          <p:cNvPr id="9" name="Dikdörtgen 8"/>
          <p:cNvSpPr/>
          <p:nvPr/>
        </p:nvSpPr>
        <p:spPr>
          <a:xfrm>
            <a:off x="220341" y="2236802"/>
            <a:ext cx="1180131" cy="400110"/>
          </a:xfrm>
          <a:prstGeom prst="rect">
            <a:avLst/>
          </a:prstGeom>
        </p:spPr>
        <p:txBody>
          <a:bodyPr wrap="none">
            <a:spAutoFit/>
          </a:bodyPr>
          <a:lstStyle/>
          <a:p>
            <a:r>
              <a:rPr lang="tr-TR" sz="2000" b="1" dirty="0" smtClean="0">
                <a:latin typeface="Arial" pitchFamily="34" charset="0"/>
                <a:cs typeface="Arial" pitchFamily="34" charset="0"/>
              </a:rPr>
              <a:t>Meteor: </a:t>
            </a:r>
            <a:endParaRPr lang="tr-TR" sz="2000" dirty="0">
              <a:latin typeface="Arial" pitchFamily="34" charset="0"/>
              <a:cs typeface="Arial" pitchFamily="34" charset="0"/>
            </a:endParaRPr>
          </a:p>
        </p:txBody>
      </p:sp>
      <p:sp>
        <p:nvSpPr>
          <p:cNvPr id="10" name="Dikdörtgen 9"/>
          <p:cNvSpPr/>
          <p:nvPr/>
        </p:nvSpPr>
        <p:spPr>
          <a:xfrm>
            <a:off x="153761" y="2236802"/>
            <a:ext cx="8620124" cy="400110"/>
          </a:xfrm>
          <a:prstGeom prst="rect">
            <a:avLst/>
          </a:prstGeom>
        </p:spPr>
        <p:txBody>
          <a:bodyPr wrap="square">
            <a:spAutoFit/>
          </a:bodyPr>
          <a:lstStyle/>
          <a:p>
            <a:r>
              <a:rPr lang="tr-TR" sz="2000" b="1" dirty="0" smtClean="0">
                <a:latin typeface="Arial" pitchFamily="34" charset="0"/>
                <a:cs typeface="Arial" pitchFamily="34" charset="0"/>
              </a:rPr>
              <a:t>              </a:t>
            </a:r>
            <a:r>
              <a:rPr lang="tr-TR" sz="2000" dirty="0" smtClean="0">
                <a:latin typeface="Arial" pitchFamily="34" charset="0"/>
                <a:cs typeface="Arial" pitchFamily="34" charset="0"/>
              </a:rPr>
              <a:t>Uzayda dolaşan gök taşıdır.</a:t>
            </a:r>
            <a:endParaRPr lang="tr-TR" sz="2000" dirty="0">
              <a:latin typeface="Arial" pitchFamily="34" charset="0"/>
              <a:cs typeface="Arial" pitchFamily="34" charset="0"/>
            </a:endParaRPr>
          </a:p>
        </p:txBody>
      </p:sp>
      <p:sp>
        <p:nvSpPr>
          <p:cNvPr id="11" name="Dikdörtgen 10"/>
          <p:cNvSpPr/>
          <p:nvPr/>
        </p:nvSpPr>
        <p:spPr>
          <a:xfrm>
            <a:off x="179512" y="2596842"/>
            <a:ext cx="1124252" cy="400110"/>
          </a:xfrm>
          <a:prstGeom prst="rect">
            <a:avLst/>
          </a:prstGeom>
        </p:spPr>
        <p:txBody>
          <a:bodyPr wrap="square">
            <a:spAutoFit/>
          </a:bodyPr>
          <a:lstStyle/>
          <a:p>
            <a:r>
              <a:rPr lang="tr-TR" sz="2000" b="1" dirty="0" smtClean="0">
                <a:latin typeface="Arial" pitchFamily="34" charset="0"/>
                <a:cs typeface="Arial" pitchFamily="34" charset="0"/>
              </a:rPr>
              <a:t>Göktaşı  </a:t>
            </a:r>
            <a:endParaRPr lang="tr-TR" sz="2000" dirty="0">
              <a:latin typeface="Arial" pitchFamily="34" charset="0"/>
              <a:cs typeface="Arial" pitchFamily="34" charset="0"/>
            </a:endParaRPr>
          </a:p>
        </p:txBody>
      </p:sp>
      <p:sp>
        <p:nvSpPr>
          <p:cNvPr id="12" name="Dikdörtgen 11"/>
          <p:cNvSpPr/>
          <p:nvPr/>
        </p:nvSpPr>
        <p:spPr>
          <a:xfrm>
            <a:off x="220341" y="2596842"/>
            <a:ext cx="8620124" cy="400110"/>
          </a:xfrm>
          <a:prstGeom prst="rect">
            <a:avLst/>
          </a:prstGeom>
        </p:spPr>
        <p:txBody>
          <a:bodyPr wrap="square">
            <a:spAutoFit/>
          </a:bodyPr>
          <a:lstStyle/>
          <a:p>
            <a:r>
              <a:rPr lang="tr-TR" sz="2000" b="1" dirty="0" smtClean="0">
                <a:latin typeface="Arial" pitchFamily="34" charset="0"/>
                <a:cs typeface="Arial" pitchFamily="34" charset="0"/>
              </a:rPr>
              <a:t>             : </a:t>
            </a:r>
            <a:r>
              <a:rPr lang="tr-TR" sz="2000" dirty="0" smtClean="0">
                <a:latin typeface="Arial" pitchFamily="34" charset="0"/>
                <a:cs typeface="Arial" pitchFamily="34" charset="0"/>
              </a:rPr>
              <a:t>Yeryüzüne düşen gök cismidir..</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21863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04664"/>
            <a:ext cx="8640960" cy="5078313"/>
          </a:xfrm>
          <a:prstGeom prst="rect">
            <a:avLst/>
          </a:prstGeom>
        </p:spPr>
        <p:txBody>
          <a:bodyPr wrap="square">
            <a:spAutoFit/>
          </a:bodyPr>
          <a:lstStyle/>
          <a:p>
            <a:r>
              <a:rPr lang="tr-TR" sz="3600" dirty="0" smtClean="0">
                <a:latin typeface="Arial" pitchFamily="34" charset="0"/>
                <a:cs typeface="Arial" pitchFamily="34" charset="0"/>
              </a:rPr>
              <a:t>5. Sınıf </a:t>
            </a:r>
            <a:r>
              <a:rPr lang="tr-TR" sz="3600" dirty="0">
                <a:latin typeface="Arial" pitchFamily="34" charset="0"/>
                <a:cs typeface="Arial" pitchFamily="34" charset="0"/>
              </a:rPr>
              <a:t>fen ve teknoloji dersinde, Dünya, Güneş ve Ay ile ilgili bilgi edinmiştiniz. Güneş'in Dünya'ya Ay'dan daha uzak olduğunu, şeklinin küreye benzediğini ve Dünya'nın kendi etrafında dönerken aynı zamanda Güneş etrafında da dolandığını öğrenmiştiniz. Bu bölümde ise uzaydaki diğer gök cisimlerini daha dan tanıyacaksınız.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6255" y="5485795"/>
            <a:ext cx="1574601" cy="6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56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780" y="20347"/>
            <a:ext cx="9064919" cy="470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67544" y="1700808"/>
            <a:ext cx="5453737" cy="400110"/>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Büyükten küçüğe doğru Güneş dünya ve aydır</a:t>
            </a:r>
            <a:endParaRPr lang="tr-TR" sz="2000" dirty="0">
              <a:solidFill>
                <a:srgbClr val="FF0000"/>
              </a:solidFill>
            </a:endParaRPr>
          </a:p>
        </p:txBody>
      </p:sp>
      <p:sp>
        <p:nvSpPr>
          <p:cNvPr id="4" name="Dikdörtgen 3"/>
          <p:cNvSpPr/>
          <p:nvPr/>
        </p:nvSpPr>
        <p:spPr>
          <a:xfrm>
            <a:off x="581306" y="2564904"/>
            <a:ext cx="7981865" cy="707886"/>
          </a:xfrm>
          <a:prstGeom prst="rect">
            <a:avLst/>
          </a:prstGeom>
        </p:spPr>
        <p:txBody>
          <a:bodyPr wrap="none">
            <a:spAutoFit/>
          </a:bodyPr>
          <a:lstStyle/>
          <a:p>
            <a:r>
              <a:rPr lang="tr-TR" sz="2000" dirty="0" smtClean="0">
                <a:solidFill>
                  <a:srgbClr val="FF0000"/>
                </a:solidFill>
                <a:latin typeface="Arial" pitchFamily="34" charset="0"/>
                <a:cs typeface="Arial" pitchFamily="34" charset="0"/>
              </a:rPr>
              <a:t>Dünya güneş etrafında ve kendi etrafında döner, ,</a:t>
            </a:r>
          </a:p>
          <a:p>
            <a:r>
              <a:rPr lang="tr-TR" sz="2000" dirty="0" smtClean="0">
                <a:solidFill>
                  <a:srgbClr val="FF0000"/>
                </a:solidFill>
                <a:latin typeface="Arial" pitchFamily="34" charset="0"/>
                <a:cs typeface="Arial" pitchFamily="34" charset="0"/>
              </a:rPr>
              <a:t>Ay ise hem kendi etrafında hem dünya hem de güneş etrafında döner</a:t>
            </a:r>
            <a:endParaRPr lang="tr-TR" sz="2000" dirty="0">
              <a:solidFill>
                <a:srgbClr val="FF0000"/>
              </a:solidFill>
            </a:endParaRPr>
          </a:p>
        </p:txBody>
      </p:sp>
      <p:sp>
        <p:nvSpPr>
          <p:cNvPr id="5" name="Dikdörtgen 4"/>
          <p:cNvSpPr/>
          <p:nvPr/>
        </p:nvSpPr>
        <p:spPr>
          <a:xfrm>
            <a:off x="2627784" y="3573016"/>
            <a:ext cx="6455581" cy="1323439"/>
          </a:xfrm>
          <a:prstGeom prst="rect">
            <a:avLst/>
          </a:prstGeom>
        </p:spPr>
        <p:txBody>
          <a:bodyPr wrap="square">
            <a:spAutoFit/>
          </a:bodyPr>
          <a:lstStyle/>
          <a:p>
            <a:r>
              <a:rPr lang="tr-TR" sz="2000" dirty="0" smtClean="0">
                <a:solidFill>
                  <a:srgbClr val="FF0000"/>
                </a:solidFill>
                <a:latin typeface="Arial" pitchFamily="34" charset="0"/>
                <a:cs typeface="Arial" pitchFamily="34" charset="0"/>
              </a:rPr>
              <a:t>Güneş tutulması , güneş le dünya arasına ay girer ve güneş görünmez, Ay tutulması ise ay la güneş arasına dünya girerse dünyanın gölgesi ay üzerine düşer ve ay görünmez.  </a:t>
            </a:r>
            <a:endParaRPr lang="tr-TR" sz="2000" dirty="0">
              <a:solidFill>
                <a:srgbClr val="FF0000"/>
              </a:solidFill>
            </a:endParaRPr>
          </a:p>
        </p:txBody>
      </p:sp>
    </p:spTree>
    <p:extLst>
      <p:ext uri="{BB962C8B-B14F-4D97-AF65-F5344CB8AC3E}">
        <p14:creationId xmlns:p14="http://schemas.microsoft.com/office/powerpoint/2010/main" val="13939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520" y="-3699792"/>
            <a:ext cx="15716249" cy="136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51520" y="3847688"/>
            <a:ext cx="8892480" cy="2677656"/>
          </a:xfrm>
          <a:prstGeom prst="rect">
            <a:avLst/>
          </a:prstGeom>
        </p:spPr>
        <p:txBody>
          <a:bodyPr wrap="square">
            <a:spAutoFit/>
          </a:bodyPr>
          <a:lstStyle/>
          <a:p>
            <a:r>
              <a:rPr lang="tr-TR" sz="2800" dirty="0">
                <a:solidFill>
                  <a:schemeClr val="bg1"/>
                </a:solidFill>
                <a:latin typeface="Arial" pitchFamily="34" charset="0"/>
                <a:cs typeface="Arial" pitchFamily="34" charset="0"/>
              </a:rPr>
              <a:t>Bulutsuz bir gecede gökyüzünü hiç incelediniz mi? Gökyüzünde gördüğünüz cisimlerin </a:t>
            </a:r>
            <a:r>
              <a:rPr lang="tr-TR" sz="2800" dirty="0" smtClean="0">
                <a:solidFill>
                  <a:schemeClr val="bg1"/>
                </a:solidFill>
                <a:latin typeface="Arial" pitchFamily="34" charset="0"/>
                <a:cs typeface="Arial" pitchFamily="34" charset="0"/>
              </a:rPr>
              <a:t>hangilerini </a:t>
            </a:r>
            <a:r>
              <a:rPr lang="tr-TR" sz="2800" dirty="0">
                <a:solidFill>
                  <a:schemeClr val="bg1"/>
                </a:solidFill>
                <a:latin typeface="Arial" pitchFamily="34" charset="0"/>
                <a:cs typeface="Arial" pitchFamily="34" charset="0"/>
              </a:rPr>
              <a:t>tanıyorsunuz? Bu cisimlerin görünümleri birbirinden farklı mıdır? Gökyüzünde yanıp </a:t>
            </a:r>
            <a:r>
              <a:rPr lang="tr-TR" sz="2800" dirty="0" smtClean="0">
                <a:solidFill>
                  <a:schemeClr val="bg1"/>
                </a:solidFill>
                <a:latin typeface="Arial" pitchFamily="34" charset="0"/>
                <a:cs typeface="Arial" pitchFamily="34" charset="0"/>
              </a:rPr>
              <a:t>sönen ya </a:t>
            </a:r>
            <a:r>
              <a:rPr lang="tr-TR" sz="2800" dirty="0">
                <a:solidFill>
                  <a:schemeClr val="bg1"/>
                </a:solidFill>
                <a:latin typeface="Arial" pitchFamily="34" charset="0"/>
                <a:cs typeface="Arial" pitchFamily="34" charset="0"/>
              </a:rPr>
              <a:t>da arkasında parlak bir iz bırakarak kaybolan cisimlerin ne olduğunu hiç merak ettiniz mi?</a:t>
            </a:r>
          </a:p>
        </p:txBody>
      </p:sp>
    </p:spTree>
    <p:extLst>
      <p:ext uri="{BB962C8B-B14F-4D97-AF65-F5344CB8AC3E}">
        <p14:creationId xmlns:p14="http://schemas.microsoft.com/office/powerpoint/2010/main" val="28730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accel="50000" decel="50000" fill="hold" nodeType="withEffect">
                                  <p:stCondLst>
                                    <p:cond delay="0"/>
                                  </p:stCondLst>
                                  <p:childTnLst>
                                    <p:animMotion origin="layout" path="M -0.39514 -0.21666 L -0.39514 0.42385 " pathEditMode="relative" rAng="0" ptsTypes="AA">
                                      <p:cBhvr>
                                        <p:cTn id="9" dur="10000" fill="hold"/>
                                        <p:tgtEl>
                                          <p:spTgt spid="5122"/>
                                        </p:tgtEl>
                                        <p:attrNameLst>
                                          <p:attrName>ppt_x</p:attrName>
                                          <p:attrName>ppt_y</p:attrName>
                                        </p:attrNameLst>
                                      </p:cBhvr>
                                      <p:rCtr x="0" y="32014"/>
                                    </p:animMotion>
                                  </p:childTnLst>
                                </p:cTn>
                              </p:par>
                            </p:childTnLst>
                          </p:cTn>
                        </p:par>
                        <p:par>
                          <p:cTn id="10" fill="hold">
                            <p:stCondLst>
                              <p:cond delay="10000"/>
                            </p:stCondLst>
                            <p:childTnLst>
                              <p:par>
                                <p:cTn id="11" presetID="64" presetClass="path" presetSubtype="0" accel="50000" decel="50000" fill="hold" nodeType="afterEffect">
                                  <p:stCondLst>
                                    <p:cond delay="0"/>
                                  </p:stCondLst>
                                  <p:childTnLst>
                                    <p:animMotion origin="layout" path="M -0.2059 0.39236 L -0.2059 -0.23773 " pathEditMode="relative" rAng="0" ptsTypes="AA">
                                      <p:cBhvr>
                                        <p:cTn id="12" dur="10000" fill="hold"/>
                                        <p:tgtEl>
                                          <p:spTgt spid="5122"/>
                                        </p:tgtEl>
                                        <p:attrNameLst>
                                          <p:attrName>ppt_x</p:attrName>
                                          <p:attrName>ppt_y</p:attrName>
                                        </p:attrNameLst>
                                      </p:cBhvr>
                                      <p:rCtr x="0" y="-3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55b8a3b8468c3a29c957f93de75f849672f14f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2009</Words>
  <Application>Microsoft Office PowerPoint</Application>
  <PresentationFormat>Ekran Gösterisi (4:3)</PresentationFormat>
  <Paragraphs>177</Paragraphs>
  <Slides>39</Slides>
  <Notes>2</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dc:creator>
  <cp:lastModifiedBy>su</cp:lastModifiedBy>
  <cp:revision>59</cp:revision>
  <dcterms:created xsi:type="dcterms:W3CDTF">2013-05-14T15:52:10Z</dcterms:created>
  <dcterms:modified xsi:type="dcterms:W3CDTF">2013-05-16T13:13:38Z</dcterms:modified>
</cp:coreProperties>
</file>