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7" r:id="rId3"/>
    <p:sldId id="264" r:id="rId4"/>
    <p:sldId id="265" r:id="rId5"/>
    <p:sldId id="261" r:id="rId6"/>
    <p:sldId id="262" r:id="rId7"/>
    <p:sldId id="263" r:id="rId8"/>
    <p:sldId id="257" r:id="rId9"/>
    <p:sldId id="277" r:id="rId10"/>
    <p:sldId id="281" r:id="rId11"/>
    <p:sldId id="282" r:id="rId12"/>
    <p:sldId id="278" r:id="rId13"/>
    <p:sldId id="279" r:id="rId14"/>
    <p:sldId id="283" r:id="rId15"/>
    <p:sldId id="268" r:id="rId16"/>
    <p:sldId id="269" r:id="rId17"/>
    <p:sldId id="270" r:id="rId18"/>
    <p:sldId id="293" r:id="rId19"/>
    <p:sldId id="294" r:id="rId20"/>
    <p:sldId id="271" r:id="rId21"/>
    <p:sldId id="287" r:id="rId22"/>
    <p:sldId id="275" r:id="rId23"/>
    <p:sldId id="272" r:id="rId24"/>
    <p:sldId id="273" r:id="rId25"/>
    <p:sldId id="290" r:id="rId26"/>
    <p:sldId id="274" r:id="rId27"/>
    <p:sldId id="291" r:id="rId28"/>
    <p:sldId id="292" r:id="rId29"/>
    <p:sldId id="284" r:id="rId30"/>
    <p:sldId id="285" r:id="rId31"/>
    <p:sldId id="29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368B317-A9E8-4880-B273-6E5A70BC5084}" type="datetimeFigureOut">
              <a:rPr lang="tr-TR" smtClean="0"/>
              <a:pPr/>
              <a:t>08.05.2013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B7AD35C-5D71-4CB3-9400-A069C0B8399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8B317-A9E8-4880-B273-6E5A70BC5084}" type="datetimeFigureOut">
              <a:rPr lang="tr-TR" smtClean="0"/>
              <a:pPr/>
              <a:t>08.05.2013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AD35C-5D71-4CB3-9400-A069C0B8399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karmabilgi.net/hava-olaylarinin-sebebi-nedi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Hava Olayları ve Yeryüzü Şekilleri</a:t>
            </a:r>
            <a:br>
              <a:rPr lang="tr-TR" dirty="0" smtClean="0"/>
            </a:br>
            <a:endParaRPr lang="tr-TR" dirty="0"/>
          </a:p>
        </p:txBody>
      </p:sp>
      <p:sp>
        <p:nvSpPr>
          <p:cNvPr id="3" name="2 İçerik Yer Tutucusu"/>
          <p:cNvSpPr>
            <a:spLocks noGrp="1"/>
          </p:cNvSpPr>
          <p:nvPr>
            <p:ph idx="1"/>
          </p:nvPr>
        </p:nvSpPr>
        <p:spPr/>
        <p:txBody>
          <a:bodyPr>
            <a:normAutofit fontScale="85000" lnSpcReduction="10000"/>
          </a:bodyPr>
          <a:lstStyle/>
          <a:p>
            <a:pPr>
              <a:buFont typeface="Wingdings" pitchFamily="2" charset="2"/>
              <a:buChar char="Ø"/>
            </a:pPr>
            <a:r>
              <a:rPr lang="tr-TR" b="1" dirty="0" smtClean="0"/>
              <a:t>Sıcaklık farkı, yağışlar ve rüzgârlar yeryüzü şekillerinin oluşumunda etkili olaylardır.</a:t>
            </a:r>
          </a:p>
          <a:p>
            <a:pPr>
              <a:buFont typeface="Wingdings" pitchFamily="2" charset="2"/>
              <a:buChar char="Ø"/>
            </a:pPr>
            <a:r>
              <a:rPr lang="tr-TR" b="1" dirty="0" smtClean="0"/>
              <a:t> Rüzgârlar: Rüzgârlar bir yandan kil, kum ve toz gibi parçacıkları havada taşırken bir yandan da daha büyük kaya parçalarının birkaç santimetre hareket ettirerek yeryüzü şekillerini değiştirmektedir. Çöllerde ve deniz kıyılarında rüzgâr tarafından taşınan kum; kayaların ve çalılıkların etrafında birikip gelişmeye devam ederek zamanla kumulları oluşturmaktadır.</a:t>
            </a:r>
            <a:br>
              <a:rPr lang="tr-TR" b="1" dirty="0" smtClean="0"/>
            </a:br>
            <a:r>
              <a:rPr lang="tr-TR" dirty="0" smtClean="0"/>
              <a:t/>
            </a:r>
            <a:br>
              <a:rPr lang="tr-TR" dirty="0" smtClean="0"/>
            </a:br>
            <a:endParaRPr lang="tr-TR" dirty="0" smtClean="0"/>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smtClean="0"/>
              <a:t>ALÇAK BASINÇ</a:t>
            </a:r>
            <a:endParaRPr lang="tr-TR" dirty="0"/>
          </a:p>
        </p:txBody>
      </p:sp>
      <p:sp>
        <p:nvSpPr>
          <p:cNvPr id="3" name="2 İçerik Yer Tutucusu"/>
          <p:cNvSpPr>
            <a:spLocks noGrp="1"/>
          </p:cNvSpPr>
          <p:nvPr>
            <p:ph idx="1"/>
          </p:nvPr>
        </p:nvSpPr>
        <p:spPr/>
        <p:txBody>
          <a:bodyPr/>
          <a:lstStyle/>
          <a:p>
            <a:r>
              <a:rPr lang="tr-TR" dirty="0" smtClean="0"/>
              <a:t>Hava sıcaklığı yüksektir.</a:t>
            </a:r>
          </a:p>
          <a:p>
            <a:r>
              <a:rPr lang="tr-TR" dirty="0" smtClean="0"/>
              <a:t>Hava ısındığı için yükselmiştir.</a:t>
            </a:r>
          </a:p>
          <a:p>
            <a:r>
              <a:rPr lang="tr-TR" dirty="0" smtClean="0"/>
              <a:t>Bir süre sonra yükselen havanın bıraktığı boşluğa soğuk hava gelecektir.</a:t>
            </a:r>
          </a:p>
          <a:p>
            <a:r>
              <a:rPr lang="tr-TR" dirty="0" smtClean="0"/>
              <a:t>Gelen soğuk hava bir süre sonra havanın soğuyacağı anlamına gelir.</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u="sng" dirty="0" smtClean="0"/>
              <a:t/>
            </a:r>
            <a:br>
              <a:rPr lang="tr-TR" u="sng" dirty="0" smtClean="0"/>
            </a:br>
            <a:r>
              <a:rPr lang="tr-TR" u="sng" dirty="0" smtClean="0"/>
              <a:t>YÜKSEK BASINÇ</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t>Hava daha serindir(alçak basınca göre).</a:t>
            </a:r>
          </a:p>
          <a:p>
            <a:r>
              <a:rPr lang="tr-TR" dirty="0" smtClean="0"/>
              <a:t>Bulut  oluşmaz.</a:t>
            </a:r>
          </a:p>
          <a:p>
            <a:r>
              <a:rPr lang="tr-TR" dirty="0" smtClean="0"/>
              <a:t>Havadaki nem azdır.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cstate="print"/>
          <a:srcRect/>
          <a:stretch>
            <a:fillRect/>
          </a:stretch>
        </p:blipFill>
        <p:spPr bwMode="auto">
          <a:xfrm>
            <a:off x="323528" y="188640"/>
            <a:ext cx="8640960"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cstate="print"/>
          <a:srcRect/>
          <a:stretch>
            <a:fillRect/>
          </a:stretch>
        </p:blipFill>
        <p:spPr bwMode="auto">
          <a:xfrm>
            <a:off x="323528" y="188640"/>
            <a:ext cx="8568952" cy="6403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94094" y="260648"/>
            <a:ext cx="8749906"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RÜZGÂRLAR</a:t>
            </a:r>
            <a:endParaRPr lang="tr-TR" dirty="0"/>
          </a:p>
        </p:txBody>
      </p:sp>
      <p:sp>
        <p:nvSpPr>
          <p:cNvPr id="3" name="2 İçerik Yer Tutucusu"/>
          <p:cNvSpPr>
            <a:spLocks noGrp="1"/>
          </p:cNvSpPr>
          <p:nvPr>
            <p:ph idx="1"/>
          </p:nvPr>
        </p:nvSpPr>
        <p:spPr/>
        <p:txBody>
          <a:bodyPr>
            <a:normAutofit fontScale="70000" lnSpcReduction="20000"/>
          </a:bodyPr>
          <a:lstStyle/>
          <a:p>
            <a:r>
              <a:rPr lang="tr-TR" b="1" dirty="0" smtClean="0"/>
              <a:t>Atmosferdeki hava ağırlığından dolayı Dünya üzerine basınç uygular. Ancak atmosfer basıncı Dünya üzerindeki her noktada aynı değildir. Kimi yerde alçak, kimi yerde yüksektir. ( Dünya yüzeyinde yükseldikçe atmosfer basıncı azalır.) Bu basınç farkı rüzgârların oluşmasına sebep olur.</a:t>
            </a:r>
          </a:p>
          <a:p>
            <a:r>
              <a:rPr lang="tr-TR" b="1" dirty="0" smtClean="0"/>
              <a:t> Yatay yönde meydana gelen hava hareketlerine rüzgâr denir. Geldikleri yerlerin sıcaklıklarını gittikleri yerlere taşıyan rüzgârların sebebi basınç farkıdır. Rüzgâr oluşumu Dünyamızın günlük dönüş hareketiyle sürekli devam eder. Rüzgârlar zaman zaman hız değiştirerek bazen sakin esen meltemler bazen ise fırtınalar, kasırgalar meydana gelir. Hızları farklı olan rüzgârların çevrelerine olan etkileri de farklıdır. Rüzgârların etkileri “</a:t>
            </a:r>
            <a:r>
              <a:rPr lang="tr-TR" b="1" dirty="0" err="1" smtClean="0"/>
              <a:t>Beaufort</a:t>
            </a:r>
            <a:r>
              <a:rPr lang="tr-TR" b="1" dirty="0" smtClean="0"/>
              <a:t> (</a:t>
            </a:r>
            <a:r>
              <a:rPr lang="tr-TR" b="1" dirty="0" err="1" smtClean="0"/>
              <a:t>Bifort</a:t>
            </a:r>
            <a:r>
              <a:rPr lang="tr-TR" b="1" dirty="0" smtClean="0"/>
              <a:t>) Ölçeği” ile tanımlanır. </a:t>
            </a:r>
            <a:r>
              <a:rPr lang="tr-TR" b="1" dirty="0" err="1" smtClean="0"/>
              <a:t>Bifort</a:t>
            </a:r>
            <a:r>
              <a:rPr lang="tr-TR" b="1" dirty="0" smtClean="0"/>
              <a:t> ölçeğine bakıldığında rüzgârın hızı artınca kuvveti ve etkisi de artmaktadır. </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95536" y="0"/>
            <a:ext cx="8496944"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HORTUMLAR</a:t>
            </a:r>
            <a:endParaRPr lang="tr-TR" dirty="0"/>
          </a:p>
        </p:txBody>
      </p:sp>
      <p:sp>
        <p:nvSpPr>
          <p:cNvPr id="3" name="2 İçerik Yer Tutucusu"/>
          <p:cNvSpPr>
            <a:spLocks noGrp="1"/>
          </p:cNvSpPr>
          <p:nvPr>
            <p:ph idx="1"/>
          </p:nvPr>
        </p:nvSpPr>
        <p:spPr/>
        <p:txBody>
          <a:bodyPr>
            <a:normAutofit fontScale="62500" lnSpcReduction="20000"/>
          </a:bodyPr>
          <a:lstStyle/>
          <a:p>
            <a:pPr>
              <a:buFont typeface="Wingdings" pitchFamily="2" charset="2"/>
              <a:buChar char="ü"/>
            </a:pPr>
            <a:r>
              <a:rPr lang="tr-TR" dirty="0" smtClean="0"/>
              <a:t>Hortumlar ve Kasırgalar: Bazı rüzgârlar belirli bir yönde kuvvetli bir şekilde eserken bazıları ise kendi ekseni etrafında döner. Sıcak hava alanlarında hızlı bir şekilde kendi ekseni etrafında dönen rüzgârların en küçüğüne şeytan kulesi, ortancasına hortum, en büyüğüne kasırga denir.</a:t>
            </a:r>
          </a:p>
          <a:p>
            <a:pPr>
              <a:buFont typeface="Wingdings" pitchFamily="2" charset="2"/>
              <a:buChar char="ü"/>
            </a:pPr>
            <a:r>
              <a:rPr lang="tr-TR" dirty="0" smtClean="0"/>
              <a:t>Şeytan Kulesi:</a:t>
            </a:r>
            <a:br>
              <a:rPr lang="tr-TR" dirty="0" smtClean="0"/>
            </a:br>
            <a:r>
              <a:rPr lang="tr-TR" dirty="0" smtClean="0"/>
              <a:t>Hortumun en küçüğüdür. Tozları ve kağıt parçalarını havalandırabilir.</a:t>
            </a:r>
          </a:p>
          <a:p>
            <a:pPr>
              <a:buFont typeface="Wingdings" pitchFamily="2" charset="2"/>
              <a:buChar char="ü"/>
            </a:pPr>
            <a:r>
              <a:rPr lang="tr-TR" dirty="0" smtClean="0"/>
              <a:t>Bir hortumun oluşabilmesi için atmosferin yüksek bölümlerine kadar çıkabilecek, aşağıda sıcak ve nemli hava ile yukarıda soğuk ve kuru havanın olması gerekir. Dar bir alanda sıcak hava ile soğuk hava aniden yer değiştirir ve hortum oluşur.</a:t>
            </a:r>
          </a:p>
          <a:p>
            <a:pPr>
              <a:buFont typeface="Wingdings" pitchFamily="2" charset="2"/>
              <a:buChar char="ü"/>
            </a:pPr>
            <a:r>
              <a:rPr lang="tr-TR" dirty="0" smtClean="0"/>
              <a:t>Hortum ucunun yere değmesiyle birlikte rastladığı her şeyi içine çekmeye çalışır. Böylece şiddetli şekilde dönen, su, toz ve diğer yabancı maddelerden oluşan siyaha yakın koyu renkli bir sütun halini alır. Türkiye’de hortumlar nadiren görülür. Çoğu hortum yarım saatten fazla sürmez, hatta bazıları sadece birkaç dakika sürer.</a:t>
            </a:r>
            <a:br>
              <a:rPr lang="tr-TR" dirty="0" smtClean="0"/>
            </a:b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Fatma\Pictures\hortum.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2530" name="Picture 2" descr="C:\Users\Dr. Fatma\Pictures\imagesCA3ES2TM.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KASIRGA</a:t>
            </a:r>
            <a:endParaRPr lang="tr-TR" dirty="0"/>
          </a:p>
        </p:txBody>
      </p:sp>
      <p:sp>
        <p:nvSpPr>
          <p:cNvPr id="3" name="2 İçerik Yer Tutucusu"/>
          <p:cNvSpPr>
            <a:spLocks noGrp="1"/>
          </p:cNvSpPr>
          <p:nvPr>
            <p:ph idx="1"/>
          </p:nvPr>
        </p:nvSpPr>
        <p:spPr/>
        <p:txBody>
          <a:bodyPr>
            <a:normAutofit fontScale="70000" lnSpcReduction="20000"/>
          </a:bodyPr>
          <a:lstStyle/>
          <a:p>
            <a:r>
              <a:rPr lang="tr-TR" b="1" dirty="0" smtClean="0"/>
              <a:t>Kasırgalar sadece suyun sıcak ve havanın nemli olduğu tropikal okyanuslarda görülür. Bir kasırganın oluşabilmesi için öncelikle okyanus suyunun sıcaklığının en az 27º C olması gerekir. Su sıcaklığı bu seviyeye ulaştığında okyanus yüzeyindeki ılık ve nemli hava konveksiyon yoluyla yükselmeye başlar. Bu havanın çevresinde girdap gibi dönen güçlü bir rüzgâr oluşur. Ardından yağmur bulutları toplanır ve fırtına patlar. </a:t>
            </a:r>
          </a:p>
          <a:p>
            <a:r>
              <a:rPr lang="tr-TR" b="1" dirty="0" smtClean="0"/>
              <a:t>Fırtınanın kasırga sayılması için rüzgarın en az 118 km/</a:t>
            </a:r>
            <a:r>
              <a:rPr lang="tr-TR" b="1" dirty="0" err="1" smtClean="0"/>
              <a:t>h'lik</a:t>
            </a:r>
            <a:r>
              <a:rPr lang="tr-TR" b="1" dirty="0" smtClean="0"/>
              <a:t> bir sürate ulaşması gerekir.</a:t>
            </a:r>
            <a:br>
              <a:rPr lang="tr-TR" b="1" dirty="0" smtClean="0"/>
            </a:br>
            <a:r>
              <a:rPr lang="tr-TR" b="1" dirty="0" smtClean="0"/>
              <a:t>* Kasırga durgun bir merkezin çevresinde dev bir girdap gibi döner. </a:t>
            </a:r>
            <a:r>
              <a:rPr lang="tr-TR" b="1" dirty="0" smtClean="0">
                <a:solidFill>
                  <a:srgbClr val="C00000"/>
                </a:solidFill>
              </a:rPr>
              <a:t>Kasırgalar, hortumlara göre çok daha geniş alanlara yayılır, daha uzun ömürlü ve daha bölgesel olup yavaş hareket ederler.</a:t>
            </a:r>
            <a:r>
              <a:rPr lang="tr-TR" b="1" dirty="0" smtClean="0"/>
              <a:t/>
            </a:r>
            <a:br>
              <a:rPr lang="tr-TR" b="1" dirty="0" smtClean="0"/>
            </a:br>
            <a:r>
              <a:rPr lang="tr-TR" b="1" dirty="0" smtClean="0"/>
              <a:t>Kasırganın gözü: Kasırganın merkezindeki genişliği 30–40 </a:t>
            </a:r>
            <a:r>
              <a:rPr lang="tr-TR" b="1" dirty="0" err="1" smtClean="0"/>
              <a:t>km’yi</a:t>
            </a:r>
            <a:r>
              <a:rPr lang="tr-TR" b="1" dirty="0" smtClean="0"/>
              <a:t> bulan hava sütunudur. Burada hava basıncı düşüktür ve rüzgârın hızı azdır.</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0" y="-1"/>
            <a:ext cx="9144000" cy="7561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r>
              <a:rPr lang="tr-TR" b="1" dirty="0" smtClean="0"/>
              <a:t>Havadaki Nem: Okyanuslarda, göllerde, nehirlerde ve topraklarda bulunan su buharlaşarak; bitkiler ve hayvanlardaki su ise solunum ve terleme ile dışarı atılarak havaya karışır. Havaya karışan bu su, (yani atmosferdeki su buharı) havanın içerdiği nem miktarını belirler. Havadaki nem atmosferin her yerinde aynı değildir. (havanın bulunduğu yere ve sıcaklığına göre değişir) ( Deniz ve okyanuslar üzerindeki hava, kara üzerlerindeki havaya göre daha nemlidir.) </a:t>
            </a:r>
          </a:p>
          <a:p>
            <a:r>
              <a:rPr lang="tr-TR" b="1" dirty="0" smtClean="0"/>
              <a:t>Havanın sıcaklığı arttıkça havadaki nem miktarı da artar. Soğuk havada nem </a:t>
            </a:r>
            <a:r>
              <a:rPr lang="tr-TR" b="1" dirty="0" err="1" smtClean="0"/>
              <a:t>yoğuşacağı</a:t>
            </a:r>
            <a:r>
              <a:rPr lang="tr-TR" b="1" dirty="0" smtClean="0"/>
              <a:t> için sıcak havaya oranla soğuk hava daha az nem içerir. Nemli hava yükselirken sıcaklığının düşmesiyle soğur ve bu durumda havadaki nem de </a:t>
            </a:r>
            <a:r>
              <a:rPr lang="tr-TR" b="1" dirty="0" err="1" smtClean="0"/>
              <a:t>yoğuşarak</a:t>
            </a:r>
            <a:r>
              <a:rPr lang="tr-TR" b="1" dirty="0" smtClean="0"/>
              <a:t> su damlacıkları haline gelir. Su damlacıkları da bir araya toplanıp bulut haline gelerek farklı yağış şekilleri ile yeryüzüne döner. Bu durumda yağış şeklini nemin </a:t>
            </a:r>
            <a:r>
              <a:rPr lang="tr-TR" b="1" dirty="0" err="1" smtClean="0"/>
              <a:t>yoğuştuğu</a:t>
            </a:r>
            <a:r>
              <a:rPr lang="tr-TR" b="1" dirty="0" smtClean="0"/>
              <a:t> yer ve havanın sıcaklığı belirler.</a:t>
            </a:r>
            <a:br>
              <a:rPr lang="tr-TR" b="1" dirty="0" smtClean="0"/>
            </a:br>
            <a:endParaRPr lang="tr-T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Nemli hava gökyüzüne yakın yerlerde yoğunlaşırsa;</a:t>
            </a:r>
            <a:br>
              <a:rPr lang="tr-TR" dirty="0" smtClean="0"/>
            </a:b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solidFill>
                  <a:srgbClr val="FF0000"/>
                </a:solidFill>
              </a:rPr>
              <a:t>Yağmur:</a:t>
            </a:r>
            <a:r>
              <a:rPr lang="tr-TR" dirty="0" smtClean="0"/>
              <a:t> Bulutlardaki su buharı bir araya gelerek su damlacıklarını oluştururlar. Böylece yoğunlaşan su buharı yeryüzüne yağmur olarak iner.</a:t>
            </a:r>
            <a:br>
              <a:rPr lang="tr-TR" dirty="0" smtClean="0"/>
            </a:br>
            <a:r>
              <a:rPr lang="tr-TR" dirty="0" smtClean="0">
                <a:solidFill>
                  <a:srgbClr val="FF0000"/>
                </a:solidFill>
              </a:rPr>
              <a:t>Kar:</a:t>
            </a:r>
            <a:r>
              <a:rPr lang="tr-TR" dirty="0" smtClean="0"/>
              <a:t> Soğuk hava etkisiyle karşılaşan su buharı buz kristalleri haline gelir. Buz kristalleri birleşerek kar tanelerini oluşturur. Kar taneleri yeryüzüne iner. (Eğer yeryüzü sıcaklığı suyun donma noktasında veya daha düşükse yağış kar şeklinde olur)</a:t>
            </a:r>
            <a:br>
              <a:rPr lang="tr-TR" dirty="0" smtClean="0"/>
            </a:br>
            <a:r>
              <a:rPr lang="tr-TR" dirty="0" smtClean="0">
                <a:solidFill>
                  <a:srgbClr val="FF0000"/>
                </a:solidFill>
              </a:rPr>
              <a:t>Dolu: </a:t>
            </a:r>
            <a:r>
              <a:rPr lang="tr-TR" dirty="0" smtClean="0"/>
              <a:t>Su buharı bulutlardan yeryüzüne inerken soğuk havayla karşılaşınca bulutun üst katmanına sürüklenir katılaşır ve bir araya gelerek buz toplarını yani doluyu oluşturur.</a:t>
            </a:r>
            <a:br>
              <a:rPr lang="tr-TR" dirty="0" smtClean="0"/>
            </a:b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Nemli hava yeryüzüne yakın yerde yoğunlaşırsa</a:t>
            </a:r>
            <a:endParaRPr lang="tr-TR" dirty="0"/>
          </a:p>
        </p:txBody>
      </p:sp>
      <p:sp>
        <p:nvSpPr>
          <p:cNvPr id="3" name="2 İçerik Yer Tutucusu"/>
          <p:cNvSpPr>
            <a:spLocks noGrp="1"/>
          </p:cNvSpPr>
          <p:nvPr>
            <p:ph idx="1"/>
          </p:nvPr>
        </p:nvSpPr>
        <p:spPr>
          <a:xfrm>
            <a:off x="457200" y="1600200"/>
            <a:ext cx="8229600" cy="4709120"/>
          </a:xfrm>
        </p:spPr>
        <p:txBody>
          <a:bodyPr>
            <a:normAutofit fontScale="55000" lnSpcReduction="20000"/>
          </a:bodyPr>
          <a:lstStyle/>
          <a:p>
            <a:pPr>
              <a:buNone/>
            </a:pPr>
            <a:r>
              <a:rPr lang="tr-TR" dirty="0" smtClean="0"/>
              <a:t>	</a:t>
            </a:r>
            <a:r>
              <a:rPr lang="tr-TR" sz="3800" b="1" dirty="0" smtClean="0">
                <a:solidFill>
                  <a:srgbClr val="FF0000"/>
                </a:solidFill>
              </a:rPr>
              <a:t>Çiy:</a:t>
            </a:r>
            <a:r>
              <a:rPr lang="tr-TR" sz="3800" b="1" dirty="0" smtClean="0"/>
              <a:t> geceleyin hava serinler ve ortam sıcaklığının düşmesiyle havadaki su buharı yoğunlaşarak toprağın, ağaç dallarının ve yaprakların üzerinde çiy adı verilen su damlacıkları halinde toplanır.</a:t>
            </a:r>
            <a:br>
              <a:rPr lang="tr-TR" sz="3800" b="1" dirty="0" smtClean="0"/>
            </a:br>
            <a:endParaRPr lang="tr-TR" sz="3800" b="1" dirty="0" smtClean="0"/>
          </a:p>
          <a:p>
            <a:pPr>
              <a:buNone/>
            </a:pPr>
            <a:r>
              <a:rPr lang="tr-TR" sz="3800" b="1" dirty="0" smtClean="0">
                <a:solidFill>
                  <a:srgbClr val="FF0000"/>
                </a:solidFill>
              </a:rPr>
              <a:t>	Kırağı:</a:t>
            </a:r>
            <a:r>
              <a:rPr lang="tr-TR" sz="3800" b="1" dirty="0" smtClean="0"/>
              <a:t> Eğer ortam sıcaklığı 0º</a:t>
            </a:r>
            <a:r>
              <a:rPr lang="tr-TR" sz="3800" b="1" dirty="0" err="1" smtClean="0"/>
              <a:t>C’nin</a:t>
            </a:r>
            <a:r>
              <a:rPr lang="tr-TR" sz="3800" b="1" dirty="0" smtClean="0"/>
              <a:t> altında ise su buharı sıvı hale geçmeden yeryüzündeki cisimler üzerinde donar. Bu durumda kırağı meydana gelir.</a:t>
            </a:r>
            <a:br>
              <a:rPr lang="tr-TR" sz="3800" b="1" dirty="0" smtClean="0"/>
            </a:br>
            <a:r>
              <a:rPr lang="tr-TR" sz="3800" b="1" dirty="0" smtClean="0">
                <a:solidFill>
                  <a:srgbClr val="FF0000"/>
                </a:solidFill>
              </a:rPr>
              <a:t/>
            </a:r>
            <a:br>
              <a:rPr lang="tr-TR" sz="3800" b="1" dirty="0" smtClean="0">
                <a:solidFill>
                  <a:srgbClr val="FF0000"/>
                </a:solidFill>
              </a:rPr>
            </a:br>
            <a:r>
              <a:rPr lang="tr-TR" sz="3800" b="1" dirty="0" smtClean="0">
                <a:solidFill>
                  <a:srgbClr val="FF0000"/>
                </a:solidFill>
              </a:rPr>
              <a:t>Sis: </a:t>
            </a:r>
            <a:r>
              <a:rPr lang="tr-TR" sz="3800" b="1" dirty="0" smtClean="0"/>
              <a:t>Atmosferin yeryüzüne çok yakın kısımlarındaki su buharının yoğunlaşmasıyla oluşan buluta sis adı verilir. Yükseklerdeki bulutlar havanın soğumasıyla oluşurken sis soğuk olan yeryüzünün hemen üzerindeki havada bulunan</a:t>
            </a:r>
            <a:br>
              <a:rPr lang="tr-TR" sz="3800" b="1" dirty="0" smtClean="0"/>
            </a:br>
            <a:r>
              <a:rPr lang="tr-TR" sz="3800" b="1" dirty="0" smtClean="0"/>
              <a:t>su buharının </a:t>
            </a:r>
            <a:r>
              <a:rPr lang="tr-TR" sz="3800" b="1" dirty="0" err="1" smtClean="0"/>
              <a:t>yoğuşmasıyla</a:t>
            </a:r>
            <a:r>
              <a:rPr lang="tr-TR" sz="3800" b="1" dirty="0" smtClean="0"/>
              <a:t> meydana gelir.</a:t>
            </a:r>
            <a:br>
              <a:rPr lang="tr-TR" sz="3800" b="1" dirty="0" smtClean="0"/>
            </a:br>
            <a:r>
              <a:rPr lang="tr-TR" sz="3800" b="1" dirty="0" smtClean="0"/>
              <a:t/>
            </a:r>
            <a:br>
              <a:rPr lang="tr-TR" sz="3800" b="1" dirty="0" smtClean="0"/>
            </a:b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476252" y="0"/>
            <a:ext cx="834422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MEVSİMLERİN OLUŞUMU</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dirty="0" smtClean="0"/>
              <a:t>	Dünyamız güneşin etrafında dönmektedir. Bu hareketi yaparken Dünya ekseni üzerinde eğik olarak durur. Buna eksen eğikliği denir.</a:t>
            </a:r>
            <a:br>
              <a:rPr lang="tr-TR" dirty="0" smtClean="0"/>
            </a:br>
            <a:r>
              <a:rPr lang="tr-TR" dirty="0" smtClean="0"/>
              <a:t>Eksen eğikliği güneş ışınlarının Dünya’ya gelme açısının değişmesini sağlar. Bu sayede mevsimler oluşur.</a:t>
            </a:r>
          </a:p>
          <a:p>
            <a:r>
              <a:rPr lang="tr-TR" u="sng" dirty="0" smtClean="0">
                <a:solidFill>
                  <a:srgbClr val="FF0000"/>
                </a:solidFill>
              </a:rPr>
              <a:t>Mevsimlerin Oluşmasını:</a:t>
            </a:r>
            <a:endParaRPr lang="tr-TR" dirty="0" smtClean="0">
              <a:solidFill>
                <a:srgbClr val="FF0000"/>
              </a:solidFill>
            </a:endParaRPr>
          </a:p>
          <a:p>
            <a:r>
              <a:rPr lang="tr-TR" dirty="0" smtClean="0"/>
              <a:t>Dünya’nın Güneş etrafında dolaşması</a:t>
            </a:r>
          </a:p>
          <a:p>
            <a:r>
              <a:rPr lang="tr-TR" dirty="0" smtClean="0"/>
              <a:t>Dünyanın eksen eğikliğine sahip olması</a:t>
            </a:r>
          </a:p>
          <a:p>
            <a:r>
              <a:rPr lang="tr-TR" dirty="0" smtClean="0"/>
              <a:t>sağlar.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pPr>
              <a:buFont typeface="Wingdings" pitchFamily="2" charset="2"/>
              <a:buChar char="Ø"/>
            </a:pPr>
            <a:r>
              <a:rPr lang="tr-TR" b="1" dirty="0" smtClean="0"/>
              <a:t> Sıcaklık: Gündüzleri sıcaklığın etkisiyle genleşen kayalar, geceleri havanın soğumasıyla büzülür. Bu durumun sürekli tekrarlanması ile kayalarda parçalanmalar ve çatlamalar meydana gelir. Yarı nemli bölgelerde bu çatlaklara dolan yağmur suları donarak parçalanmayı hızlandırır. Rüzgârla gelen parçacıklar geniş kayalara çarpınca zımpara etkisi yaparak kayaların yüzeyini bazen törpüleyip parlatırken bazen de parçalanmasına sebep olur. Rüzgârlar, sürati azaldığında taşıdığı parçacıkları ve kumu bir yerlerde bırakır.</a:t>
            </a:r>
            <a:br>
              <a:rPr lang="tr-TR" b="1" dirty="0" smtClean="0"/>
            </a:br>
            <a:endParaRPr lang="tr-TR"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614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1506" name="Picture 2" descr="C:\Users\Dr. Fatma\Pictures\untitled.png"/>
          <p:cNvPicPr>
            <a:picLocks noChangeAspect="1" noChangeArrowheads="1"/>
          </p:cNvPicPr>
          <p:nvPr/>
        </p:nvPicPr>
        <p:blipFill>
          <a:blip r:embed="rId2" cstate="print"/>
          <a:srcRect/>
          <a:stretch>
            <a:fillRect/>
          </a:stretch>
        </p:blipFill>
        <p:spPr bwMode="auto">
          <a:xfrm>
            <a:off x="-1" y="-1"/>
            <a:ext cx="9144001" cy="707021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482" name="Picture 2" descr="C:\Users\Dr. Fatma\Pictures\untitled1.png"/>
          <p:cNvPicPr>
            <a:picLocks noGrp="1" noChangeAspect="1" noChangeArrowheads="1"/>
          </p:cNvPicPr>
          <p:nvPr>
            <p:ph idx="1"/>
          </p:nvPr>
        </p:nvPicPr>
        <p:blipFill>
          <a:blip r:embed="rId2" cstate="print"/>
          <a:srcRect/>
          <a:stretch>
            <a:fillRect/>
          </a:stretch>
        </p:blipFill>
        <p:spPr bwMode="auto">
          <a:xfrm>
            <a:off x="0" y="0"/>
            <a:ext cx="9155783"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İklim ve Hava Olayları</a:t>
            </a:r>
            <a:endParaRPr lang="tr-TR" b="1" dirty="0"/>
          </a:p>
        </p:txBody>
      </p:sp>
      <p:sp>
        <p:nvSpPr>
          <p:cNvPr id="3" name="2 İçerik Yer Tutucusu"/>
          <p:cNvSpPr>
            <a:spLocks noGrp="1"/>
          </p:cNvSpPr>
          <p:nvPr>
            <p:ph idx="1"/>
          </p:nvPr>
        </p:nvSpPr>
        <p:spPr>
          <a:xfrm>
            <a:off x="457200" y="1484784"/>
            <a:ext cx="8229600" cy="4896544"/>
          </a:xfrm>
        </p:spPr>
        <p:txBody>
          <a:bodyPr>
            <a:normAutofit fontScale="70000" lnSpcReduction="20000"/>
          </a:bodyPr>
          <a:lstStyle/>
          <a:p>
            <a:pPr>
              <a:buNone/>
            </a:pPr>
            <a:r>
              <a:rPr lang="tr-TR" dirty="0" smtClean="0"/>
              <a:t/>
            </a:r>
            <a:br>
              <a:rPr lang="tr-TR" dirty="0" smtClean="0"/>
            </a:br>
            <a:r>
              <a:rPr lang="tr-TR" b="1" dirty="0" smtClean="0"/>
              <a:t>İklim: geniş bölgelerde uzun zaman diliminde gerçekleşen hava olaylarının ortalamasıdır. Dünya'da Birbirinden farklı bir çok iklim bulunmaktadır. Dünya‘</a:t>
            </a:r>
            <a:r>
              <a:rPr lang="tr-TR" b="1" dirty="0" err="1" smtClean="0"/>
              <a:t>nın</a:t>
            </a:r>
            <a:r>
              <a:rPr lang="tr-TR" b="1" dirty="0" smtClean="0"/>
              <a:t> oluşumundan bu yana iklimler aynı kalmamış zamanla değişimlere uğramıştır. Milyonlarca yıl önce belki de birçok bölge levha hareketleri nedeniyle farklı yerlerdeydi ve farklı iklim özelliklerine sahipti. Günümüzde de Dünya'daki ortalama sıcaklık giderek artmaktadır. Küresel ısınma olarak adlandırılan bu değişimin sera gazı miktarının artışından kaynaklandığını düşünen bilim insanları, sıcaklık artışının devam etmesi halinde, bu durumun kalıcı iklim değişikliklerine neden olacağını söylemektedirler.</a:t>
            </a:r>
            <a:r>
              <a:rPr lang="tr-TR" dirty="0" smtClean="0"/>
              <a:t> </a:t>
            </a:r>
            <a:r>
              <a:rPr lang="tr-TR" b="1" dirty="0" smtClean="0"/>
              <a:t>Hava olayları yeryüzünde bitki türleri, hayvan türleri dağılımının oranını, toprak oluşumu ve türlerini, denizlerin tuzluluk oranını vb. oluşumları etkiler.</a:t>
            </a:r>
            <a:br>
              <a:rPr lang="tr-TR" b="1" dirty="0" smtClean="0"/>
            </a:br>
            <a:r>
              <a:rPr lang="tr-TR" b="1" dirty="0" smtClean="0"/>
              <a:t/>
            </a:r>
            <a:br>
              <a:rPr lang="tr-TR" b="1" dirty="0" smtClean="0"/>
            </a:br>
            <a:r>
              <a:rPr lang="tr-TR" b="1" dirty="0" smtClean="0"/>
              <a:t> </a:t>
            </a:r>
            <a:br>
              <a:rPr lang="tr-TR" b="1" dirty="0" smtClean="0"/>
            </a:br>
            <a:endParaRPr lang="tr-T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dirty="0"/>
          </a:p>
        </p:txBody>
      </p:sp>
      <p:pic>
        <p:nvPicPr>
          <p:cNvPr id="1027" name="Picture 3"/>
          <p:cNvPicPr>
            <a:picLocks noChangeAspect="1" noChangeArrowheads="1"/>
          </p:cNvPicPr>
          <p:nvPr/>
        </p:nvPicPr>
        <p:blipFill>
          <a:blip r:embed="rId2" cstate="print"/>
          <a:srcRect/>
          <a:stretch>
            <a:fillRect/>
          </a:stretch>
        </p:blipFill>
        <p:spPr bwMode="auto">
          <a:xfrm>
            <a:off x="200024" y="188640"/>
            <a:ext cx="8943975"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323528" y="620688"/>
            <a:ext cx="8568952" cy="554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1"/>
          </p:nvPr>
        </p:nvPicPr>
        <p:blipFill>
          <a:blip r:embed="rId2" cstate="print"/>
          <a:srcRect/>
          <a:stretch>
            <a:fillRect/>
          </a:stretch>
        </p:blipFill>
        <p:spPr bwMode="auto">
          <a:xfrm>
            <a:off x="539552" y="620688"/>
            <a:ext cx="822960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940966"/>
          </a:xfrm>
        </p:spPr>
        <p:txBody>
          <a:bodyPr>
            <a:normAutofit fontScale="90000"/>
          </a:bodyPr>
          <a:lstStyle/>
          <a:p>
            <a:r>
              <a:rPr lang="tr-TR" b="1" dirty="0" smtClean="0">
                <a:hlinkClick r:id="rId2" tooltip="Permanent Link: Hava Olaylarının Sebebi Nedir?"/>
              </a:rPr>
              <a:t/>
            </a:r>
            <a:br>
              <a:rPr lang="tr-TR" b="1" dirty="0" smtClean="0">
                <a:hlinkClick r:id="rId2" tooltip="Permanent Link: Hava Olaylarının Sebebi Nedir?"/>
              </a:rPr>
            </a:br>
            <a:r>
              <a:rPr lang="tr-TR" b="1" dirty="0" smtClean="0">
                <a:hlinkClick r:id="rId2" tooltip="Permanent Link: Hava Olaylarının Sebebi Nedir?"/>
              </a:rPr>
              <a:t>Hava Olaylarının Sebebi Nedir?</a:t>
            </a:r>
            <a:r>
              <a:rPr lang="tr-TR" b="1" dirty="0" smtClean="0"/>
              <a:t/>
            </a:r>
            <a:br>
              <a:rPr lang="tr-TR" b="1" dirty="0" smtClean="0"/>
            </a:br>
            <a:r>
              <a:rPr lang="tr-TR" dirty="0" smtClean="0"/>
              <a:t/>
            </a:r>
            <a:br>
              <a:rPr lang="tr-TR" dirty="0" smtClean="0"/>
            </a:br>
            <a:endParaRPr lang="tr-TR" dirty="0"/>
          </a:p>
        </p:txBody>
      </p:sp>
      <p:sp>
        <p:nvSpPr>
          <p:cNvPr id="3" name="2 İçerik Yer Tutucusu"/>
          <p:cNvSpPr>
            <a:spLocks noGrp="1"/>
          </p:cNvSpPr>
          <p:nvPr>
            <p:ph idx="1"/>
          </p:nvPr>
        </p:nvSpPr>
        <p:spPr>
          <a:xfrm>
            <a:off x="457200" y="1600201"/>
            <a:ext cx="8229600" cy="4277072"/>
          </a:xfrm>
        </p:spPr>
        <p:txBody>
          <a:bodyPr>
            <a:normAutofit fontScale="77500" lnSpcReduction="20000"/>
          </a:bodyPr>
          <a:lstStyle/>
          <a:p>
            <a:r>
              <a:rPr lang="tr-TR" b="1" dirty="0" smtClean="0"/>
              <a:t>Hava Olaylarının Sebebi: Belli bir alanın üstündeki havanın normalden daha fazla sıkışması ile oluşturduğu basınç, </a:t>
            </a:r>
            <a:r>
              <a:rPr lang="tr-TR" b="1" dirty="0" smtClean="0">
                <a:solidFill>
                  <a:srgbClr val="C00000"/>
                </a:solidFill>
              </a:rPr>
              <a:t>yüksek hava basıncıdır</a:t>
            </a:r>
            <a:r>
              <a:rPr lang="tr-TR" b="1" dirty="0" smtClean="0"/>
              <a:t>. </a:t>
            </a:r>
          </a:p>
          <a:p>
            <a:r>
              <a:rPr lang="tr-TR" b="1" dirty="0" smtClean="0"/>
              <a:t>Bunun tersi olarak havanın normalden daha seyrek olması halinde yaptığı basınç; ise </a:t>
            </a:r>
            <a:r>
              <a:rPr lang="tr-TR" b="1" dirty="0" smtClean="0">
                <a:solidFill>
                  <a:srgbClr val="C00000"/>
                </a:solidFill>
              </a:rPr>
              <a:t>alçak hava basıncıdır</a:t>
            </a:r>
            <a:r>
              <a:rPr lang="tr-TR" b="1" dirty="0" smtClean="0"/>
              <a:t>. Atmosferdeki alçak ve yüksek basınç; alanları sıcaklık farklılıklarından ortaya çıkar. Isınan hava yükselir ve  havayı oluşturan tanecikler daha soğuk alanlara doğru giderek oralarda birikir. Bir bölgede yüksek basınç varsa buradaki hava çevresindeki alçak basınç alanlarına doğru hareket eder. Bu şekilde, havanın yer değiştirmesiyle oluşan hareketi yani </a:t>
            </a:r>
            <a:r>
              <a:rPr lang="tr-TR" b="1" dirty="0" smtClean="0">
                <a:solidFill>
                  <a:srgbClr val="C00000"/>
                </a:solidFill>
              </a:rPr>
              <a:t>rüzgarı</a:t>
            </a:r>
            <a:r>
              <a:rPr lang="tr-TR" b="1" dirty="0" smtClean="0"/>
              <a:t> yüzümüzde hissederiz. </a:t>
            </a:r>
            <a:r>
              <a:rPr lang="tr-TR" dirty="0" smtClean="0"/>
              <a:t/>
            </a:r>
            <a:br>
              <a:rPr lang="tr-TR" dirty="0" smtClean="0"/>
            </a:br>
            <a:endParaRPr lang="tr-TR" dirty="0" smtClean="0"/>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707</Words>
  <Application>Microsoft Office PowerPoint</Application>
  <PresentationFormat>Ekran Gösterisi (4:3)</PresentationFormat>
  <Paragraphs>42</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Hava Olayları ve Yeryüzü Şekilleri </vt:lpstr>
      <vt:lpstr>Slayt 2</vt:lpstr>
      <vt:lpstr>Slayt 3</vt:lpstr>
      <vt:lpstr>Slayt 4</vt:lpstr>
      <vt:lpstr>İklim ve Hava Olayları</vt:lpstr>
      <vt:lpstr>Slayt 6</vt:lpstr>
      <vt:lpstr>Slayt 7</vt:lpstr>
      <vt:lpstr>Slayt 8</vt:lpstr>
      <vt:lpstr> Hava Olaylarının Sebebi Nedir?  </vt:lpstr>
      <vt:lpstr>ALÇAK BASINÇ</vt:lpstr>
      <vt:lpstr> YÜKSEK BASINÇ </vt:lpstr>
      <vt:lpstr>Slayt 12</vt:lpstr>
      <vt:lpstr>Slayt 13</vt:lpstr>
      <vt:lpstr>Slayt 14</vt:lpstr>
      <vt:lpstr>RÜZGÂRLAR</vt:lpstr>
      <vt:lpstr>Slayt 16</vt:lpstr>
      <vt:lpstr>HORTUMLAR</vt:lpstr>
      <vt:lpstr>Slayt 18</vt:lpstr>
      <vt:lpstr>Slayt 19</vt:lpstr>
      <vt:lpstr>KASIRGA</vt:lpstr>
      <vt:lpstr>Slayt 21</vt:lpstr>
      <vt:lpstr>Slayt 22</vt:lpstr>
      <vt:lpstr>Slayt 23</vt:lpstr>
      <vt:lpstr> Nemli hava gökyüzüne yakın yerlerde yoğunlaşırsa; </vt:lpstr>
      <vt:lpstr>Slayt 25</vt:lpstr>
      <vt:lpstr>Nemli hava yeryüzüne yakın yerde yoğunlaşırsa</vt:lpstr>
      <vt:lpstr>Slayt 27</vt:lpstr>
      <vt:lpstr>Slayt 28</vt:lpstr>
      <vt:lpstr>MEVSİMLERİN OLUŞUMU</vt:lpstr>
      <vt:lpstr>Slayt 30</vt:lpstr>
      <vt:lpstr>Slayt 31</vt:lpstr>
    </vt:vector>
  </TitlesOfParts>
  <Company>NeC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Hava Olayları ve Yeryüzü Şekilleri</dc:title>
  <dc:creator>Dr. Fatma</dc:creator>
  <cp:lastModifiedBy>Dr. Fatma</cp:lastModifiedBy>
  <cp:revision>32</cp:revision>
  <dcterms:created xsi:type="dcterms:W3CDTF">2013-05-08T15:32:59Z</dcterms:created>
  <dcterms:modified xsi:type="dcterms:W3CDTF">2013-05-08T17:05:03Z</dcterms:modified>
</cp:coreProperties>
</file>