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6" r:id="rId2"/>
    <p:sldId id="257" r:id="rId3"/>
    <p:sldId id="258" r:id="rId4"/>
    <p:sldId id="259" r:id="rId5"/>
    <p:sldId id="260" r:id="rId6"/>
    <p:sldId id="334" r:id="rId7"/>
    <p:sldId id="261" r:id="rId8"/>
    <p:sldId id="262" r:id="rId9"/>
    <p:sldId id="263"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331" r:id="rId25"/>
    <p:sldId id="329" r:id="rId26"/>
    <p:sldId id="333" r:id="rId27"/>
    <p:sldId id="332" r:id="rId28"/>
    <p:sldId id="279" r:id="rId29"/>
    <p:sldId id="280" r:id="rId30"/>
    <p:sldId id="281" r:id="rId31"/>
    <p:sldId id="339" r:id="rId32"/>
    <p:sldId id="282" r:id="rId33"/>
    <p:sldId id="283" r:id="rId34"/>
    <p:sldId id="284" r:id="rId35"/>
    <p:sldId id="285" r:id="rId36"/>
    <p:sldId id="286" r:id="rId37"/>
    <p:sldId id="287" r:id="rId38"/>
    <p:sldId id="288" r:id="rId39"/>
    <p:sldId id="289" r:id="rId40"/>
    <p:sldId id="336" r:id="rId41"/>
    <p:sldId id="290" r:id="rId42"/>
    <p:sldId id="291" r:id="rId43"/>
    <p:sldId id="335" r:id="rId44"/>
    <p:sldId id="294" r:id="rId45"/>
    <p:sldId id="295" r:id="rId46"/>
    <p:sldId id="296" r:id="rId47"/>
    <p:sldId id="297" r:id="rId48"/>
    <p:sldId id="298" r:id="rId49"/>
    <p:sldId id="337" r:id="rId50"/>
    <p:sldId id="301" r:id="rId51"/>
    <p:sldId id="302" r:id="rId52"/>
    <p:sldId id="303" r:id="rId53"/>
    <p:sldId id="304" r:id="rId54"/>
    <p:sldId id="338" r:id="rId55"/>
    <p:sldId id="305" r:id="rId56"/>
    <p:sldId id="306" r:id="rId57"/>
    <p:sldId id="307" r:id="rId58"/>
    <p:sldId id="309" r:id="rId59"/>
    <p:sldId id="310" r:id="rId60"/>
    <p:sldId id="311" r:id="rId61"/>
    <p:sldId id="312" r:id="rId62"/>
    <p:sldId id="313" r:id="rId63"/>
    <p:sldId id="314" r:id="rId64"/>
    <p:sldId id="315" r:id="rId65"/>
    <p:sldId id="316" r:id="rId66"/>
    <p:sldId id="317" r:id="rId67"/>
    <p:sldId id="340" r:id="rId68"/>
    <p:sldId id="325" r:id="rId6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9" d="100"/>
          <a:sy n="89" d="100"/>
        </p:scale>
        <p:origin x="-62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17.03.2012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17.03.2012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17.03.2012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17.03.2012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17.03.2012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pPr/>
              <a:t>17.03.2012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17.03.2012</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pPr/>
              <a:t>17.03.2012</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17.03.2012</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17.03.2012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17.03.2012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17.03.2012</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4.xml.rels><?xml version="1.0" encoding="UTF-8" standalone="yes"?>
<Relationships xmlns="http://schemas.openxmlformats.org/package/2006/relationships"><Relationship Id="rId3" Type="http://schemas.openxmlformats.org/officeDocument/2006/relationships/hyperlink" Target="file:///A:\basinc5.ppt" TargetMode="External"/><Relationship Id="rId2" Type="http://schemas.openxmlformats.org/officeDocument/2006/relationships/hyperlink" Target="file:///A:\basinc4.ppt"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http://www.fenokulu.net/kavramresim5/basincinetkisi44.jpg" TargetMode="External"/><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file:///A:\basinc3.ppt" TargetMode="External"/><Relationship Id="rId2" Type="http://schemas.openxmlformats.org/officeDocument/2006/relationships/hyperlink" Target="file:///A:\basinc2.ppt"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BASINÇ</a:t>
            </a:r>
            <a:endParaRPr lang="tr-TR" b="1" dirty="0"/>
          </a:p>
        </p:txBody>
      </p:sp>
      <p:pic>
        <p:nvPicPr>
          <p:cNvPr id="4" name="Picture 2" descr="Transmission of pressure in liquids"/>
          <p:cNvPicPr>
            <a:picLocks noGrp="1" noChangeAspect="1" noChangeArrowheads="1"/>
          </p:cNvPicPr>
          <p:nvPr>
            <p:ph idx="1"/>
          </p:nvPr>
        </p:nvPicPr>
        <p:blipFill>
          <a:blip r:embed="rId2" cstate="print"/>
          <a:srcRect/>
          <a:stretch>
            <a:fillRect/>
          </a:stretch>
        </p:blipFill>
        <p:spPr bwMode="auto">
          <a:xfrm>
            <a:off x="1259631" y="2924944"/>
            <a:ext cx="1899755" cy="2748189"/>
          </a:xfrm>
          <a:prstGeom prst="rect">
            <a:avLst/>
          </a:prstGeom>
          <a:noFill/>
          <a:ln w="9525">
            <a:noFill/>
            <a:miter lim="800000"/>
            <a:headEnd/>
            <a:tailEnd/>
          </a:ln>
        </p:spPr>
      </p:pic>
      <p:pic>
        <p:nvPicPr>
          <p:cNvPr id="1026" name="Picture 2" descr="C:\Users\Exper\Desktop\E-Etüt Projesi Dökümanları\4. ders materyalleri\hava-basinci-1.jpg"/>
          <p:cNvPicPr>
            <a:picLocks noChangeAspect="1" noChangeArrowheads="1"/>
          </p:cNvPicPr>
          <p:nvPr/>
        </p:nvPicPr>
        <p:blipFill>
          <a:blip r:embed="rId3" cstate="print"/>
          <a:srcRect/>
          <a:stretch>
            <a:fillRect/>
          </a:stretch>
        </p:blipFill>
        <p:spPr bwMode="auto">
          <a:xfrm>
            <a:off x="6156176" y="2996952"/>
            <a:ext cx="2439039" cy="2717787"/>
          </a:xfrm>
          <a:prstGeom prst="rect">
            <a:avLst/>
          </a:prstGeom>
          <a:noFill/>
        </p:spPr>
      </p:pic>
      <p:pic>
        <p:nvPicPr>
          <p:cNvPr id="1027" name="Picture 3" descr="C:\Users\Exper\Desktop\E-Etüt Projesi Dökümanları\4. ders materyalleri\4db7244013e2e71adea13c873838efa8_1283512018.jpg"/>
          <p:cNvPicPr>
            <a:picLocks noChangeAspect="1" noChangeArrowheads="1"/>
          </p:cNvPicPr>
          <p:nvPr/>
        </p:nvPicPr>
        <p:blipFill>
          <a:blip r:embed="rId4" cstate="print"/>
          <a:srcRect/>
          <a:stretch>
            <a:fillRect/>
          </a:stretch>
        </p:blipFill>
        <p:spPr bwMode="auto">
          <a:xfrm>
            <a:off x="3275856" y="1412776"/>
            <a:ext cx="2213992" cy="2213992"/>
          </a:xfrm>
          <a:prstGeom prst="rect">
            <a:avLst/>
          </a:prstGeom>
          <a:noFill/>
        </p:spPr>
      </p:pic>
      <p:sp>
        <p:nvSpPr>
          <p:cNvPr id="7" name="6 Metin kutusu"/>
          <p:cNvSpPr txBox="1"/>
          <p:nvPr/>
        </p:nvSpPr>
        <p:spPr>
          <a:xfrm>
            <a:off x="755576" y="1772816"/>
            <a:ext cx="2808312" cy="369332"/>
          </a:xfrm>
          <a:prstGeom prst="rect">
            <a:avLst/>
          </a:prstGeom>
          <a:noFill/>
        </p:spPr>
        <p:txBody>
          <a:bodyPr wrap="square" rtlCol="0">
            <a:spAutoFit/>
          </a:bodyPr>
          <a:lstStyle/>
          <a:p>
            <a:r>
              <a:rPr lang="tr-TR" dirty="0" smtClean="0"/>
              <a:t>KATILARIN BASINCI</a:t>
            </a:r>
            <a:endParaRPr lang="tr-TR" dirty="0"/>
          </a:p>
        </p:txBody>
      </p:sp>
      <p:sp>
        <p:nvSpPr>
          <p:cNvPr id="8" name="7 Metin kutusu"/>
          <p:cNvSpPr txBox="1"/>
          <p:nvPr/>
        </p:nvSpPr>
        <p:spPr>
          <a:xfrm>
            <a:off x="827584" y="5805264"/>
            <a:ext cx="2808312" cy="369332"/>
          </a:xfrm>
          <a:prstGeom prst="rect">
            <a:avLst/>
          </a:prstGeom>
          <a:noFill/>
        </p:spPr>
        <p:txBody>
          <a:bodyPr wrap="square" rtlCol="0">
            <a:spAutoFit/>
          </a:bodyPr>
          <a:lstStyle/>
          <a:p>
            <a:r>
              <a:rPr lang="tr-TR" dirty="0" smtClean="0"/>
              <a:t>SIVILARIN BASINCI</a:t>
            </a:r>
            <a:endParaRPr lang="tr-TR" dirty="0"/>
          </a:p>
        </p:txBody>
      </p:sp>
      <p:sp>
        <p:nvSpPr>
          <p:cNvPr id="9" name="8 Metin kutusu"/>
          <p:cNvSpPr txBox="1"/>
          <p:nvPr/>
        </p:nvSpPr>
        <p:spPr>
          <a:xfrm>
            <a:off x="6156176" y="2420888"/>
            <a:ext cx="2808312" cy="369332"/>
          </a:xfrm>
          <a:prstGeom prst="rect">
            <a:avLst/>
          </a:prstGeom>
          <a:noFill/>
        </p:spPr>
        <p:txBody>
          <a:bodyPr wrap="square" rtlCol="0">
            <a:spAutoFit/>
          </a:bodyPr>
          <a:lstStyle/>
          <a:p>
            <a:r>
              <a:rPr lang="tr-TR" dirty="0" smtClean="0"/>
              <a:t>GAZLARIN BASINCI</a:t>
            </a:r>
            <a:endParaRPr lang="tr-TR" dirty="0"/>
          </a:p>
        </p:txBody>
      </p:sp>
      <p:sp>
        <p:nvSpPr>
          <p:cNvPr id="10" name="9 Metin kutusu"/>
          <p:cNvSpPr txBox="1"/>
          <p:nvPr/>
        </p:nvSpPr>
        <p:spPr>
          <a:xfrm>
            <a:off x="3707904" y="5733256"/>
            <a:ext cx="5040560" cy="369332"/>
          </a:xfrm>
          <a:prstGeom prst="rect">
            <a:avLst/>
          </a:prstGeom>
          <a:noFill/>
        </p:spPr>
        <p:txBody>
          <a:bodyPr wrap="square" rtlCol="0">
            <a:spAutoFit/>
          </a:bodyPr>
          <a:lstStyle/>
          <a:p>
            <a:r>
              <a:rPr lang="tr-TR" b="1" dirty="0" smtClean="0"/>
              <a:t>Hazırlayan: Arif Özgür ÜLGER</a:t>
            </a:r>
            <a:endParaRPr lang="tr-TR"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BASINCI AZALTTIĞIMIZ YERLER</a:t>
            </a:r>
            <a:endParaRPr lang="tr-TR" dirty="0"/>
          </a:p>
        </p:txBody>
      </p:sp>
      <p:sp>
        <p:nvSpPr>
          <p:cNvPr id="5" name="4 Dikdörtgen"/>
          <p:cNvSpPr/>
          <p:nvPr/>
        </p:nvSpPr>
        <p:spPr>
          <a:xfrm>
            <a:off x="611560" y="1772816"/>
            <a:ext cx="5400600" cy="4401205"/>
          </a:xfrm>
          <a:prstGeom prst="rect">
            <a:avLst/>
          </a:prstGeom>
        </p:spPr>
        <p:txBody>
          <a:bodyPr wrap="square">
            <a:spAutoFit/>
          </a:bodyPr>
          <a:lstStyle/>
          <a:p>
            <a:r>
              <a:rPr lang="tr-TR" sz="4000" b="1" dirty="0" smtClean="0">
                <a:solidFill>
                  <a:srgbClr val="0000FF"/>
                </a:solidFill>
                <a:latin typeface="Arial" charset="0"/>
              </a:rPr>
              <a:t>Kayak </a:t>
            </a:r>
            <a:br>
              <a:rPr lang="tr-TR" sz="4000" b="1" dirty="0" smtClean="0">
                <a:solidFill>
                  <a:srgbClr val="0000FF"/>
                </a:solidFill>
                <a:latin typeface="Arial" charset="0"/>
              </a:rPr>
            </a:br>
            <a:r>
              <a:rPr lang="tr-TR" sz="4000" b="1" dirty="0" smtClean="0">
                <a:solidFill>
                  <a:srgbClr val="0000FF"/>
                </a:solidFill>
                <a:latin typeface="Arial" charset="0"/>
              </a:rPr>
              <a:t>yaparken </a:t>
            </a:r>
            <a:br>
              <a:rPr lang="tr-TR" sz="4000" b="1" dirty="0" smtClean="0">
                <a:solidFill>
                  <a:srgbClr val="0000FF"/>
                </a:solidFill>
                <a:latin typeface="Arial" charset="0"/>
              </a:rPr>
            </a:br>
            <a:r>
              <a:rPr lang="tr-TR" sz="4000" b="1" dirty="0" smtClean="0">
                <a:solidFill>
                  <a:srgbClr val="0000FF"/>
                </a:solidFill>
                <a:latin typeface="Arial" charset="0"/>
              </a:rPr>
              <a:t>neden </a:t>
            </a:r>
            <a:br>
              <a:rPr lang="tr-TR" sz="4000" b="1" dirty="0" smtClean="0">
                <a:solidFill>
                  <a:srgbClr val="0000FF"/>
                </a:solidFill>
                <a:latin typeface="Arial" charset="0"/>
              </a:rPr>
            </a:br>
            <a:r>
              <a:rPr lang="tr-TR" sz="4000" b="1" dirty="0" smtClean="0">
                <a:solidFill>
                  <a:srgbClr val="0000FF"/>
                </a:solidFill>
                <a:latin typeface="Arial" charset="0"/>
              </a:rPr>
              <a:t>uzun </a:t>
            </a:r>
            <a:br>
              <a:rPr lang="tr-TR" sz="4000" b="1" dirty="0" smtClean="0">
                <a:solidFill>
                  <a:srgbClr val="0000FF"/>
                </a:solidFill>
                <a:latin typeface="Arial" charset="0"/>
              </a:rPr>
            </a:br>
            <a:r>
              <a:rPr lang="tr-TR" sz="4000" b="1" dirty="0" smtClean="0">
                <a:solidFill>
                  <a:srgbClr val="0000FF"/>
                </a:solidFill>
                <a:latin typeface="Arial" charset="0"/>
              </a:rPr>
              <a:t>kayak </a:t>
            </a:r>
            <a:br>
              <a:rPr lang="tr-TR" sz="4000" b="1" dirty="0" smtClean="0">
                <a:solidFill>
                  <a:srgbClr val="0000FF"/>
                </a:solidFill>
                <a:latin typeface="Arial" charset="0"/>
              </a:rPr>
            </a:br>
            <a:r>
              <a:rPr lang="tr-TR" sz="4000" b="1" dirty="0" smtClean="0">
                <a:solidFill>
                  <a:srgbClr val="0000FF"/>
                </a:solidFill>
                <a:latin typeface="Arial" charset="0"/>
              </a:rPr>
              <a:t>takımlarını takarsınız?</a:t>
            </a:r>
            <a:endParaRPr lang="tr-TR" sz="4000" dirty="0"/>
          </a:p>
        </p:txBody>
      </p:sp>
      <p:pic>
        <p:nvPicPr>
          <p:cNvPr id="7" name="Picture 4" descr="C:\Belgelerim\HK\BASINÇ\kayk.gif"/>
          <p:cNvPicPr>
            <a:picLocks noGrp="1" noChangeAspect="1" noChangeArrowheads="1"/>
          </p:cNvPicPr>
          <p:nvPr>
            <p:ph idx="1"/>
          </p:nvPr>
        </p:nvPicPr>
        <p:blipFill>
          <a:blip r:embed="rId2" cstate="print"/>
          <a:srcRect/>
          <a:stretch>
            <a:fillRect/>
          </a:stretch>
        </p:blipFill>
        <p:spPr bwMode="auto">
          <a:xfrm>
            <a:off x="4860032" y="1844824"/>
            <a:ext cx="2646294" cy="40324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BASINCI AZALTTIĞIMIZ YERLER</a:t>
            </a:r>
            <a:endParaRPr lang="tr-TR" dirty="0"/>
          </a:p>
        </p:txBody>
      </p:sp>
      <p:sp>
        <p:nvSpPr>
          <p:cNvPr id="5" name="4 Dikdörtgen"/>
          <p:cNvSpPr/>
          <p:nvPr/>
        </p:nvSpPr>
        <p:spPr>
          <a:xfrm>
            <a:off x="179512" y="1556792"/>
            <a:ext cx="3672408" cy="3693319"/>
          </a:xfrm>
          <a:prstGeom prst="rect">
            <a:avLst/>
          </a:prstGeom>
        </p:spPr>
        <p:txBody>
          <a:bodyPr wrap="square">
            <a:spAutoFit/>
          </a:bodyPr>
          <a:lstStyle/>
          <a:p>
            <a:r>
              <a:rPr lang="tr-TR" sz="2400" b="1" dirty="0" smtClean="0">
                <a:latin typeface="Arial" charset="0"/>
              </a:rPr>
              <a:t>Bazı kamyonların lastikleri çok büyüktür. </a:t>
            </a:r>
          </a:p>
          <a:p>
            <a:endParaRPr lang="tr-TR" sz="2400" b="1" dirty="0" smtClean="0">
              <a:latin typeface="Arial" charset="0"/>
            </a:endParaRPr>
          </a:p>
          <a:p>
            <a:r>
              <a:rPr lang="tr-TR" sz="2400" b="1" dirty="0" smtClean="0">
                <a:latin typeface="Arial" charset="0"/>
              </a:rPr>
              <a:t>Bu durum kamyonların yüzeye daha iyi tutunmalarını  ve kaygan yüzeylerde daha iyi hareket etmeleri sağlar</a:t>
            </a:r>
            <a:endParaRPr lang="tr-TR" sz="2400" dirty="0" smtClean="0">
              <a:latin typeface="Arial" charset="0"/>
            </a:endParaRPr>
          </a:p>
          <a:p>
            <a:endParaRPr lang="tr-TR" dirty="0"/>
          </a:p>
        </p:txBody>
      </p:sp>
      <p:pic>
        <p:nvPicPr>
          <p:cNvPr id="7" name="Picture 5" descr="C:\Belgelerim\HK\BASINÇ\kamyon.gif"/>
          <p:cNvPicPr>
            <a:picLocks noGrp="1" noChangeAspect="1" noChangeArrowheads="1"/>
          </p:cNvPicPr>
          <p:nvPr>
            <p:ph idx="1"/>
          </p:nvPr>
        </p:nvPicPr>
        <p:blipFill>
          <a:blip r:embed="rId2" cstate="print"/>
          <a:srcRect/>
          <a:stretch>
            <a:fillRect/>
          </a:stretch>
        </p:blipFill>
        <p:spPr bwMode="auto">
          <a:xfrm>
            <a:off x="3779912" y="1772816"/>
            <a:ext cx="4809931" cy="43684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BASINCI AZALTTIĞIMIZ YERLER</a:t>
            </a:r>
            <a:endParaRPr lang="tr-TR" dirty="0"/>
          </a:p>
        </p:txBody>
      </p:sp>
      <p:sp>
        <p:nvSpPr>
          <p:cNvPr id="3" name="2 İçerik Yer Tutucusu"/>
          <p:cNvSpPr>
            <a:spLocks noGrp="1"/>
          </p:cNvSpPr>
          <p:nvPr>
            <p:ph idx="1"/>
          </p:nvPr>
        </p:nvSpPr>
        <p:spPr/>
        <p:txBody>
          <a:bodyPr/>
          <a:lstStyle/>
          <a:p>
            <a:r>
              <a:rPr lang="tr-TR" dirty="0" smtClean="0"/>
              <a:t>Bu örneklerin dışında;</a:t>
            </a:r>
          </a:p>
          <a:p>
            <a:r>
              <a:rPr lang="tr-TR" dirty="0" smtClean="0"/>
              <a:t>Kar ayakkabısı giymek</a:t>
            </a:r>
          </a:p>
          <a:p>
            <a:r>
              <a:rPr lang="tr-TR" dirty="0" smtClean="0"/>
              <a:t>İş makineleri  ve traktörlerin büyük tekerlekli olması</a:t>
            </a:r>
          </a:p>
          <a:p>
            <a:r>
              <a:rPr lang="tr-TR" dirty="0" smtClean="0"/>
              <a:t>Askeri araçların paletli olması</a:t>
            </a:r>
          </a:p>
          <a:p>
            <a:r>
              <a:rPr lang="tr-TR" dirty="0" smtClean="0"/>
              <a:t>Toplu iğne ve raptiyelerin geniş başlarının olması</a:t>
            </a:r>
            <a:endParaRPr lang="tr-T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BASINCI ARTTIRDIĞIMIZ YERLER</a:t>
            </a:r>
            <a:endParaRPr lang="tr-TR" dirty="0"/>
          </a:p>
        </p:txBody>
      </p:sp>
      <p:sp>
        <p:nvSpPr>
          <p:cNvPr id="3" name="2 İçerik Yer Tutucusu"/>
          <p:cNvSpPr>
            <a:spLocks noGrp="1"/>
          </p:cNvSpPr>
          <p:nvPr>
            <p:ph idx="1"/>
          </p:nvPr>
        </p:nvSpPr>
        <p:spPr>
          <a:xfrm>
            <a:off x="457200" y="1600201"/>
            <a:ext cx="3106688" cy="2620888"/>
          </a:xfrm>
        </p:spPr>
        <p:txBody>
          <a:bodyPr/>
          <a:lstStyle/>
          <a:p>
            <a:r>
              <a:rPr lang="tr-TR" b="1" dirty="0" smtClean="0">
                <a:solidFill>
                  <a:srgbClr val="0000FF"/>
                </a:solidFill>
                <a:latin typeface="Arial" charset="0"/>
              </a:rPr>
              <a:t>Elmayı neden bıçağın </a:t>
            </a:r>
            <a:br>
              <a:rPr lang="tr-TR" b="1" dirty="0" smtClean="0">
                <a:solidFill>
                  <a:srgbClr val="0000FF"/>
                </a:solidFill>
                <a:latin typeface="Arial" charset="0"/>
              </a:rPr>
            </a:br>
            <a:r>
              <a:rPr lang="tr-TR" b="1" dirty="0" smtClean="0">
                <a:solidFill>
                  <a:srgbClr val="0000FF"/>
                </a:solidFill>
                <a:latin typeface="Arial" charset="0"/>
              </a:rPr>
              <a:t>sivri tarafı ile kesersiniz?</a:t>
            </a:r>
            <a:endParaRPr lang="tr-TR" dirty="0"/>
          </a:p>
        </p:txBody>
      </p:sp>
      <p:pic>
        <p:nvPicPr>
          <p:cNvPr id="3074" name="Picture 2" descr="C:\Users\Exper\Desktop\E-Etüt Projesi Dökümanları\4. ders materyalleri\20090305_2_1236287529_ak3e.jpg"/>
          <p:cNvPicPr>
            <a:picLocks noChangeAspect="1" noChangeArrowheads="1"/>
          </p:cNvPicPr>
          <p:nvPr/>
        </p:nvPicPr>
        <p:blipFill>
          <a:blip r:embed="rId2" cstate="print"/>
          <a:srcRect/>
          <a:stretch>
            <a:fillRect/>
          </a:stretch>
        </p:blipFill>
        <p:spPr bwMode="auto">
          <a:xfrm>
            <a:off x="3635896" y="2204864"/>
            <a:ext cx="4763606" cy="4057278"/>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BASINCI ARTTIRDIĞIMIZ YERLER</a:t>
            </a:r>
            <a:endParaRPr lang="tr-TR" dirty="0"/>
          </a:p>
        </p:txBody>
      </p:sp>
      <p:sp>
        <p:nvSpPr>
          <p:cNvPr id="3" name="2 İçerik Yer Tutucusu"/>
          <p:cNvSpPr>
            <a:spLocks noGrp="1"/>
          </p:cNvSpPr>
          <p:nvPr>
            <p:ph idx="1"/>
          </p:nvPr>
        </p:nvSpPr>
        <p:spPr>
          <a:xfrm>
            <a:off x="457200" y="1600200"/>
            <a:ext cx="3538736" cy="4525963"/>
          </a:xfrm>
        </p:spPr>
        <p:txBody>
          <a:bodyPr/>
          <a:lstStyle/>
          <a:p>
            <a:r>
              <a:rPr lang="tr-TR" b="1" dirty="0" smtClean="0">
                <a:solidFill>
                  <a:srgbClr val="0000FF"/>
                </a:solidFill>
                <a:latin typeface="Arial" charset="0"/>
              </a:rPr>
              <a:t>Çiviyi duvara çakarken </a:t>
            </a:r>
            <a:br>
              <a:rPr lang="tr-TR" b="1" dirty="0" smtClean="0">
                <a:solidFill>
                  <a:srgbClr val="0000FF"/>
                </a:solidFill>
                <a:latin typeface="Arial" charset="0"/>
              </a:rPr>
            </a:br>
            <a:r>
              <a:rPr lang="tr-TR" b="1" dirty="0" smtClean="0">
                <a:solidFill>
                  <a:srgbClr val="0000FF"/>
                </a:solidFill>
                <a:latin typeface="Arial" charset="0"/>
              </a:rPr>
              <a:t>neden </a:t>
            </a:r>
            <a:br>
              <a:rPr lang="tr-TR" b="1" dirty="0" smtClean="0">
                <a:solidFill>
                  <a:srgbClr val="0000FF"/>
                </a:solidFill>
                <a:latin typeface="Arial" charset="0"/>
              </a:rPr>
            </a:br>
            <a:r>
              <a:rPr lang="tr-TR" b="1" dirty="0" smtClean="0">
                <a:solidFill>
                  <a:srgbClr val="0000FF"/>
                </a:solidFill>
                <a:latin typeface="Arial" charset="0"/>
              </a:rPr>
              <a:t>sivri </a:t>
            </a:r>
            <a:br>
              <a:rPr lang="tr-TR" b="1" dirty="0" smtClean="0">
                <a:solidFill>
                  <a:srgbClr val="0000FF"/>
                </a:solidFill>
                <a:latin typeface="Arial" charset="0"/>
              </a:rPr>
            </a:br>
            <a:r>
              <a:rPr lang="tr-TR" b="1" dirty="0" smtClean="0">
                <a:solidFill>
                  <a:srgbClr val="0000FF"/>
                </a:solidFill>
                <a:latin typeface="Arial" charset="0"/>
              </a:rPr>
              <a:t>tarafını </a:t>
            </a:r>
            <a:br>
              <a:rPr lang="tr-TR" b="1" dirty="0" smtClean="0">
                <a:solidFill>
                  <a:srgbClr val="0000FF"/>
                </a:solidFill>
                <a:latin typeface="Arial" charset="0"/>
              </a:rPr>
            </a:br>
            <a:r>
              <a:rPr lang="tr-TR" b="1" dirty="0" smtClean="0">
                <a:solidFill>
                  <a:srgbClr val="0000FF"/>
                </a:solidFill>
                <a:latin typeface="Arial" charset="0"/>
              </a:rPr>
              <a:t>duvara getirirsiniz?</a:t>
            </a:r>
            <a:endParaRPr lang="tr-TR" dirty="0"/>
          </a:p>
        </p:txBody>
      </p:sp>
      <p:pic>
        <p:nvPicPr>
          <p:cNvPr id="4098" name="Picture 2" descr="C:\Users\Exper\Desktop\E-Etüt Projesi Dökümanları\4. ders materyalleri\civilb0.jpg"/>
          <p:cNvPicPr>
            <a:picLocks noChangeAspect="1" noChangeArrowheads="1"/>
          </p:cNvPicPr>
          <p:nvPr/>
        </p:nvPicPr>
        <p:blipFill>
          <a:blip r:embed="rId2" cstate="print"/>
          <a:srcRect/>
          <a:stretch>
            <a:fillRect/>
          </a:stretch>
        </p:blipFill>
        <p:spPr bwMode="auto">
          <a:xfrm>
            <a:off x="3635896" y="2276872"/>
            <a:ext cx="5299873" cy="3550915"/>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BASINCI ARTTIRDIĞIMIZ YERLER</a:t>
            </a:r>
            <a:endParaRPr lang="tr-TR" dirty="0"/>
          </a:p>
        </p:txBody>
      </p:sp>
      <p:sp>
        <p:nvSpPr>
          <p:cNvPr id="3" name="2 İçerik Yer Tutucusu"/>
          <p:cNvSpPr>
            <a:spLocks noGrp="1"/>
          </p:cNvSpPr>
          <p:nvPr>
            <p:ph idx="1"/>
          </p:nvPr>
        </p:nvSpPr>
        <p:spPr/>
        <p:txBody>
          <a:bodyPr/>
          <a:lstStyle/>
          <a:p>
            <a:r>
              <a:rPr lang="tr-TR" dirty="0" smtClean="0"/>
              <a:t>Bu örneklerin dışında;</a:t>
            </a:r>
          </a:p>
          <a:p>
            <a:r>
              <a:rPr lang="tr-TR" dirty="0" smtClean="0"/>
              <a:t>Raptiyenin ve iğnenin ucunun sivri olması</a:t>
            </a:r>
          </a:p>
          <a:p>
            <a:r>
              <a:rPr lang="tr-TR" dirty="0" smtClean="0"/>
              <a:t>Kramponların ve topuklu ayakkabıların sivri uçlu olması</a:t>
            </a:r>
          </a:p>
          <a:p>
            <a:endParaRPr lang="tr-TR" dirty="0" smtClean="0"/>
          </a:p>
          <a:p>
            <a:endParaRPr lang="tr-T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686800" cy="1143000"/>
          </a:xfrm>
        </p:spPr>
        <p:txBody>
          <a:bodyPr>
            <a:normAutofit fontScale="90000"/>
          </a:bodyPr>
          <a:lstStyle/>
          <a:p>
            <a:r>
              <a:rPr lang="tr-TR" b="1" dirty="0" smtClean="0"/>
              <a:t>CANLILARIN BASINÇ ADAPTASYONLARI</a:t>
            </a:r>
            <a:endParaRPr lang="tr-TR" b="1" dirty="0"/>
          </a:p>
        </p:txBody>
      </p:sp>
      <p:pic>
        <p:nvPicPr>
          <p:cNvPr id="5122" name="Picture 2" descr="C:\Users\Exper\Desktop\E-Etüt Projesi Dökümanları\4. ders materyalleri\800pxmallarddrake032620af9.jpg"/>
          <p:cNvPicPr>
            <a:picLocks noGrp="1" noChangeAspect="1" noChangeArrowheads="1"/>
          </p:cNvPicPr>
          <p:nvPr>
            <p:ph idx="1"/>
          </p:nvPr>
        </p:nvPicPr>
        <p:blipFill>
          <a:blip r:embed="rId2" cstate="print"/>
          <a:srcRect/>
          <a:stretch>
            <a:fillRect/>
          </a:stretch>
        </p:blipFill>
        <p:spPr bwMode="auto">
          <a:xfrm>
            <a:off x="4860032" y="1412776"/>
            <a:ext cx="3507877" cy="2337123"/>
          </a:xfrm>
          <a:prstGeom prst="rect">
            <a:avLst/>
          </a:prstGeom>
          <a:noFill/>
        </p:spPr>
      </p:pic>
      <p:sp>
        <p:nvSpPr>
          <p:cNvPr id="5" name="4 Metin kutusu"/>
          <p:cNvSpPr txBox="1"/>
          <p:nvPr/>
        </p:nvSpPr>
        <p:spPr>
          <a:xfrm>
            <a:off x="755576" y="1916832"/>
            <a:ext cx="3888432" cy="1200329"/>
          </a:xfrm>
          <a:prstGeom prst="rect">
            <a:avLst/>
          </a:prstGeom>
          <a:noFill/>
        </p:spPr>
        <p:txBody>
          <a:bodyPr wrap="square" rtlCol="0">
            <a:spAutoFit/>
          </a:bodyPr>
          <a:lstStyle/>
          <a:p>
            <a:r>
              <a:rPr lang="tr-TR" dirty="0" smtClean="0"/>
              <a:t>Ördeklerin ayağının perdeli olması basıncı azaltmak için bir adaptasyondur. Böylelikle suda batmaz</a:t>
            </a:r>
          </a:p>
          <a:p>
            <a:endParaRPr lang="tr-TR" dirty="0" smtClean="0"/>
          </a:p>
        </p:txBody>
      </p:sp>
      <p:pic>
        <p:nvPicPr>
          <p:cNvPr id="5123" name="Picture 3" descr="C:\Users\Exper\Desktop\E-Etüt Projesi Dökümanları\4. ders materyalleri\untitled.png"/>
          <p:cNvPicPr>
            <a:picLocks noChangeAspect="1" noChangeArrowheads="1"/>
          </p:cNvPicPr>
          <p:nvPr/>
        </p:nvPicPr>
        <p:blipFill>
          <a:blip r:embed="rId3" cstate="print"/>
          <a:srcRect/>
          <a:stretch>
            <a:fillRect/>
          </a:stretch>
        </p:blipFill>
        <p:spPr bwMode="auto">
          <a:xfrm>
            <a:off x="611560" y="3933056"/>
            <a:ext cx="3312368" cy="1987421"/>
          </a:xfrm>
          <a:prstGeom prst="rect">
            <a:avLst/>
          </a:prstGeom>
          <a:noFill/>
        </p:spPr>
      </p:pic>
      <p:sp>
        <p:nvSpPr>
          <p:cNvPr id="7" name="6 Metin kutusu"/>
          <p:cNvSpPr txBox="1"/>
          <p:nvPr/>
        </p:nvSpPr>
        <p:spPr>
          <a:xfrm>
            <a:off x="4355976" y="4221088"/>
            <a:ext cx="3888432" cy="923330"/>
          </a:xfrm>
          <a:prstGeom prst="rect">
            <a:avLst/>
          </a:prstGeom>
          <a:noFill/>
        </p:spPr>
        <p:txBody>
          <a:bodyPr wrap="square" rtlCol="0">
            <a:spAutoFit/>
          </a:bodyPr>
          <a:lstStyle/>
          <a:p>
            <a:r>
              <a:rPr lang="tr-TR" dirty="0" smtClean="0"/>
              <a:t>Devenin  ayağının büyük olması basıncı azaltmak için bir adaptasyondur.</a:t>
            </a:r>
          </a:p>
          <a:p>
            <a:r>
              <a:rPr lang="tr-TR" dirty="0" smtClean="0"/>
              <a:t>Böylelikle kumda batmaz.</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51520" y="274638"/>
            <a:ext cx="8435280" cy="1143000"/>
          </a:xfrm>
        </p:spPr>
        <p:txBody>
          <a:bodyPr>
            <a:normAutofit fontScale="90000"/>
          </a:bodyPr>
          <a:lstStyle/>
          <a:p>
            <a:r>
              <a:rPr lang="tr-TR" b="1" dirty="0" smtClean="0"/>
              <a:t>CANLILARIN BASINÇ ADAPTASYONLARI</a:t>
            </a:r>
            <a:endParaRPr lang="tr-TR" dirty="0"/>
          </a:p>
        </p:txBody>
      </p:sp>
      <p:pic>
        <p:nvPicPr>
          <p:cNvPr id="6146" name="Picture 2" descr="C:\Users\Exper\Desktop\E-Etüt Projesi Dökümanları\4. ders materyalleri\pitbull_izmir.jpg"/>
          <p:cNvPicPr>
            <a:picLocks noGrp="1" noChangeAspect="1" noChangeArrowheads="1"/>
          </p:cNvPicPr>
          <p:nvPr>
            <p:ph idx="1"/>
          </p:nvPr>
        </p:nvPicPr>
        <p:blipFill>
          <a:blip r:embed="rId2" cstate="print"/>
          <a:srcRect/>
          <a:stretch>
            <a:fillRect/>
          </a:stretch>
        </p:blipFill>
        <p:spPr bwMode="auto">
          <a:xfrm>
            <a:off x="1547664" y="3356992"/>
            <a:ext cx="2808312" cy="2808312"/>
          </a:xfrm>
          <a:prstGeom prst="rect">
            <a:avLst/>
          </a:prstGeom>
          <a:noFill/>
        </p:spPr>
      </p:pic>
      <p:pic>
        <p:nvPicPr>
          <p:cNvPr id="6147" name="Picture 3" descr="C:\Users\Exper\Desktop\E-Etüt Projesi Dökümanları\4. ders materyalleri\gaga.jpg"/>
          <p:cNvPicPr>
            <a:picLocks noChangeAspect="1" noChangeArrowheads="1"/>
          </p:cNvPicPr>
          <p:nvPr/>
        </p:nvPicPr>
        <p:blipFill>
          <a:blip r:embed="rId3" cstate="print"/>
          <a:srcRect/>
          <a:stretch>
            <a:fillRect/>
          </a:stretch>
        </p:blipFill>
        <p:spPr bwMode="auto">
          <a:xfrm>
            <a:off x="4788024" y="1196752"/>
            <a:ext cx="2774602" cy="2839128"/>
          </a:xfrm>
          <a:prstGeom prst="rect">
            <a:avLst/>
          </a:prstGeom>
          <a:noFill/>
        </p:spPr>
      </p:pic>
      <p:sp>
        <p:nvSpPr>
          <p:cNvPr id="6" name="5 Metin kutusu"/>
          <p:cNvSpPr txBox="1"/>
          <p:nvPr/>
        </p:nvSpPr>
        <p:spPr>
          <a:xfrm>
            <a:off x="683568" y="1556792"/>
            <a:ext cx="3888432" cy="1754326"/>
          </a:xfrm>
          <a:prstGeom prst="rect">
            <a:avLst/>
          </a:prstGeom>
          <a:noFill/>
        </p:spPr>
        <p:txBody>
          <a:bodyPr wrap="square" rtlCol="0">
            <a:spAutoFit/>
          </a:bodyPr>
          <a:lstStyle/>
          <a:p>
            <a:r>
              <a:rPr lang="tr-TR" dirty="0" smtClean="0"/>
              <a:t>Kartalların gagalarının sivri olması basıncı arttırmak için bir adaptasyondur. </a:t>
            </a:r>
          </a:p>
          <a:p>
            <a:r>
              <a:rPr lang="tr-TR" dirty="0" smtClean="0"/>
              <a:t>Böylelikle avlarına daha sert darbeler vurabilir.</a:t>
            </a:r>
          </a:p>
          <a:p>
            <a:endParaRPr lang="tr-TR" dirty="0" smtClean="0"/>
          </a:p>
        </p:txBody>
      </p:sp>
      <p:sp>
        <p:nvSpPr>
          <p:cNvPr id="7" name="6 Metin kutusu"/>
          <p:cNvSpPr txBox="1"/>
          <p:nvPr/>
        </p:nvSpPr>
        <p:spPr>
          <a:xfrm>
            <a:off x="4499992" y="4293096"/>
            <a:ext cx="3888432" cy="1754326"/>
          </a:xfrm>
          <a:prstGeom prst="rect">
            <a:avLst/>
          </a:prstGeom>
          <a:noFill/>
        </p:spPr>
        <p:txBody>
          <a:bodyPr wrap="square" rtlCol="0">
            <a:spAutoFit/>
          </a:bodyPr>
          <a:lstStyle/>
          <a:p>
            <a:r>
              <a:rPr lang="tr-TR" dirty="0" smtClean="0"/>
              <a:t>Köpeklerin dişlerinin sivri ve keskin olması basıncı arttırmak için bir adaptasyondur. </a:t>
            </a:r>
          </a:p>
          <a:p>
            <a:r>
              <a:rPr lang="tr-TR" dirty="0" smtClean="0"/>
              <a:t>Böylelikle avlarına daha sert darbeler vurabilir.</a:t>
            </a:r>
          </a:p>
          <a:p>
            <a:endParaRPr lang="tr-TR"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0"/>
            <a:ext cx="8229600" cy="1143000"/>
          </a:xfrm>
        </p:spPr>
        <p:txBody>
          <a:bodyPr/>
          <a:lstStyle/>
          <a:p>
            <a:r>
              <a:rPr lang="tr-TR" dirty="0" smtClean="0"/>
              <a:t>SORU 1</a:t>
            </a:r>
            <a:endParaRPr lang="tr-TR"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1115616" y="908720"/>
            <a:ext cx="6984776" cy="57252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SORU 2</a:t>
            </a:r>
            <a:endParaRPr lang="tr-TR" dirty="0"/>
          </a:p>
        </p:txBody>
      </p:sp>
      <p:sp>
        <p:nvSpPr>
          <p:cNvPr id="3" name="2 İçerik Yer Tutucusu"/>
          <p:cNvSpPr>
            <a:spLocks noGrp="1"/>
          </p:cNvSpPr>
          <p:nvPr>
            <p:ph idx="1"/>
          </p:nvPr>
        </p:nvSpPr>
        <p:spPr/>
        <p:txBody>
          <a:bodyPr/>
          <a:lstStyle/>
          <a:p>
            <a:pPr>
              <a:buNone/>
            </a:pPr>
            <a:r>
              <a:rPr lang="tr-TR" dirty="0" smtClean="0"/>
              <a:t>Basınç birimi aşağıdakilerden hangisidir?</a:t>
            </a:r>
          </a:p>
          <a:p>
            <a:endParaRPr lang="tr-TR" dirty="0" smtClean="0"/>
          </a:p>
          <a:p>
            <a:pPr>
              <a:buNone/>
            </a:pPr>
            <a:r>
              <a:rPr lang="tr-TR" dirty="0" smtClean="0"/>
              <a:t>A) </a:t>
            </a:r>
            <a:r>
              <a:rPr lang="tr-TR" dirty="0" err="1" smtClean="0"/>
              <a:t>Pascal</a:t>
            </a:r>
            <a:r>
              <a:rPr lang="tr-TR" dirty="0" smtClean="0"/>
              <a:t>               B) </a:t>
            </a:r>
            <a:r>
              <a:rPr lang="tr-TR" dirty="0" err="1" smtClean="0"/>
              <a:t>Joule</a:t>
            </a:r>
            <a:endParaRPr lang="tr-TR" dirty="0" smtClean="0"/>
          </a:p>
          <a:p>
            <a:pPr>
              <a:buNone/>
            </a:pPr>
            <a:r>
              <a:rPr lang="tr-TR" dirty="0" smtClean="0"/>
              <a:t>C )Newton            D)Kilogram</a:t>
            </a:r>
          </a:p>
          <a:p>
            <a:endParaRPr lang="tr-T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BASINÇ NEDİR?</a:t>
            </a:r>
            <a:endParaRPr lang="tr-TR" dirty="0"/>
          </a:p>
        </p:txBody>
      </p:sp>
      <p:sp>
        <p:nvSpPr>
          <p:cNvPr id="3" name="2 İçerik Yer Tutucusu"/>
          <p:cNvSpPr>
            <a:spLocks noGrp="1"/>
          </p:cNvSpPr>
          <p:nvPr>
            <p:ph idx="1"/>
          </p:nvPr>
        </p:nvSpPr>
        <p:spPr/>
        <p:txBody>
          <a:bodyPr/>
          <a:lstStyle/>
          <a:p>
            <a:r>
              <a:rPr lang="tr-TR" dirty="0" smtClean="0"/>
              <a:t>Birim yüzeye etki eden dik kuvvete basınç denir.</a:t>
            </a:r>
          </a:p>
          <a:p>
            <a:r>
              <a:rPr lang="tr-TR" dirty="0" smtClean="0"/>
              <a:t>Basınç P harfi </a:t>
            </a:r>
          </a:p>
          <a:p>
            <a:pPr>
              <a:buNone/>
            </a:pPr>
            <a:r>
              <a:rPr lang="tr-TR" dirty="0" smtClean="0"/>
              <a:t>İle gösterilir.</a:t>
            </a:r>
          </a:p>
          <a:p>
            <a:pPr>
              <a:buNone/>
            </a:pPr>
            <a:r>
              <a:rPr lang="tr-TR" dirty="0" smtClean="0"/>
              <a:t>Birimi Pascal’dır.</a:t>
            </a:r>
          </a:p>
          <a:p>
            <a:pPr>
              <a:buNone/>
            </a:pPr>
            <a:r>
              <a:rPr lang="tr-TR" dirty="0" err="1" smtClean="0"/>
              <a:t>Pa</a:t>
            </a:r>
            <a:r>
              <a:rPr lang="tr-TR" dirty="0" smtClean="0"/>
              <a:t> ile gösterilir.</a:t>
            </a:r>
            <a:endParaRPr lang="tr-TR" dirty="0"/>
          </a:p>
        </p:txBody>
      </p:sp>
      <p:pic>
        <p:nvPicPr>
          <p:cNvPr id="2051" name="Picture 3" descr="C:\Users\Exper\Desktop\E-Etüt Projesi Dökümanları\4. ders materyalleri\14lz4-1.jpg"/>
          <p:cNvPicPr>
            <a:picLocks noChangeAspect="1" noChangeArrowheads="1"/>
          </p:cNvPicPr>
          <p:nvPr/>
        </p:nvPicPr>
        <p:blipFill>
          <a:blip r:embed="rId2" cstate="print"/>
          <a:srcRect/>
          <a:stretch>
            <a:fillRect/>
          </a:stretch>
        </p:blipFill>
        <p:spPr bwMode="auto">
          <a:xfrm>
            <a:off x="3419872" y="2636912"/>
            <a:ext cx="4386064" cy="3289548"/>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SORU 3</a:t>
            </a:r>
            <a:endParaRPr lang="tr-TR" dirty="0"/>
          </a:p>
        </p:txBody>
      </p:sp>
      <p:sp>
        <p:nvSpPr>
          <p:cNvPr id="3" name="2 İçerik Yer Tutucusu"/>
          <p:cNvSpPr>
            <a:spLocks noGrp="1"/>
          </p:cNvSpPr>
          <p:nvPr>
            <p:ph idx="1"/>
          </p:nvPr>
        </p:nvSpPr>
        <p:spPr/>
        <p:txBody>
          <a:bodyPr>
            <a:normAutofit fontScale="85000" lnSpcReduction="10000"/>
          </a:bodyPr>
          <a:lstStyle/>
          <a:p>
            <a:pPr>
              <a:buNone/>
            </a:pPr>
            <a:r>
              <a:rPr lang="tr-TR" dirty="0" smtClean="0"/>
              <a:t>Aşağıdakilerden hangisi basıncı artırmak için yapılmıştır?</a:t>
            </a:r>
          </a:p>
          <a:p>
            <a:endParaRPr lang="tr-TR" dirty="0" smtClean="0"/>
          </a:p>
          <a:p>
            <a:pPr>
              <a:buNone/>
            </a:pPr>
            <a:r>
              <a:rPr lang="tr-TR" dirty="0" smtClean="0"/>
              <a:t>A) Rayların şekil bozukluğuna uğramaması için trenlerdeki tekerlek sayısının artırılması</a:t>
            </a:r>
          </a:p>
          <a:p>
            <a:pPr>
              <a:buNone/>
            </a:pPr>
            <a:r>
              <a:rPr lang="tr-TR" dirty="0" smtClean="0"/>
              <a:t>B)Meyvenin daha rahat kesilmesi için bıçağın keskinleştirilmesi</a:t>
            </a:r>
          </a:p>
          <a:p>
            <a:pPr>
              <a:buNone/>
            </a:pPr>
            <a:r>
              <a:rPr lang="tr-TR" dirty="0" smtClean="0"/>
              <a:t>C) Karda daha rahat yürümek için kar ayakkabısı kullanılması</a:t>
            </a:r>
          </a:p>
          <a:p>
            <a:pPr>
              <a:buNone/>
            </a:pPr>
            <a:r>
              <a:rPr lang="tr-TR" dirty="0" smtClean="0"/>
              <a:t>D) Traktörlerin toprağa saplanmaması için geniş tekerlekli yapılması</a:t>
            </a:r>
          </a:p>
          <a:p>
            <a:endParaRPr lang="tr-T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SORU 4</a:t>
            </a:r>
            <a:endParaRPr lang="tr-TR" dirty="0"/>
          </a:p>
        </p:txBody>
      </p:sp>
      <p:pic>
        <p:nvPicPr>
          <p:cNvPr id="4" name="3 İçerik Yer Tutucusu" descr="fatih"/>
          <p:cNvPicPr>
            <a:picLocks noGrp="1"/>
          </p:cNvPicPr>
          <p:nvPr>
            <p:ph idx="1"/>
          </p:nvPr>
        </p:nvPicPr>
        <p:blipFill>
          <a:blip r:embed="rId2" cstate="print"/>
          <a:srcRect/>
          <a:stretch>
            <a:fillRect/>
          </a:stretch>
        </p:blipFill>
        <p:spPr bwMode="auto">
          <a:xfrm>
            <a:off x="1331640" y="1124744"/>
            <a:ext cx="6489700" cy="1866900"/>
          </a:xfrm>
          <a:prstGeom prst="rect">
            <a:avLst/>
          </a:prstGeom>
          <a:noFill/>
          <a:ln w="9525">
            <a:noFill/>
            <a:miter lim="800000"/>
            <a:headEnd/>
            <a:tailEnd/>
          </a:ln>
        </p:spPr>
      </p:pic>
      <p:sp>
        <p:nvSpPr>
          <p:cNvPr id="1026" name="Text Box 2"/>
          <p:cNvSpPr txBox="1">
            <a:spLocks noChangeArrowheads="1"/>
          </p:cNvSpPr>
          <p:nvPr/>
        </p:nvSpPr>
        <p:spPr bwMode="auto">
          <a:xfrm>
            <a:off x="611560" y="3140968"/>
            <a:ext cx="8280920" cy="3024336"/>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tr-TR" sz="2800" b="0" i="0" u="none" strike="noStrike" cap="none" normalizeH="0" baseline="0" dirty="0" smtClean="0">
                <a:ln>
                  <a:noFill/>
                </a:ln>
                <a:solidFill>
                  <a:schemeClr val="tx1"/>
                </a:solidFill>
                <a:effectLst/>
                <a:latin typeface="Times New Roman" pitchFamily="18" charset="0"/>
                <a:cs typeface="Times New Roman" pitchFamily="18" charset="0"/>
              </a:rPr>
              <a:t>Şekildeki harfler eşit kütleli kutulardan oluşturulmuştur. Hangi iki harfin yere uyguladığı basınç eşit</a:t>
            </a:r>
          </a:p>
          <a:p>
            <a:pPr marL="0" marR="0" lvl="0" indent="0" algn="l" defTabSz="914400" rtl="0" eaLnBrk="1" fontAlgn="base" latinLnBrk="0" hangingPunct="1">
              <a:lnSpc>
                <a:spcPct val="100000"/>
              </a:lnSpc>
              <a:spcBef>
                <a:spcPct val="0"/>
              </a:spcBef>
              <a:spcAft>
                <a:spcPts val="1000"/>
              </a:spcAft>
              <a:buClrTx/>
              <a:buSzTx/>
              <a:buFontTx/>
              <a:buNone/>
              <a:tabLst/>
            </a:pPr>
            <a:r>
              <a:rPr kumimoji="0" lang="tr-TR" sz="2800" b="0" i="0" u="none" strike="noStrike" cap="none" normalizeH="0" baseline="0" dirty="0" smtClean="0">
                <a:ln>
                  <a:noFill/>
                </a:ln>
                <a:solidFill>
                  <a:schemeClr val="tx1"/>
                </a:solidFill>
                <a:effectLst/>
                <a:latin typeface="Times New Roman" pitchFamily="18" charset="0"/>
                <a:cs typeface="Times New Roman" pitchFamily="18" charset="0"/>
              </a:rPr>
              <a:t>büyüklüktedir?</a:t>
            </a:r>
          </a:p>
          <a:p>
            <a:pPr marL="0" marR="0" lvl="0" indent="0" algn="l" defTabSz="914400" rtl="0" eaLnBrk="1" fontAlgn="base" latinLnBrk="0" hangingPunct="1">
              <a:lnSpc>
                <a:spcPct val="100000"/>
              </a:lnSpc>
              <a:spcBef>
                <a:spcPct val="0"/>
              </a:spcBef>
              <a:spcAft>
                <a:spcPts val="1000"/>
              </a:spcAft>
              <a:buClrTx/>
              <a:buSzTx/>
              <a:buFontTx/>
              <a:buNone/>
              <a:tabLst/>
            </a:pPr>
            <a:r>
              <a:rPr kumimoji="0" lang="tr-TR" sz="2800" b="0" i="0" u="none" strike="noStrike" cap="none" normalizeH="0" baseline="0" dirty="0" smtClean="0">
                <a:ln>
                  <a:noFill/>
                </a:ln>
                <a:solidFill>
                  <a:schemeClr val="tx1"/>
                </a:solidFill>
                <a:effectLst/>
                <a:latin typeface="Times New Roman" pitchFamily="18" charset="0"/>
                <a:cs typeface="Times New Roman" pitchFamily="18" charset="0"/>
              </a:rPr>
              <a:t>A) A -- H	            		 B) F--H</a:t>
            </a:r>
          </a:p>
          <a:p>
            <a:pPr marL="0" marR="0" lvl="0" indent="0" algn="l" defTabSz="914400" rtl="0" eaLnBrk="1" fontAlgn="base" latinLnBrk="0" hangingPunct="1">
              <a:lnSpc>
                <a:spcPct val="100000"/>
              </a:lnSpc>
              <a:spcBef>
                <a:spcPct val="0"/>
              </a:spcBef>
              <a:spcAft>
                <a:spcPts val="1000"/>
              </a:spcAft>
              <a:buClrTx/>
              <a:buSzTx/>
              <a:buFontTx/>
              <a:buNone/>
              <a:tabLst/>
            </a:pPr>
            <a:r>
              <a:rPr kumimoji="0" lang="tr-TR" sz="2800" b="0" i="0" u="none" strike="noStrike" cap="none" normalizeH="0" baseline="0" dirty="0" smtClean="0">
                <a:ln>
                  <a:noFill/>
                </a:ln>
                <a:solidFill>
                  <a:schemeClr val="tx1"/>
                </a:solidFill>
                <a:effectLst/>
                <a:latin typeface="Times New Roman" pitchFamily="18" charset="0"/>
                <a:cs typeface="Times New Roman" pitchFamily="18" charset="0"/>
              </a:rPr>
              <a:t>C) F -- A		   		D) H --T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SORU 5</a:t>
            </a:r>
            <a:endParaRPr lang="tr-TR" dirty="0"/>
          </a:p>
        </p:txBody>
      </p:sp>
      <p:pic>
        <p:nvPicPr>
          <p:cNvPr id="4" name="3 İçerik Yer Tutucusu"/>
          <p:cNvPicPr>
            <a:picLocks noGrp="1"/>
          </p:cNvPicPr>
          <p:nvPr>
            <p:ph idx="1"/>
          </p:nvPr>
        </p:nvPicPr>
        <p:blipFill>
          <a:blip r:embed="rId2" cstate="print"/>
          <a:srcRect/>
          <a:stretch>
            <a:fillRect/>
          </a:stretch>
        </p:blipFill>
        <p:spPr bwMode="auto">
          <a:xfrm>
            <a:off x="1043608" y="1340768"/>
            <a:ext cx="7056784" cy="51845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SIVILARIN BASINCI</a:t>
            </a:r>
            <a:endParaRPr lang="tr-TR" b="1" dirty="0"/>
          </a:p>
        </p:txBody>
      </p:sp>
      <p:sp>
        <p:nvSpPr>
          <p:cNvPr id="3" name="2 İçerik Yer Tutucusu"/>
          <p:cNvSpPr>
            <a:spLocks noGrp="1"/>
          </p:cNvSpPr>
          <p:nvPr>
            <p:ph idx="1"/>
          </p:nvPr>
        </p:nvSpPr>
        <p:spPr/>
        <p:txBody>
          <a:bodyPr/>
          <a:lstStyle/>
          <a:p>
            <a:r>
              <a:rPr lang="tr-TR" dirty="0" smtClean="0"/>
              <a:t>Sıvıların basıncı; sıvının yoğunluğuna, sıvının yüksekliğine ve yer çekimi ivmesine bağlıdır.</a:t>
            </a:r>
          </a:p>
          <a:p>
            <a:endParaRPr lang="tr-TR" dirty="0" smtClean="0"/>
          </a:p>
          <a:p>
            <a:r>
              <a:rPr lang="tr-TR" dirty="0" smtClean="0"/>
              <a:t>P=  h x d x g  (Haydi gel)</a:t>
            </a:r>
          </a:p>
          <a:p>
            <a:r>
              <a:rPr lang="tr-TR" dirty="0" smtClean="0"/>
              <a:t>h= Yükseklik(derinlik)</a:t>
            </a:r>
          </a:p>
          <a:p>
            <a:r>
              <a:rPr lang="tr-TR" dirty="0" smtClean="0"/>
              <a:t>d= Yoğunluk(</a:t>
            </a:r>
            <a:r>
              <a:rPr lang="tr-TR" dirty="0" err="1" smtClean="0"/>
              <a:t>özkütle</a:t>
            </a:r>
            <a:r>
              <a:rPr lang="tr-TR" dirty="0" smtClean="0"/>
              <a:t>)</a:t>
            </a:r>
          </a:p>
          <a:p>
            <a:r>
              <a:rPr lang="tr-TR" dirty="0" smtClean="0"/>
              <a:t>g = Yerçekimi ivmesi</a:t>
            </a:r>
            <a:endParaRPr lang="tr-T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323528" y="260648"/>
            <a:ext cx="8640960" cy="1295400"/>
          </a:xfrm>
          <a:prstGeom prst="rect">
            <a:avLst/>
          </a:prstGeom>
          <a:solidFill>
            <a:srgbClr val="FF0000"/>
          </a:solidFill>
          <a:ln w="9525">
            <a:solidFill>
              <a:schemeClr val="tx1"/>
            </a:solidFill>
            <a:miter lim="800000"/>
            <a:headEnd/>
            <a:tailEnd/>
          </a:ln>
        </p:spPr>
        <p:txBody>
          <a:bodyPr wrap="none" anchor="ctr"/>
          <a:lstStyle/>
          <a:p>
            <a:endParaRPr lang="tr-TR"/>
          </a:p>
        </p:txBody>
      </p:sp>
      <p:sp>
        <p:nvSpPr>
          <p:cNvPr id="23555" name="Rectangle 3"/>
          <p:cNvSpPr>
            <a:spLocks noGrp="1" noChangeArrowheads="1"/>
          </p:cNvSpPr>
          <p:nvPr>
            <p:ph type="title"/>
          </p:nvPr>
        </p:nvSpPr>
        <p:spPr>
          <a:xfrm>
            <a:off x="685800" y="381000"/>
            <a:ext cx="7924800" cy="533400"/>
          </a:xfrm>
        </p:spPr>
        <p:txBody>
          <a:bodyPr>
            <a:normAutofit fontScale="90000"/>
          </a:bodyPr>
          <a:lstStyle/>
          <a:p>
            <a:pPr eaLnBrk="1" hangingPunct="1"/>
            <a:r>
              <a:rPr lang="tr-TR" sz="2800" b="1" dirty="0" smtClean="0">
                <a:solidFill>
                  <a:schemeClr val="bg1"/>
                </a:solidFill>
              </a:rPr>
              <a:t>Sıvıların İçinde Bulunduğu Kabın Yüzeylerine Yaptığı Basınç</a:t>
            </a:r>
            <a:endParaRPr lang="tr-TR" dirty="0" smtClean="0"/>
          </a:p>
        </p:txBody>
      </p:sp>
      <p:sp>
        <p:nvSpPr>
          <p:cNvPr id="23556" name="AutoShape 4"/>
          <p:cNvSpPr>
            <a:spLocks noChangeArrowheads="1"/>
          </p:cNvSpPr>
          <p:nvPr/>
        </p:nvSpPr>
        <p:spPr bwMode="auto">
          <a:xfrm>
            <a:off x="838200" y="2667000"/>
            <a:ext cx="2743200" cy="1447800"/>
          </a:xfrm>
          <a:prstGeom prst="flowChartMagneticDisk">
            <a:avLst/>
          </a:prstGeom>
          <a:noFill/>
          <a:ln w="9525">
            <a:solidFill>
              <a:schemeClr val="tx1"/>
            </a:solidFill>
            <a:round/>
            <a:headEnd/>
            <a:tailEnd/>
          </a:ln>
        </p:spPr>
        <p:txBody>
          <a:bodyPr wrap="none" anchor="ctr"/>
          <a:lstStyle/>
          <a:p>
            <a:endParaRPr lang="tr-TR"/>
          </a:p>
        </p:txBody>
      </p:sp>
      <p:sp>
        <p:nvSpPr>
          <p:cNvPr id="23557" name="AutoShape 5"/>
          <p:cNvSpPr>
            <a:spLocks noChangeArrowheads="1"/>
          </p:cNvSpPr>
          <p:nvPr/>
        </p:nvSpPr>
        <p:spPr bwMode="auto">
          <a:xfrm>
            <a:off x="838200" y="3276600"/>
            <a:ext cx="2743200" cy="2590800"/>
          </a:xfrm>
          <a:prstGeom prst="flowChartMagneticDisk">
            <a:avLst/>
          </a:prstGeom>
          <a:solidFill>
            <a:srgbClr val="3366FF"/>
          </a:solidFill>
          <a:ln w="9525">
            <a:solidFill>
              <a:schemeClr val="tx1"/>
            </a:solidFill>
            <a:round/>
            <a:headEnd/>
            <a:tailEnd/>
          </a:ln>
        </p:spPr>
        <p:txBody>
          <a:bodyPr wrap="none" anchor="ctr"/>
          <a:lstStyle/>
          <a:p>
            <a:endParaRPr lang="tr-TR"/>
          </a:p>
        </p:txBody>
      </p:sp>
      <p:sp>
        <p:nvSpPr>
          <p:cNvPr id="28678" name="Line 6"/>
          <p:cNvSpPr>
            <a:spLocks noChangeShapeType="1"/>
          </p:cNvSpPr>
          <p:nvPr/>
        </p:nvSpPr>
        <p:spPr bwMode="auto">
          <a:xfrm flipV="1">
            <a:off x="2360613" y="4343400"/>
            <a:ext cx="914400" cy="608013"/>
          </a:xfrm>
          <a:prstGeom prst="line">
            <a:avLst/>
          </a:prstGeom>
          <a:noFill/>
          <a:ln w="57150">
            <a:solidFill>
              <a:srgbClr val="FFFFFF"/>
            </a:solidFill>
            <a:round/>
            <a:headEnd/>
            <a:tailEnd type="triangle" w="med" len="med"/>
          </a:ln>
        </p:spPr>
        <p:txBody>
          <a:bodyPr wrap="none" anchor="ctr"/>
          <a:lstStyle/>
          <a:p>
            <a:endParaRPr lang="tr-TR"/>
          </a:p>
        </p:txBody>
      </p:sp>
      <p:sp>
        <p:nvSpPr>
          <p:cNvPr id="28679" name="Line 7"/>
          <p:cNvSpPr>
            <a:spLocks noChangeShapeType="1"/>
          </p:cNvSpPr>
          <p:nvPr/>
        </p:nvSpPr>
        <p:spPr bwMode="auto">
          <a:xfrm flipH="1" flipV="1">
            <a:off x="1600200" y="4419600"/>
            <a:ext cx="685800" cy="533400"/>
          </a:xfrm>
          <a:prstGeom prst="line">
            <a:avLst/>
          </a:prstGeom>
          <a:noFill/>
          <a:ln w="57150">
            <a:solidFill>
              <a:srgbClr val="FFFFFF"/>
            </a:solidFill>
            <a:round/>
            <a:headEnd/>
            <a:tailEnd type="triangle" w="med" len="med"/>
          </a:ln>
        </p:spPr>
        <p:txBody>
          <a:bodyPr wrap="none" anchor="ctr"/>
          <a:lstStyle/>
          <a:p>
            <a:endParaRPr lang="tr-TR"/>
          </a:p>
        </p:txBody>
      </p:sp>
      <p:sp>
        <p:nvSpPr>
          <p:cNvPr id="28680" name="Line 8"/>
          <p:cNvSpPr>
            <a:spLocks noChangeShapeType="1"/>
          </p:cNvSpPr>
          <p:nvPr/>
        </p:nvSpPr>
        <p:spPr bwMode="auto">
          <a:xfrm>
            <a:off x="2286000" y="5029200"/>
            <a:ext cx="0" cy="685800"/>
          </a:xfrm>
          <a:prstGeom prst="line">
            <a:avLst/>
          </a:prstGeom>
          <a:noFill/>
          <a:ln w="57150">
            <a:solidFill>
              <a:srgbClr val="FFFFFF"/>
            </a:solidFill>
            <a:round/>
            <a:headEnd/>
            <a:tailEnd type="triangle" w="med" len="med"/>
          </a:ln>
        </p:spPr>
        <p:txBody>
          <a:bodyPr wrap="none" anchor="ctr"/>
          <a:lstStyle/>
          <a:p>
            <a:endParaRPr lang="tr-TR"/>
          </a:p>
        </p:txBody>
      </p:sp>
      <p:sp>
        <p:nvSpPr>
          <p:cNvPr id="28681" name="Line 9"/>
          <p:cNvSpPr>
            <a:spLocks noChangeShapeType="1"/>
          </p:cNvSpPr>
          <p:nvPr/>
        </p:nvSpPr>
        <p:spPr bwMode="auto">
          <a:xfrm>
            <a:off x="2286000" y="5029200"/>
            <a:ext cx="914400" cy="304800"/>
          </a:xfrm>
          <a:prstGeom prst="line">
            <a:avLst/>
          </a:prstGeom>
          <a:noFill/>
          <a:ln w="57150">
            <a:solidFill>
              <a:srgbClr val="FFFFFF"/>
            </a:solidFill>
            <a:round/>
            <a:headEnd/>
            <a:tailEnd type="triangle" w="med" len="med"/>
          </a:ln>
        </p:spPr>
        <p:txBody>
          <a:bodyPr wrap="none" anchor="ctr"/>
          <a:lstStyle/>
          <a:p>
            <a:endParaRPr lang="tr-TR"/>
          </a:p>
        </p:txBody>
      </p:sp>
      <p:sp>
        <p:nvSpPr>
          <p:cNvPr id="28682" name="Line 10"/>
          <p:cNvSpPr>
            <a:spLocks noChangeShapeType="1"/>
          </p:cNvSpPr>
          <p:nvPr/>
        </p:nvSpPr>
        <p:spPr bwMode="auto">
          <a:xfrm flipH="1">
            <a:off x="1295400" y="5029200"/>
            <a:ext cx="990600" cy="228600"/>
          </a:xfrm>
          <a:prstGeom prst="line">
            <a:avLst/>
          </a:prstGeom>
          <a:noFill/>
          <a:ln w="57150">
            <a:solidFill>
              <a:srgbClr val="FFFFFF"/>
            </a:solidFill>
            <a:round/>
            <a:headEnd/>
            <a:tailEnd type="triangle" w="med" len="med"/>
          </a:ln>
        </p:spPr>
        <p:txBody>
          <a:bodyPr wrap="none" anchor="ctr"/>
          <a:lstStyle/>
          <a:p>
            <a:endParaRPr lang="tr-TR"/>
          </a:p>
        </p:txBody>
      </p:sp>
      <p:sp>
        <p:nvSpPr>
          <p:cNvPr id="28683" name="Line 11"/>
          <p:cNvSpPr>
            <a:spLocks noChangeShapeType="1"/>
          </p:cNvSpPr>
          <p:nvPr/>
        </p:nvSpPr>
        <p:spPr bwMode="auto">
          <a:xfrm flipV="1">
            <a:off x="2286000" y="4419600"/>
            <a:ext cx="0" cy="533400"/>
          </a:xfrm>
          <a:prstGeom prst="line">
            <a:avLst/>
          </a:prstGeom>
          <a:noFill/>
          <a:ln w="57150">
            <a:solidFill>
              <a:srgbClr val="FFFFFF"/>
            </a:solidFill>
            <a:round/>
            <a:headEnd/>
            <a:tailEnd type="triangle" w="med" len="med"/>
          </a:ln>
        </p:spPr>
        <p:txBody>
          <a:bodyPr wrap="none" anchor="ctr"/>
          <a:lstStyle/>
          <a:p>
            <a:endParaRPr lang="tr-TR"/>
          </a:p>
        </p:txBody>
      </p:sp>
      <p:sp>
        <p:nvSpPr>
          <p:cNvPr id="28684" name="Text Box 12"/>
          <p:cNvSpPr txBox="1">
            <a:spLocks noChangeArrowheads="1"/>
          </p:cNvSpPr>
          <p:nvPr/>
        </p:nvSpPr>
        <p:spPr bwMode="auto">
          <a:xfrm>
            <a:off x="4267200" y="2133600"/>
            <a:ext cx="4343400" cy="3509963"/>
          </a:xfrm>
          <a:prstGeom prst="rect">
            <a:avLst/>
          </a:prstGeom>
          <a:noFill/>
          <a:ln w="57150">
            <a:noFill/>
            <a:miter lim="800000"/>
            <a:headEnd/>
            <a:tailEnd/>
          </a:ln>
        </p:spPr>
        <p:txBody>
          <a:bodyPr>
            <a:spAutoFit/>
          </a:bodyPr>
          <a:lstStyle/>
          <a:p>
            <a:pPr>
              <a:spcBef>
                <a:spcPct val="50000"/>
              </a:spcBef>
            </a:pPr>
            <a:r>
              <a:rPr lang="tr-TR" sz="2800" b="1" u="none" dirty="0"/>
              <a:t>Sıvılar bulunduğu kabın şeklini alır,</a:t>
            </a:r>
          </a:p>
          <a:p>
            <a:pPr>
              <a:spcBef>
                <a:spcPct val="50000"/>
              </a:spcBef>
            </a:pPr>
            <a:r>
              <a:rPr lang="tr-TR" sz="2800" b="1" u="none" dirty="0"/>
              <a:t>Kabın her tarafına basınç uygular,</a:t>
            </a:r>
          </a:p>
          <a:p>
            <a:pPr>
              <a:spcBef>
                <a:spcPct val="50000"/>
              </a:spcBef>
            </a:pPr>
            <a:r>
              <a:rPr lang="tr-TR" sz="2800" b="1" u="none" dirty="0"/>
              <a:t>Kabın hem tabanına hem de değdiği yan yüzeylerine basınç uygular.</a:t>
            </a:r>
            <a:endParaRPr lang="tr-TR" u="none"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533400" y="228600"/>
            <a:ext cx="7696200" cy="646331"/>
          </a:xfrm>
          <a:prstGeom prst="rect">
            <a:avLst/>
          </a:prstGeom>
          <a:noFill/>
          <a:ln w="76200">
            <a:noFill/>
            <a:miter lim="800000"/>
            <a:headEnd/>
            <a:tailEnd/>
          </a:ln>
        </p:spPr>
        <p:txBody>
          <a:bodyPr>
            <a:spAutoFit/>
          </a:bodyPr>
          <a:lstStyle/>
          <a:p>
            <a:pPr algn="ctr">
              <a:spcBef>
                <a:spcPct val="50000"/>
              </a:spcBef>
            </a:pPr>
            <a:r>
              <a:rPr lang="tr-TR" sz="3600" b="1" dirty="0" smtClean="0"/>
              <a:t>SIVILARIN BASINCI</a:t>
            </a:r>
            <a:endParaRPr lang="tr-TR" sz="3600" u="none" dirty="0"/>
          </a:p>
        </p:txBody>
      </p:sp>
      <p:sp>
        <p:nvSpPr>
          <p:cNvPr id="39939" name="Line 3"/>
          <p:cNvSpPr>
            <a:spLocks noChangeShapeType="1"/>
          </p:cNvSpPr>
          <p:nvPr/>
        </p:nvSpPr>
        <p:spPr bwMode="auto">
          <a:xfrm>
            <a:off x="457200" y="914400"/>
            <a:ext cx="8001000" cy="0"/>
          </a:xfrm>
          <a:prstGeom prst="line">
            <a:avLst/>
          </a:prstGeom>
          <a:noFill/>
          <a:ln w="76200">
            <a:solidFill>
              <a:srgbClr val="0000FF"/>
            </a:solidFill>
            <a:round/>
            <a:headEnd/>
            <a:tailEnd/>
          </a:ln>
        </p:spPr>
        <p:txBody>
          <a:bodyPr wrap="none" anchor="ctr"/>
          <a:lstStyle/>
          <a:p>
            <a:endParaRPr lang="tr-TR"/>
          </a:p>
        </p:txBody>
      </p:sp>
      <p:sp>
        <p:nvSpPr>
          <p:cNvPr id="39940" name="AutoShape 4"/>
          <p:cNvSpPr>
            <a:spLocks noChangeArrowheads="1"/>
          </p:cNvSpPr>
          <p:nvPr/>
        </p:nvSpPr>
        <p:spPr bwMode="auto">
          <a:xfrm>
            <a:off x="609600" y="1600200"/>
            <a:ext cx="8763000" cy="2362200"/>
          </a:xfrm>
          <a:prstGeom prst="parallelogram">
            <a:avLst>
              <a:gd name="adj" fmla="val 92742"/>
            </a:avLst>
          </a:prstGeom>
          <a:solidFill>
            <a:srgbClr val="FF00FF"/>
          </a:solidFill>
          <a:ln w="76200">
            <a:noFill/>
            <a:miter lim="800000"/>
            <a:headEnd/>
            <a:tailEnd/>
          </a:ln>
        </p:spPr>
        <p:txBody>
          <a:bodyPr wrap="none" anchor="ctr"/>
          <a:lstStyle/>
          <a:p>
            <a:endParaRPr lang="tr-TR"/>
          </a:p>
        </p:txBody>
      </p:sp>
      <p:grpSp>
        <p:nvGrpSpPr>
          <p:cNvPr id="2" name="Group 5"/>
          <p:cNvGrpSpPr>
            <a:grpSpLocks/>
          </p:cNvGrpSpPr>
          <p:nvPr/>
        </p:nvGrpSpPr>
        <p:grpSpPr bwMode="auto">
          <a:xfrm>
            <a:off x="1828800" y="1143000"/>
            <a:ext cx="2055813" cy="2514600"/>
            <a:chOff x="1487" y="960"/>
            <a:chExt cx="960" cy="1296"/>
          </a:xfrm>
        </p:grpSpPr>
        <p:sp>
          <p:nvSpPr>
            <p:cNvPr id="39960" name="AutoShape 6"/>
            <p:cNvSpPr>
              <a:spLocks noChangeArrowheads="1"/>
            </p:cNvSpPr>
            <p:nvPr/>
          </p:nvSpPr>
          <p:spPr bwMode="auto">
            <a:xfrm>
              <a:off x="1487" y="1104"/>
              <a:ext cx="959" cy="1152"/>
            </a:xfrm>
            <a:prstGeom prst="can">
              <a:avLst>
                <a:gd name="adj" fmla="val 30031"/>
              </a:avLst>
            </a:prstGeom>
            <a:solidFill>
              <a:srgbClr val="0000FF"/>
            </a:solidFill>
            <a:ln w="76200">
              <a:solidFill>
                <a:srgbClr val="00CCFF"/>
              </a:solidFill>
              <a:round/>
              <a:headEnd/>
              <a:tailEnd/>
            </a:ln>
          </p:spPr>
          <p:txBody>
            <a:bodyPr wrap="none" anchor="ctr"/>
            <a:lstStyle/>
            <a:p>
              <a:endParaRPr lang="tr-TR"/>
            </a:p>
          </p:txBody>
        </p:sp>
        <p:sp>
          <p:nvSpPr>
            <p:cNvPr id="39961" name="AutoShape 7"/>
            <p:cNvSpPr>
              <a:spLocks noChangeArrowheads="1"/>
            </p:cNvSpPr>
            <p:nvPr/>
          </p:nvSpPr>
          <p:spPr bwMode="auto">
            <a:xfrm>
              <a:off x="1488" y="960"/>
              <a:ext cx="959" cy="432"/>
            </a:xfrm>
            <a:prstGeom prst="can">
              <a:avLst>
                <a:gd name="adj" fmla="val 25000"/>
              </a:avLst>
            </a:prstGeom>
            <a:solidFill>
              <a:schemeClr val="bg1"/>
            </a:solidFill>
            <a:ln w="76200">
              <a:solidFill>
                <a:srgbClr val="00CCFF"/>
              </a:solidFill>
              <a:round/>
              <a:headEnd/>
              <a:tailEnd/>
            </a:ln>
          </p:spPr>
          <p:txBody>
            <a:bodyPr wrap="none" anchor="ctr"/>
            <a:lstStyle/>
            <a:p>
              <a:endParaRPr lang="tr-TR"/>
            </a:p>
          </p:txBody>
        </p:sp>
      </p:grpSp>
      <p:grpSp>
        <p:nvGrpSpPr>
          <p:cNvPr id="3" name="Group 8"/>
          <p:cNvGrpSpPr>
            <a:grpSpLocks/>
          </p:cNvGrpSpPr>
          <p:nvPr/>
        </p:nvGrpSpPr>
        <p:grpSpPr bwMode="auto">
          <a:xfrm>
            <a:off x="4953000" y="1143000"/>
            <a:ext cx="2133600" cy="2438400"/>
            <a:chOff x="2928" y="960"/>
            <a:chExt cx="960" cy="1296"/>
          </a:xfrm>
        </p:grpSpPr>
        <p:sp>
          <p:nvSpPr>
            <p:cNvPr id="39958" name="AutoShape 9"/>
            <p:cNvSpPr>
              <a:spLocks noChangeArrowheads="1"/>
            </p:cNvSpPr>
            <p:nvPr/>
          </p:nvSpPr>
          <p:spPr bwMode="auto">
            <a:xfrm>
              <a:off x="2928" y="1104"/>
              <a:ext cx="959" cy="1152"/>
            </a:xfrm>
            <a:prstGeom prst="can">
              <a:avLst>
                <a:gd name="adj" fmla="val 30031"/>
              </a:avLst>
            </a:prstGeom>
            <a:solidFill>
              <a:srgbClr val="003366"/>
            </a:solidFill>
            <a:ln w="76200">
              <a:solidFill>
                <a:srgbClr val="00CCFF"/>
              </a:solidFill>
              <a:round/>
              <a:headEnd/>
              <a:tailEnd/>
            </a:ln>
          </p:spPr>
          <p:txBody>
            <a:bodyPr wrap="none" anchor="ctr"/>
            <a:lstStyle/>
            <a:p>
              <a:endParaRPr lang="tr-TR"/>
            </a:p>
          </p:txBody>
        </p:sp>
        <p:sp>
          <p:nvSpPr>
            <p:cNvPr id="39959" name="AutoShape 10"/>
            <p:cNvSpPr>
              <a:spLocks noChangeArrowheads="1"/>
            </p:cNvSpPr>
            <p:nvPr/>
          </p:nvSpPr>
          <p:spPr bwMode="auto">
            <a:xfrm>
              <a:off x="2929" y="960"/>
              <a:ext cx="959" cy="432"/>
            </a:xfrm>
            <a:prstGeom prst="can">
              <a:avLst>
                <a:gd name="adj" fmla="val 25000"/>
              </a:avLst>
            </a:prstGeom>
            <a:solidFill>
              <a:schemeClr val="bg1"/>
            </a:solidFill>
            <a:ln w="76200">
              <a:solidFill>
                <a:srgbClr val="00CCFF"/>
              </a:solidFill>
              <a:round/>
              <a:headEnd/>
              <a:tailEnd/>
            </a:ln>
          </p:spPr>
          <p:txBody>
            <a:bodyPr wrap="none" anchor="ctr"/>
            <a:lstStyle/>
            <a:p>
              <a:endParaRPr lang="tr-TR"/>
            </a:p>
          </p:txBody>
        </p:sp>
      </p:grpSp>
      <p:grpSp>
        <p:nvGrpSpPr>
          <p:cNvPr id="4" name="Group 27"/>
          <p:cNvGrpSpPr>
            <a:grpSpLocks/>
          </p:cNvGrpSpPr>
          <p:nvPr/>
        </p:nvGrpSpPr>
        <p:grpSpPr bwMode="auto">
          <a:xfrm>
            <a:off x="2133600" y="2438400"/>
            <a:ext cx="1295400" cy="1143000"/>
            <a:chOff x="1344" y="1536"/>
            <a:chExt cx="816" cy="720"/>
          </a:xfrm>
        </p:grpSpPr>
        <p:sp>
          <p:nvSpPr>
            <p:cNvPr id="39955" name="AutoShape 11"/>
            <p:cNvSpPr>
              <a:spLocks noChangeArrowheads="1"/>
            </p:cNvSpPr>
            <p:nvPr/>
          </p:nvSpPr>
          <p:spPr bwMode="auto">
            <a:xfrm>
              <a:off x="1680" y="1632"/>
              <a:ext cx="192" cy="624"/>
            </a:xfrm>
            <a:prstGeom prst="downArrow">
              <a:avLst>
                <a:gd name="adj1" fmla="val 50000"/>
                <a:gd name="adj2" fmla="val 81250"/>
              </a:avLst>
            </a:prstGeom>
            <a:solidFill>
              <a:srgbClr val="FF0000"/>
            </a:solidFill>
            <a:ln w="76200">
              <a:noFill/>
              <a:miter lim="800000"/>
              <a:headEnd/>
              <a:tailEnd/>
            </a:ln>
          </p:spPr>
          <p:txBody>
            <a:bodyPr wrap="none" anchor="ctr"/>
            <a:lstStyle/>
            <a:p>
              <a:endParaRPr lang="tr-TR"/>
            </a:p>
          </p:txBody>
        </p:sp>
        <p:sp>
          <p:nvSpPr>
            <p:cNvPr id="39956" name="AutoShape 13"/>
            <p:cNvSpPr>
              <a:spLocks noChangeArrowheads="1"/>
            </p:cNvSpPr>
            <p:nvPr/>
          </p:nvSpPr>
          <p:spPr bwMode="auto">
            <a:xfrm>
              <a:off x="1968" y="1536"/>
              <a:ext cx="192" cy="624"/>
            </a:xfrm>
            <a:prstGeom prst="downArrow">
              <a:avLst>
                <a:gd name="adj1" fmla="val 50000"/>
                <a:gd name="adj2" fmla="val 81250"/>
              </a:avLst>
            </a:prstGeom>
            <a:solidFill>
              <a:srgbClr val="FF0000"/>
            </a:solidFill>
            <a:ln w="76200">
              <a:noFill/>
              <a:miter lim="800000"/>
              <a:headEnd/>
              <a:tailEnd/>
            </a:ln>
          </p:spPr>
          <p:txBody>
            <a:bodyPr wrap="none" anchor="ctr"/>
            <a:lstStyle/>
            <a:p>
              <a:endParaRPr lang="tr-TR"/>
            </a:p>
          </p:txBody>
        </p:sp>
        <p:sp>
          <p:nvSpPr>
            <p:cNvPr id="39957" name="AutoShape 14"/>
            <p:cNvSpPr>
              <a:spLocks noChangeArrowheads="1"/>
            </p:cNvSpPr>
            <p:nvPr/>
          </p:nvSpPr>
          <p:spPr bwMode="auto">
            <a:xfrm>
              <a:off x="1344" y="1536"/>
              <a:ext cx="192" cy="624"/>
            </a:xfrm>
            <a:prstGeom prst="downArrow">
              <a:avLst>
                <a:gd name="adj1" fmla="val 50000"/>
                <a:gd name="adj2" fmla="val 81250"/>
              </a:avLst>
            </a:prstGeom>
            <a:solidFill>
              <a:srgbClr val="FF0000"/>
            </a:solidFill>
            <a:ln w="76200">
              <a:noFill/>
              <a:miter lim="800000"/>
              <a:headEnd/>
              <a:tailEnd/>
            </a:ln>
          </p:spPr>
          <p:txBody>
            <a:bodyPr wrap="none" anchor="ctr"/>
            <a:lstStyle/>
            <a:p>
              <a:endParaRPr lang="tr-TR"/>
            </a:p>
          </p:txBody>
        </p:sp>
      </p:grpSp>
      <p:grpSp>
        <p:nvGrpSpPr>
          <p:cNvPr id="5" name="Group 28"/>
          <p:cNvGrpSpPr>
            <a:grpSpLocks/>
          </p:cNvGrpSpPr>
          <p:nvPr/>
        </p:nvGrpSpPr>
        <p:grpSpPr bwMode="auto">
          <a:xfrm>
            <a:off x="5257800" y="2362200"/>
            <a:ext cx="1447800" cy="1143000"/>
            <a:chOff x="3312" y="1488"/>
            <a:chExt cx="912" cy="720"/>
          </a:xfrm>
        </p:grpSpPr>
        <p:sp>
          <p:nvSpPr>
            <p:cNvPr id="39952" name="AutoShape 12"/>
            <p:cNvSpPr>
              <a:spLocks noChangeArrowheads="1"/>
            </p:cNvSpPr>
            <p:nvPr/>
          </p:nvSpPr>
          <p:spPr bwMode="auto">
            <a:xfrm>
              <a:off x="3696" y="1584"/>
              <a:ext cx="192" cy="624"/>
            </a:xfrm>
            <a:prstGeom prst="downArrow">
              <a:avLst>
                <a:gd name="adj1" fmla="val 50000"/>
                <a:gd name="adj2" fmla="val 81250"/>
              </a:avLst>
            </a:prstGeom>
            <a:solidFill>
              <a:srgbClr val="FF0000"/>
            </a:solidFill>
            <a:ln w="76200">
              <a:noFill/>
              <a:miter lim="800000"/>
              <a:headEnd/>
              <a:tailEnd/>
            </a:ln>
          </p:spPr>
          <p:txBody>
            <a:bodyPr wrap="none" anchor="ctr"/>
            <a:lstStyle/>
            <a:p>
              <a:endParaRPr lang="tr-TR"/>
            </a:p>
          </p:txBody>
        </p:sp>
        <p:sp>
          <p:nvSpPr>
            <p:cNvPr id="39953" name="AutoShape 15"/>
            <p:cNvSpPr>
              <a:spLocks noChangeArrowheads="1"/>
            </p:cNvSpPr>
            <p:nvPr/>
          </p:nvSpPr>
          <p:spPr bwMode="auto">
            <a:xfrm>
              <a:off x="3312" y="1488"/>
              <a:ext cx="192" cy="624"/>
            </a:xfrm>
            <a:prstGeom prst="downArrow">
              <a:avLst>
                <a:gd name="adj1" fmla="val 50000"/>
                <a:gd name="adj2" fmla="val 81250"/>
              </a:avLst>
            </a:prstGeom>
            <a:solidFill>
              <a:srgbClr val="FF0000"/>
            </a:solidFill>
            <a:ln w="76200">
              <a:noFill/>
              <a:miter lim="800000"/>
              <a:headEnd/>
              <a:tailEnd/>
            </a:ln>
          </p:spPr>
          <p:txBody>
            <a:bodyPr wrap="none" anchor="ctr"/>
            <a:lstStyle/>
            <a:p>
              <a:endParaRPr lang="tr-TR"/>
            </a:p>
          </p:txBody>
        </p:sp>
        <p:sp>
          <p:nvSpPr>
            <p:cNvPr id="39954" name="AutoShape 16"/>
            <p:cNvSpPr>
              <a:spLocks noChangeArrowheads="1"/>
            </p:cNvSpPr>
            <p:nvPr/>
          </p:nvSpPr>
          <p:spPr bwMode="auto">
            <a:xfrm>
              <a:off x="4032" y="1536"/>
              <a:ext cx="192" cy="624"/>
            </a:xfrm>
            <a:prstGeom prst="downArrow">
              <a:avLst>
                <a:gd name="adj1" fmla="val 50000"/>
                <a:gd name="adj2" fmla="val 81250"/>
              </a:avLst>
            </a:prstGeom>
            <a:solidFill>
              <a:srgbClr val="FF0000"/>
            </a:solidFill>
            <a:ln w="76200">
              <a:noFill/>
              <a:miter lim="800000"/>
              <a:headEnd/>
              <a:tailEnd/>
            </a:ln>
          </p:spPr>
          <p:txBody>
            <a:bodyPr wrap="none" anchor="ctr"/>
            <a:lstStyle/>
            <a:p>
              <a:endParaRPr lang="tr-TR"/>
            </a:p>
          </p:txBody>
        </p:sp>
      </p:grpSp>
      <p:sp>
        <p:nvSpPr>
          <p:cNvPr id="39945" name="Line 17"/>
          <p:cNvSpPr>
            <a:spLocks noChangeShapeType="1"/>
          </p:cNvSpPr>
          <p:nvPr/>
        </p:nvSpPr>
        <p:spPr bwMode="auto">
          <a:xfrm>
            <a:off x="4419600" y="1752600"/>
            <a:ext cx="0" cy="1905000"/>
          </a:xfrm>
          <a:prstGeom prst="line">
            <a:avLst/>
          </a:prstGeom>
          <a:noFill/>
          <a:ln w="63500">
            <a:solidFill>
              <a:srgbClr val="FF9900"/>
            </a:solidFill>
            <a:round/>
            <a:headEnd type="triangle" w="med" len="med"/>
            <a:tailEnd type="triangle" w="med" len="med"/>
          </a:ln>
        </p:spPr>
        <p:txBody>
          <a:bodyPr wrap="none" anchor="ctr"/>
          <a:lstStyle/>
          <a:p>
            <a:endParaRPr lang="tr-TR"/>
          </a:p>
        </p:txBody>
      </p:sp>
      <p:sp>
        <p:nvSpPr>
          <p:cNvPr id="39946" name="Text Box 18"/>
          <p:cNvSpPr txBox="1">
            <a:spLocks noChangeArrowheads="1"/>
          </p:cNvSpPr>
          <p:nvPr/>
        </p:nvSpPr>
        <p:spPr bwMode="auto">
          <a:xfrm>
            <a:off x="4038600" y="2316163"/>
            <a:ext cx="457200" cy="579437"/>
          </a:xfrm>
          <a:prstGeom prst="rect">
            <a:avLst/>
          </a:prstGeom>
          <a:noFill/>
          <a:ln w="76200">
            <a:noFill/>
            <a:miter lim="800000"/>
            <a:headEnd/>
            <a:tailEnd/>
          </a:ln>
        </p:spPr>
        <p:txBody>
          <a:bodyPr>
            <a:spAutoFit/>
          </a:bodyPr>
          <a:lstStyle/>
          <a:p>
            <a:pPr>
              <a:spcBef>
                <a:spcPct val="50000"/>
              </a:spcBef>
            </a:pPr>
            <a:r>
              <a:rPr lang="tr-TR" sz="3200" b="1" u="none"/>
              <a:t>h</a:t>
            </a:r>
            <a:endParaRPr lang="tr-TR" u="none"/>
          </a:p>
        </p:txBody>
      </p:sp>
      <p:sp>
        <p:nvSpPr>
          <p:cNvPr id="39947" name="Text Box 19"/>
          <p:cNvSpPr txBox="1">
            <a:spLocks noChangeArrowheads="1"/>
          </p:cNvSpPr>
          <p:nvPr/>
        </p:nvSpPr>
        <p:spPr bwMode="auto">
          <a:xfrm>
            <a:off x="2438400" y="1295400"/>
            <a:ext cx="838200" cy="701675"/>
          </a:xfrm>
          <a:prstGeom prst="rect">
            <a:avLst/>
          </a:prstGeom>
          <a:noFill/>
          <a:ln w="76200">
            <a:noFill/>
            <a:miter lim="800000"/>
            <a:headEnd/>
            <a:tailEnd/>
          </a:ln>
        </p:spPr>
        <p:txBody>
          <a:bodyPr>
            <a:spAutoFit/>
          </a:bodyPr>
          <a:lstStyle/>
          <a:p>
            <a:pPr>
              <a:spcBef>
                <a:spcPct val="50000"/>
              </a:spcBef>
            </a:pPr>
            <a:r>
              <a:rPr lang="tr-TR" sz="4000" b="1" u="none" dirty="0"/>
              <a:t>Su</a:t>
            </a:r>
            <a:endParaRPr lang="tr-TR" u="none" dirty="0"/>
          </a:p>
        </p:txBody>
      </p:sp>
      <p:sp>
        <p:nvSpPr>
          <p:cNvPr id="39948" name="Text Box 20"/>
          <p:cNvSpPr txBox="1">
            <a:spLocks noChangeArrowheads="1"/>
          </p:cNvSpPr>
          <p:nvPr/>
        </p:nvSpPr>
        <p:spPr bwMode="auto">
          <a:xfrm>
            <a:off x="5410200" y="1279525"/>
            <a:ext cx="1295400" cy="701675"/>
          </a:xfrm>
          <a:prstGeom prst="rect">
            <a:avLst/>
          </a:prstGeom>
          <a:noFill/>
          <a:ln w="76200">
            <a:noFill/>
            <a:miter lim="800000"/>
            <a:headEnd/>
            <a:tailEnd/>
          </a:ln>
        </p:spPr>
        <p:txBody>
          <a:bodyPr>
            <a:spAutoFit/>
          </a:bodyPr>
          <a:lstStyle/>
          <a:p>
            <a:pPr>
              <a:spcBef>
                <a:spcPct val="50000"/>
              </a:spcBef>
            </a:pPr>
            <a:r>
              <a:rPr lang="tr-TR" sz="4000" b="1" u="none"/>
              <a:t>Civa</a:t>
            </a:r>
            <a:endParaRPr lang="tr-TR" u="none"/>
          </a:p>
        </p:txBody>
      </p:sp>
      <p:sp>
        <p:nvSpPr>
          <p:cNvPr id="45082" name="Text Box 26"/>
          <p:cNvSpPr txBox="1">
            <a:spLocks noChangeArrowheads="1"/>
          </p:cNvSpPr>
          <p:nvPr/>
        </p:nvSpPr>
        <p:spPr bwMode="auto">
          <a:xfrm>
            <a:off x="533400" y="4953000"/>
            <a:ext cx="8001000" cy="1600438"/>
          </a:xfrm>
          <a:prstGeom prst="rect">
            <a:avLst/>
          </a:prstGeom>
          <a:noFill/>
          <a:ln w="76200">
            <a:noFill/>
            <a:miter lim="800000"/>
            <a:headEnd/>
            <a:tailEnd/>
          </a:ln>
        </p:spPr>
        <p:txBody>
          <a:bodyPr>
            <a:spAutoFit/>
          </a:bodyPr>
          <a:lstStyle/>
          <a:p>
            <a:pPr algn="ctr">
              <a:spcBef>
                <a:spcPct val="50000"/>
              </a:spcBef>
            </a:pPr>
            <a:r>
              <a:rPr lang="tr-TR" sz="2800" b="1" u="none" dirty="0">
                <a:solidFill>
                  <a:srgbClr val="CC3300"/>
                </a:solidFill>
              </a:rPr>
              <a:t>Deneyden sıvı basıncının yoğunlukla ilişkili olduğunu söyleyebiliriz</a:t>
            </a:r>
            <a:r>
              <a:rPr lang="tr-TR" sz="2800" b="1" u="none" dirty="0" smtClean="0">
                <a:solidFill>
                  <a:srgbClr val="CC3300"/>
                </a:solidFill>
              </a:rPr>
              <a:t>.</a:t>
            </a:r>
          </a:p>
          <a:p>
            <a:pPr algn="ctr">
              <a:spcBef>
                <a:spcPct val="50000"/>
              </a:spcBef>
            </a:pPr>
            <a:r>
              <a:rPr lang="tr-TR" sz="2800" b="1" dirty="0" smtClean="0">
                <a:solidFill>
                  <a:srgbClr val="CC3300"/>
                </a:solidFill>
              </a:rPr>
              <a:t>Yoğunluk arttıkça sıvıların basıncı artar.</a:t>
            </a:r>
            <a:endParaRPr lang="tr-TR" sz="2800" b="1" u="none" dirty="0">
              <a:solidFill>
                <a:srgbClr val="CC3300"/>
              </a:solidFill>
            </a:endParaRPr>
          </a:p>
        </p:txBody>
      </p:sp>
      <p:sp>
        <p:nvSpPr>
          <p:cNvPr id="39950" name="Text Box 30"/>
          <p:cNvSpPr txBox="1">
            <a:spLocks noChangeArrowheads="1"/>
          </p:cNvSpPr>
          <p:nvPr/>
        </p:nvSpPr>
        <p:spPr bwMode="auto">
          <a:xfrm>
            <a:off x="1981200" y="4114800"/>
            <a:ext cx="2209800" cy="519113"/>
          </a:xfrm>
          <a:prstGeom prst="rect">
            <a:avLst/>
          </a:prstGeom>
          <a:noFill/>
          <a:ln w="76200">
            <a:noFill/>
            <a:miter lim="800000"/>
            <a:headEnd/>
            <a:tailEnd/>
          </a:ln>
        </p:spPr>
        <p:txBody>
          <a:bodyPr>
            <a:spAutoFit/>
          </a:bodyPr>
          <a:lstStyle/>
          <a:p>
            <a:pPr>
              <a:spcBef>
                <a:spcPct val="50000"/>
              </a:spcBef>
            </a:pPr>
            <a:r>
              <a:rPr lang="tr-TR" sz="2800" b="1" u="none"/>
              <a:t>10 mm-Hg</a:t>
            </a:r>
            <a:endParaRPr lang="tr-TR"/>
          </a:p>
        </p:txBody>
      </p:sp>
      <p:sp>
        <p:nvSpPr>
          <p:cNvPr id="39951" name="Text Box 31"/>
          <p:cNvSpPr txBox="1">
            <a:spLocks noChangeArrowheads="1"/>
          </p:cNvSpPr>
          <p:nvPr/>
        </p:nvSpPr>
        <p:spPr bwMode="auto">
          <a:xfrm>
            <a:off x="5029200" y="4191000"/>
            <a:ext cx="2209800" cy="519113"/>
          </a:xfrm>
          <a:prstGeom prst="rect">
            <a:avLst/>
          </a:prstGeom>
          <a:noFill/>
          <a:ln w="76200">
            <a:noFill/>
            <a:miter lim="800000"/>
            <a:headEnd/>
            <a:tailEnd/>
          </a:ln>
        </p:spPr>
        <p:txBody>
          <a:bodyPr>
            <a:spAutoFit/>
          </a:bodyPr>
          <a:lstStyle/>
          <a:p>
            <a:pPr>
              <a:spcBef>
                <a:spcPct val="50000"/>
              </a:spcBef>
            </a:pPr>
            <a:r>
              <a:rPr lang="tr-TR" sz="2800" b="1" u="none"/>
              <a:t>20 mm-Hg</a:t>
            </a:r>
            <a:endParaRPr lang="tr-T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AutoShape 2">
            <a:hlinkClick r:id="" action="ppaction://hlinkshowjump?jump=nextslide"/>
          </p:cNvPr>
          <p:cNvSpPr>
            <a:spLocks noChangeArrowheads="1"/>
          </p:cNvSpPr>
          <p:nvPr/>
        </p:nvSpPr>
        <p:spPr bwMode="auto">
          <a:xfrm>
            <a:off x="611560" y="1196752"/>
            <a:ext cx="1905000" cy="4267200"/>
          </a:xfrm>
          <a:prstGeom prst="flowChartMagneticDisk">
            <a:avLst/>
          </a:prstGeom>
          <a:solidFill>
            <a:srgbClr val="0000FF"/>
          </a:solidFill>
          <a:ln w="76200">
            <a:solidFill>
              <a:srgbClr val="FF6600"/>
            </a:solidFill>
            <a:round/>
            <a:headEnd/>
            <a:tailEnd/>
          </a:ln>
        </p:spPr>
        <p:txBody>
          <a:bodyPr wrap="none" anchor="ctr"/>
          <a:lstStyle/>
          <a:p>
            <a:pPr algn="ctr"/>
            <a:endParaRPr lang="tr-TR" sz="3200" b="1" u="none">
              <a:solidFill>
                <a:srgbClr val="FFFF00"/>
              </a:solidFill>
            </a:endParaRPr>
          </a:p>
        </p:txBody>
      </p:sp>
      <p:sp>
        <p:nvSpPr>
          <p:cNvPr id="30723" name="Rectangle 3"/>
          <p:cNvSpPr>
            <a:spLocks noChangeArrowheads="1"/>
          </p:cNvSpPr>
          <p:nvPr/>
        </p:nvSpPr>
        <p:spPr bwMode="auto">
          <a:xfrm>
            <a:off x="2438400" y="2362200"/>
            <a:ext cx="76200" cy="152400"/>
          </a:xfrm>
          <a:prstGeom prst="rect">
            <a:avLst/>
          </a:prstGeom>
          <a:solidFill>
            <a:schemeClr val="accent1"/>
          </a:solidFill>
          <a:ln w="76200">
            <a:solidFill>
              <a:srgbClr val="0000FF"/>
            </a:solidFill>
            <a:miter lim="800000"/>
            <a:headEnd/>
            <a:tailEnd/>
          </a:ln>
        </p:spPr>
        <p:txBody>
          <a:bodyPr wrap="none" anchor="ctr"/>
          <a:lstStyle/>
          <a:p>
            <a:endParaRPr lang="tr-TR"/>
          </a:p>
        </p:txBody>
      </p:sp>
      <p:sp>
        <p:nvSpPr>
          <p:cNvPr id="30724" name="Rectangle 4"/>
          <p:cNvSpPr>
            <a:spLocks noChangeArrowheads="1"/>
          </p:cNvSpPr>
          <p:nvPr/>
        </p:nvSpPr>
        <p:spPr bwMode="auto">
          <a:xfrm>
            <a:off x="2438400" y="3124200"/>
            <a:ext cx="76200" cy="152400"/>
          </a:xfrm>
          <a:prstGeom prst="rect">
            <a:avLst/>
          </a:prstGeom>
          <a:solidFill>
            <a:schemeClr val="accent1"/>
          </a:solidFill>
          <a:ln w="76200">
            <a:solidFill>
              <a:srgbClr val="0000FF"/>
            </a:solidFill>
            <a:miter lim="800000"/>
            <a:headEnd/>
            <a:tailEnd/>
          </a:ln>
        </p:spPr>
        <p:txBody>
          <a:bodyPr wrap="none" anchor="ctr"/>
          <a:lstStyle/>
          <a:p>
            <a:endParaRPr lang="tr-TR"/>
          </a:p>
        </p:txBody>
      </p:sp>
      <p:sp>
        <p:nvSpPr>
          <p:cNvPr id="30725" name="Rectangle 5"/>
          <p:cNvSpPr>
            <a:spLocks noChangeArrowheads="1"/>
          </p:cNvSpPr>
          <p:nvPr/>
        </p:nvSpPr>
        <p:spPr bwMode="auto">
          <a:xfrm>
            <a:off x="2438400" y="3886200"/>
            <a:ext cx="76200" cy="152400"/>
          </a:xfrm>
          <a:prstGeom prst="rect">
            <a:avLst/>
          </a:prstGeom>
          <a:solidFill>
            <a:schemeClr val="accent1"/>
          </a:solidFill>
          <a:ln w="76200">
            <a:solidFill>
              <a:srgbClr val="0000FF"/>
            </a:solidFill>
            <a:miter lim="800000"/>
            <a:headEnd/>
            <a:tailEnd/>
          </a:ln>
        </p:spPr>
        <p:txBody>
          <a:bodyPr wrap="none" anchor="ctr"/>
          <a:lstStyle/>
          <a:p>
            <a:endParaRPr lang="tr-TR"/>
          </a:p>
        </p:txBody>
      </p:sp>
      <p:sp>
        <p:nvSpPr>
          <p:cNvPr id="36870" name="Arc 6"/>
          <p:cNvSpPr>
            <a:spLocks/>
          </p:cNvSpPr>
          <p:nvPr/>
        </p:nvSpPr>
        <p:spPr bwMode="auto">
          <a:xfrm>
            <a:off x="2514600" y="2439988"/>
            <a:ext cx="1144588" cy="2894012"/>
          </a:xfrm>
          <a:custGeom>
            <a:avLst/>
            <a:gdLst>
              <a:gd name="T0" fmla="*/ 0 w 21600"/>
              <a:gd name="T1" fmla="*/ 0 h 21600"/>
              <a:gd name="T2" fmla="*/ 60651935 w 21600"/>
              <a:gd name="T3" fmla="*/ 387745617 h 21600"/>
              <a:gd name="T4" fmla="*/ 0 w 21600"/>
              <a:gd name="T5" fmla="*/ 38774561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0">
            <a:solidFill>
              <a:srgbClr val="0000FF"/>
            </a:solidFill>
            <a:round/>
            <a:headEnd/>
            <a:tailEnd/>
          </a:ln>
        </p:spPr>
        <p:txBody>
          <a:bodyPr wrap="none" anchor="ctr"/>
          <a:lstStyle/>
          <a:p>
            <a:endParaRPr lang="tr-TR"/>
          </a:p>
        </p:txBody>
      </p:sp>
      <p:sp>
        <p:nvSpPr>
          <p:cNvPr id="36871" name="Arc 7"/>
          <p:cNvSpPr>
            <a:spLocks/>
          </p:cNvSpPr>
          <p:nvPr/>
        </p:nvSpPr>
        <p:spPr bwMode="auto">
          <a:xfrm>
            <a:off x="2514600" y="3198813"/>
            <a:ext cx="2058988" cy="2211387"/>
          </a:xfrm>
          <a:custGeom>
            <a:avLst/>
            <a:gdLst>
              <a:gd name="T0" fmla="*/ 0 w 21600"/>
              <a:gd name="T1" fmla="*/ 0 h 21600"/>
              <a:gd name="T2" fmla="*/ 196269957 w 21600"/>
              <a:gd name="T3" fmla="*/ 226399569 h 21600"/>
              <a:gd name="T4" fmla="*/ 0 w 21600"/>
              <a:gd name="T5" fmla="*/ 22639956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0">
            <a:solidFill>
              <a:srgbClr val="0000FF"/>
            </a:solidFill>
            <a:round/>
            <a:headEnd/>
            <a:tailEnd/>
          </a:ln>
        </p:spPr>
        <p:txBody>
          <a:bodyPr wrap="none" anchor="ctr"/>
          <a:lstStyle/>
          <a:p>
            <a:endParaRPr lang="tr-TR"/>
          </a:p>
        </p:txBody>
      </p:sp>
      <p:sp>
        <p:nvSpPr>
          <p:cNvPr id="36872" name="Arc 8"/>
          <p:cNvSpPr>
            <a:spLocks/>
          </p:cNvSpPr>
          <p:nvPr/>
        </p:nvSpPr>
        <p:spPr bwMode="auto">
          <a:xfrm>
            <a:off x="2438400" y="3886200"/>
            <a:ext cx="3276600" cy="1447800"/>
          </a:xfrm>
          <a:custGeom>
            <a:avLst/>
            <a:gdLst>
              <a:gd name="T0" fmla="*/ 0 w 21600"/>
              <a:gd name="T1" fmla="*/ 0 h 21600"/>
              <a:gd name="T2" fmla="*/ 497041989 w 21600"/>
              <a:gd name="T3" fmla="*/ 97042815 h 21600"/>
              <a:gd name="T4" fmla="*/ 0 w 21600"/>
              <a:gd name="T5" fmla="*/ 9704281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0">
            <a:solidFill>
              <a:srgbClr val="0000FF"/>
            </a:solidFill>
            <a:round/>
            <a:headEnd/>
            <a:tailEnd/>
          </a:ln>
        </p:spPr>
        <p:txBody>
          <a:bodyPr wrap="none" anchor="ctr"/>
          <a:lstStyle/>
          <a:p>
            <a:endParaRPr lang="tr-TR"/>
          </a:p>
        </p:txBody>
      </p:sp>
      <p:grpSp>
        <p:nvGrpSpPr>
          <p:cNvPr id="2" name="Group 19"/>
          <p:cNvGrpSpPr>
            <a:grpSpLocks/>
          </p:cNvGrpSpPr>
          <p:nvPr/>
        </p:nvGrpSpPr>
        <p:grpSpPr bwMode="auto">
          <a:xfrm>
            <a:off x="1219200" y="2209800"/>
            <a:ext cx="1219200" cy="579438"/>
            <a:chOff x="768" y="1392"/>
            <a:chExt cx="768" cy="365"/>
          </a:xfrm>
        </p:grpSpPr>
        <p:sp>
          <p:nvSpPr>
            <p:cNvPr id="30739" name="Line 10"/>
            <p:cNvSpPr>
              <a:spLocks noChangeShapeType="1"/>
            </p:cNvSpPr>
            <p:nvPr/>
          </p:nvSpPr>
          <p:spPr bwMode="auto">
            <a:xfrm>
              <a:off x="1248" y="1584"/>
              <a:ext cx="288" cy="0"/>
            </a:xfrm>
            <a:prstGeom prst="line">
              <a:avLst/>
            </a:prstGeom>
            <a:noFill/>
            <a:ln w="76200">
              <a:solidFill>
                <a:schemeClr val="bg1"/>
              </a:solidFill>
              <a:round/>
              <a:headEnd/>
              <a:tailEnd type="triangle" w="med" len="med"/>
            </a:ln>
          </p:spPr>
          <p:txBody>
            <a:bodyPr wrap="none" anchor="ctr"/>
            <a:lstStyle/>
            <a:p>
              <a:endParaRPr lang="tr-TR"/>
            </a:p>
          </p:txBody>
        </p:sp>
        <p:sp>
          <p:nvSpPr>
            <p:cNvPr id="30740" name="Text Box 13"/>
            <p:cNvSpPr txBox="1">
              <a:spLocks noChangeArrowheads="1"/>
            </p:cNvSpPr>
            <p:nvPr/>
          </p:nvSpPr>
          <p:spPr bwMode="auto">
            <a:xfrm>
              <a:off x="768" y="1392"/>
              <a:ext cx="240" cy="365"/>
            </a:xfrm>
            <a:prstGeom prst="rect">
              <a:avLst/>
            </a:prstGeom>
            <a:noFill/>
            <a:ln w="76200">
              <a:noFill/>
              <a:miter lim="800000"/>
              <a:headEnd/>
              <a:tailEnd/>
            </a:ln>
          </p:spPr>
          <p:txBody>
            <a:bodyPr>
              <a:spAutoFit/>
            </a:bodyPr>
            <a:lstStyle/>
            <a:p>
              <a:pPr>
                <a:spcBef>
                  <a:spcPct val="50000"/>
                </a:spcBef>
              </a:pPr>
              <a:r>
                <a:rPr lang="tr-TR" sz="3200" b="1" u="none">
                  <a:solidFill>
                    <a:srgbClr val="FFFF00"/>
                  </a:solidFill>
                </a:rPr>
                <a:t>I</a:t>
              </a:r>
              <a:endParaRPr lang="tr-TR" u="none"/>
            </a:p>
          </p:txBody>
        </p:sp>
      </p:grpSp>
      <p:grpSp>
        <p:nvGrpSpPr>
          <p:cNvPr id="3" name="Group 20"/>
          <p:cNvGrpSpPr>
            <a:grpSpLocks/>
          </p:cNvGrpSpPr>
          <p:nvPr/>
        </p:nvGrpSpPr>
        <p:grpSpPr bwMode="auto">
          <a:xfrm>
            <a:off x="762000" y="2895600"/>
            <a:ext cx="1752600" cy="579438"/>
            <a:chOff x="480" y="1824"/>
            <a:chExt cx="1104" cy="365"/>
          </a:xfrm>
        </p:grpSpPr>
        <p:sp>
          <p:nvSpPr>
            <p:cNvPr id="30737" name="Line 11"/>
            <p:cNvSpPr>
              <a:spLocks noChangeShapeType="1"/>
            </p:cNvSpPr>
            <p:nvPr/>
          </p:nvSpPr>
          <p:spPr bwMode="auto">
            <a:xfrm>
              <a:off x="1008" y="2016"/>
              <a:ext cx="576" cy="0"/>
            </a:xfrm>
            <a:prstGeom prst="line">
              <a:avLst/>
            </a:prstGeom>
            <a:noFill/>
            <a:ln w="76200">
              <a:solidFill>
                <a:schemeClr val="bg1"/>
              </a:solidFill>
              <a:round/>
              <a:headEnd/>
              <a:tailEnd type="triangle" w="med" len="med"/>
            </a:ln>
          </p:spPr>
          <p:txBody>
            <a:bodyPr wrap="none" anchor="ctr"/>
            <a:lstStyle/>
            <a:p>
              <a:endParaRPr lang="tr-TR"/>
            </a:p>
          </p:txBody>
        </p:sp>
        <p:sp>
          <p:nvSpPr>
            <p:cNvPr id="30738" name="Text Box 14"/>
            <p:cNvSpPr txBox="1">
              <a:spLocks noChangeArrowheads="1"/>
            </p:cNvSpPr>
            <p:nvPr/>
          </p:nvSpPr>
          <p:spPr bwMode="auto">
            <a:xfrm>
              <a:off x="480" y="1824"/>
              <a:ext cx="336" cy="365"/>
            </a:xfrm>
            <a:prstGeom prst="rect">
              <a:avLst/>
            </a:prstGeom>
            <a:noFill/>
            <a:ln w="76200">
              <a:noFill/>
              <a:miter lim="800000"/>
              <a:headEnd/>
              <a:tailEnd/>
            </a:ln>
          </p:spPr>
          <p:txBody>
            <a:bodyPr>
              <a:spAutoFit/>
            </a:bodyPr>
            <a:lstStyle/>
            <a:p>
              <a:pPr>
                <a:spcBef>
                  <a:spcPct val="50000"/>
                </a:spcBef>
              </a:pPr>
              <a:r>
                <a:rPr lang="tr-TR" sz="3200" b="1" u="none">
                  <a:solidFill>
                    <a:srgbClr val="FFFF00"/>
                  </a:solidFill>
                </a:rPr>
                <a:t>II</a:t>
              </a:r>
              <a:endParaRPr lang="tr-TR" u="none"/>
            </a:p>
          </p:txBody>
        </p:sp>
      </p:grpSp>
      <p:grpSp>
        <p:nvGrpSpPr>
          <p:cNvPr id="4" name="Group 21"/>
          <p:cNvGrpSpPr>
            <a:grpSpLocks/>
          </p:cNvGrpSpPr>
          <p:nvPr/>
        </p:nvGrpSpPr>
        <p:grpSpPr bwMode="auto">
          <a:xfrm>
            <a:off x="533400" y="3581400"/>
            <a:ext cx="1981200" cy="579438"/>
            <a:chOff x="336" y="2256"/>
            <a:chExt cx="1248" cy="365"/>
          </a:xfrm>
        </p:grpSpPr>
        <p:sp>
          <p:nvSpPr>
            <p:cNvPr id="30735" name="Line 12"/>
            <p:cNvSpPr>
              <a:spLocks noChangeShapeType="1"/>
            </p:cNvSpPr>
            <p:nvPr/>
          </p:nvSpPr>
          <p:spPr bwMode="auto">
            <a:xfrm>
              <a:off x="672" y="2448"/>
              <a:ext cx="912" cy="0"/>
            </a:xfrm>
            <a:prstGeom prst="line">
              <a:avLst/>
            </a:prstGeom>
            <a:noFill/>
            <a:ln w="76200">
              <a:solidFill>
                <a:schemeClr val="bg1"/>
              </a:solidFill>
              <a:round/>
              <a:headEnd/>
              <a:tailEnd type="triangle" w="med" len="med"/>
            </a:ln>
          </p:spPr>
          <p:txBody>
            <a:bodyPr wrap="none" anchor="ctr"/>
            <a:lstStyle/>
            <a:p>
              <a:endParaRPr lang="tr-TR"/>
            </a:p>
          </p:txBody>
        </p:sp>
        <p:sp>
          <p:nvSpPr>
            <p:cNvPr id="30736" name="Text Box 15"/>
            <p:cNvSpPr txBox="1">
              <a:spLocks noChangeArrowheads="1"/>
            </p:cNvSpPr>
            <p:nvPr/>
          </p:nvSpPr>
          <p:spPr bwMode="auto">
            <a:xfrm>
              <a:off x="336" y="2256"/>
              <a:ext cx="528" cy="365"/>
            </a:xfrm>
            <a:prstGeom prst="rect">
              <a:avLst/>
            </a:prstGeom>
            <a:noFill/>
            <a:ln w="76200">
              <a:noFill/>
              <a:miter lim="800000"/>
              <a:headEnd/>
              <a:tailEnd/>
            </a:ln>
          </p:spPr>
          <p:txBody>
            <a:bodyPr>
              <a:spAutoFit/>
            </a:bodyPr>
            <a:lstStyle/>
            <a:p>
              <a:pPr>
                <a:spcBef>
                  <a:spcPct val="50000"/>
                </a:spcBef>
              </a:pPr>
              <a:r>
                <a:rPr lang="tr-TR" sz="3200" b="1" u="none">
                  <a:solidFill>
                    <a:srgbClr val="FFFF00"/>
                  </a:solidFill>
                </a:rPr>
                <a:t>III</a:t>
              </a:r>
              <a:endParaRPr lang="tr-TR" u="none"/>
            </a:p>
          </p:txBody>
        </p:sp>
      </p:grpSp>
      <p:sp>
        <p:nvSpPr>
          <p:cNvPr id="36880" name="Text Box 16"/>
          <p:cNvSpPr txBox="1">
            <a:spLocks noChangeArrowheads="1"/>
          </p:cNvSpPr>
          <p:nvPr/>
        </p:nvSpPr>
        <p:spPr bwMode="auto">
          <a:xfrm>
            <a:off x="3275856" y="1412776"/>
            <a:ext cx="5334000" cy="822325"/>
          </a:xfrm>
          <a:prstGeom prst="rect">
            <a:avLst/>
          </a:prstGeom>
          <a:noFill/>
          <a:ln w="76200">
            <a:noFill/>
            <a:miter lim="800000"/>
            <a:headEnd/>
            <a:tailEnd/>
          </a:ln>
        </p:spPr>
        <p:txBody>
          <a:bodyPr>
            <a:spAutoFit/>
          </a:bodyPr>
          <a:lstStyle/>
          <a:p>
            <a:pPr>
              <a:spcBef>
                <a:spcPct val="50000"/>
              </a:spcBef>
            </a:pPr>
            <a:r>
              <a:rPr lang="tr-TR" b="1" u="none" dirty="0"/>
              <a:t>I. Delik kutunun yüzeyine yakındı ve akış hızı en az ve basıncı en az</a:t>
            </a:r>
            <a:endParaRPr lang="tr-TR" u="none" dirty="0"/>
          </a:p>
        </p:txBody>
      </p:sp>
      <p:sp>
        <p:nvSpPr>
          <p:cNvPr id="36881" name="Text Box 17"/>
          <p:cNvSpPr txBox="1">
            <a:spLocks noChangeArrowheads="1"/>
          </p:cNvSpPr>
          <p:nvPr/>
        </p:nvSpPr>
        <p:spPr bwMode="auto">
          <a:xfrm>
            <a:off x="3657600" y="1988840"/>
            <a:ext cx="5486400" cy="822325"/>
          </a:xfrm>
          <a:prstGeom prst="rect">
            <a:avLst/>
          </a:prstGeom>
          <a:noFill/>
          <a:ln w="76200">
            <a:noFill/>
            <a:miter lim="800000"/>
            <a:headEnd/>
            <a:tailEnd/>
          </a:ln>
        </p:spPr>
        <p:txBody>
          <a:bodyPr>
            <a:spAutoFit/>
          </a:bodyPr>
          <a:lstStyle/>
          <a:p>
            <a:pPr>
              <a:spcBef>
                <a:spcPct val="50000"/>
              </a:spcBef>
            </a:pPr>
            <a:r>
              <a:rPr lang="tr-TR" b="1" u="none" dirty="0"/>
              <a:t>II. Delik kutunun ortasında ve birinciye göre daha hızlı</a:t>
            </a:r>
            <a:endParaRPr lang="tr-TR" u="none" dirty="0"/>
          </a:p>
        </p:txBody>
      </p:sp>
      <p:sp>
        <p:nvSpPr>
          <p:cNvPr id="36882" name="Text Box 18"/>
          <p:cNvSpPr txBox="1">
            <a:spLocks noChangeArrowheads="1"/>
          </p:cNvSpPr>
          <p:nvPr/>
        </p:nvSpPr>
        <p:spPr bwMode="auto">
          <a:xfrm>
            <a:off x="4067944" y="2708920"/>
            <a:ext cx="4724400" cy="646331"/>
          </a:xfrm>
          <a:prstGeom prst="rect">
            <a:avLst/>
          </a:prstGeom>
          <a:noFill/>
          <a:ln w="76200">
            <a:noFill/>
            <a:miter lim="800000"/>
            <a:headEnd/>
            <a:tailEnd/>
          </a:ln>
        </p:spPr>
        <p:txBody>
          <a:bodyPr wrap="square">
            <a:spAutoFit/>
          </a:bodyPr>
          <a:lstStyle/>
          <a:p>
            <a:pPr>
              <a:spcBef>
                <a:spcPct val="50000"/>
              </a:spcBef>
            </a:pPr>
            <a:r>
              <a:rPr lang="tr-TR" b="1" u="none" dirty="0"/>
              <a:t>III.Delik kutunun en altında ve uygulanan basınç en fazla ve suyun fışkırma hızı en fazla</a:t>
            </a:r>
            <a:endParaRPr lang="tr-TR" u="none" dirty="0"/>
          </a:p>
        </p:txBody>
      </p:sp>
      <p:sp>
        <p:nvSpPr>
          <p:cNvPr id="21" name="1 Başlık"/>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4400" b="1" i="0" u="none" strike="noStrike" kern="1200" cap="none" spc="0" normalizeH="0" baseline="0" noProof="0" dirty="0" smtClean="0">
                <a:ln>
                  <a:noFill/>
                </a:ln>
                <a:solidFill>
                  <a:schemeClr val="tx1"/>
                </a:solidFill>
                <a:effectLst/>
                <a:uLnTx/>
                <a:uFillTx/>
                <a:latin typeface="+mj-lt"/>
                <a:ea typeface="+mj-ea"/>
                <a:cs typeface="+mj-cs"/>
              </a:rPr>
              <a:t>SIVILARIN BASINCI</a:t>
            </a:r>
            <a:endParaRPr kumimoji="0" lang="tr-TR" sz="4400" b="1" i="0" u="none" strike="noStrike" kern="1200" cap="none" spc="0" normalizeH="0" baseline="0" noProof="0" dirty="0">
              <a:ln>
                <a:noFill/>
              </a:ln>
              <a:solidFill>
                <a:schemeClr val="tx1"/>
              </a:solidFill>
              <a:effectLst/>
              <a:uLnTx/>
              <a:uFillTx/>
              <a:latin typeface="+mj-lt"/>
              <a:ea typeface="+mj-ea"/>
              <a:cs typeface="+mj-cs"/>
            </a:endParaRPr>
          </a:p>
        </p:txBody>
      </p:sp>
      <p:sp>
        <p:nvSpPr>
          <p:cNvPr id="22" name="Text Box 18"/>
          <p:cNvSpPr txBox="1">
            <a:spLocks noChangeArrowheads="1"/>
          </p:cNvSpPr>
          <p:nvPr/>
        </p:nvSpPr>
        <p:spPr bwMode="auto">
          <a:xfrm>
            <a:off x="1115616" y="5589240"/>
            <a:ext cx="6912768" cy="369332"/>
          </a:xfrm>
          <a:prstGeom prst="rect">
            <a:avLst/>
          </a:prstGeom>
          <a:noFill/>
          <a:ln w="76200">
            <a:noFill/>
            <a:miter lim="800000"/>
            <a:headEnd/>
            <a:tailEnd/>
          </a:ln>
        </p:spPr>
        <p:txBody>
          <a:bodyPr wrap="square">
            <a:spAutoFit/>
          </a:bodyPr>
          <a:lstStyle/>
          <a:p>
            <a:pPr>
              <a:spcBef>
                <a:spcPct val="50000"/>
              </a:spcBef>
            </a:pPr>
            <a:r>
              <a:rPr lang="tr-TR" b="1" u="none" dirty="0" smtClean="0"/>
              <a:t>Derinlik arttıkça sıvıların basıncı artar.</a:t>
            </a:r>
            <a:endParaRPr lang="tr-TR" u="none"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SIVILARIN BASINCI</a:t>
            </a:r>
            <a:endParaRPr lang="tr-TR" dirty="0"/>
          </a:p>
        </p:txBody>
      </p:sp>
      <p:sp>
        <p:nvSpPr>
          <p:cNvPr id="3" name="2 İçerik Yer Tutucusu"/>
          <p:cNvSpPr>
            <a:spLocks noGrp="1"/>
          </p:cNvSpPr>
          <p:nvPr>
            <p:ph idx="1"/>
          </p:nvPr>
        </p:nvSpPr>
        <p:spPr/>
        <p:txBody>
          <a:bodyPr/>
          <a:lstStyle/>
          <a:p>
            <a:r>
              <a:rPr lang="tr-TR" dirty="0" smtClean="0"/>
              <a:t>Sıvıların basıncı;</a:t>
            </a:r>
          </a:p>
          <a:p>
            <a:r>
              <a:rPr lang="tr-TR" dirty="0" smtClean="0"/>
              <a:t>Kabın şekline</a:t>
            </a:r>
          </a:p>
          <a:p>
            <a:r>
              <a:rPr lang="tr-TR" dirty="0" smtClean="0"/>
              <a:t>Sıvı miktarına</a:t>
            </a:r>
          </a:p>
          <a:p>
            <a:r>
              <a:rPr lang="tr-TR" dirty="0" smtClean="0"/>
              <a:t>Yüzey alanına  bağlı değildir.</a:t>
            </a:r>
            <a:endParaRPr lang="tr-T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SORU 6</a:t>
            </a:r>
            <a:endParaRPr lang="tr-TR" dirty="0"/>
          </a:p>
        </p:txBody>
      </p:sp>
      <p:pic>
        <p:nvPicPr>
          <p:cNvPr id="4" name="3 İçerik Yer Tutucusu"/>
          <p:cNvPicPr>
            <a:picLocks noGrp="1"/>
          </p:cNvPicPr>
          <p:nvPr>
            <p:ph idx="1"/>
          </p:nvPr>
        </p:nvPicPr>
        <p:blipFill>
          <a:blip r:embed="rId2" cstate="print"/>
          <a:srcRect/>
          <a:stretch>
            <a:fillRect/>
          </a:stretch>
        </p:blipFill>
        <p:spPr bwMode="auto">
          <a:xfrm>
            <a:off x="2051720" y="1268760"/>
            <a:ext cx="5400600" cy="1800200"/>
          </a:xfrm>
          <a:prstGeom prst="rect">
            <a:avLst/>
          </a:prstGeom>
          <a:noFill/>
          <a:ln w="9525">
            <a:noFill/>
            <a:miter lim="800000"/>
            <a:headEnd/>
            <a:tailEnd/>
          </a:ln>
        </p:spPr>
      </p:pic>
      <p:sp>
        <p:nvSpPr>
          <p:cNvPr id="51201" name="Rectangle 1"/>
          <p:cNvSpPr>
            <a:spLocks noChangeArrowheads="1"/>
          </p:cNvSpPr>
          <p:nvPr/>
        </p:nvSpPr>
        <p:spPr bwMode="auto">
          <a:xfrm>
            <a:off x="0" y="3501008"/>
            <a:ext cx="9144000" cy="221599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Şekildeki kaplarda bulunan sıvıların yoğunlukları eşittir. Buna göre bu sıvıların kabın tabanına yaptıkları basınçları arasında nasıl bir ilişki vardır?</a:t>
            </a:r>
            <a:endParaRPr kumimoji="0" lang="tr-T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 I = II = III                       	 		 B) I &gt; II&gt; III     </a:t>
            </a:r>
            <a:endParaRPr kumimoji="0" lang="tr-T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 II &gt; I = III                        			 D) I=III &gt; II</a:t>
            </a:r>
            <a:endParaRPr kumimoji="0" lang="tr-T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SORU 7</a:t>
            </a:r>
            <a:endParaRPr lang="tr-TR" dirty="0"/>
          </a:p>
        </p:txBody>
      </p:sp>
      <p:pic>
        <p:nvPicPr>
          <p:cNvPr id="4" name="3 İçerik Yer Tutucusu"/>
          <p:cNvPicPr>
            <a:picLocks noGrp="1"/>
          </p:cNvPicPr>
          <p:nvPr>
            <p:ph idx="1"/>
          </p:nvPr>
        </p:nvPicPr>
        <p:blipFill>
          <a:blip r:embed="rId2" cstate="print"/>
          <a:srcRect/>
          <a:stretch>
            <a:fillRect/>
          </a:stretch>
        </p:blipFill>
        <p:spPr bwMode="auto">
          <a:xfrm>
            <a:off x="1043608" y="1556792"/>
            <a:ext cx="6914007" cy="45365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smtClean="0"/>
              <a:t>KATILARIN BASINCI</a:t>
            </a:r>
            <a:endParaRPr lang="tr-TR" b="1" dirty="0"/>
          </a:p>
        </p:txBody>
      </p:sp>
      <p:sp>
        <p:nvSpPr>
          <p:cNvPr id="3" name="2 İçerik Yer Tutucusu"/>
          <p:cNvSpPr>
            <a:spLocks noGrp="1"/>
          </p:cNvSpPr>
          <p:nvPr>
            <p:ph idx="1"/>
          </p:nvPr>
        </p:nvSpPr>
        <p:spPr/>
        <p:txBody>
          <a:bodyPr/>
          <a:lstStyle/>
          <a:p>
            <a:r>
              <a:rPr lang="tr-TR" dirty="0" smtClean="0"/>
              <a:t>Katıların basıncı katının ağırlığına ve yer ile temas eden yüzey alanına bağlıdır.</a:t>
            </a:r>
          </a:p>
          <a:p>
            <a:pPr>
              <a:buNone/>
            </a:pPr>
            <a:r>
              <a:rPr lang="tr-TR" dirty="0" smtClean="0"/>
              <a:t>P= F/</a:t>
            </a:r>
            <a:r>
              <a:rPr lang="tr-TR" dirty="0" err="1" smtClean="0"/>
              <a:t>S’den</a:t>
            </a:r>
            <a:r>
              <a:rPr lang="tr-TR" dirty="0" smtClean="0"/>
              <a:t> Buradaki kuvvet (F) katının ağırlığı alınır.</a:t>
            </a:r>
          </a:p>
          <a:p>
            <a:pPr>
              <a:buNone/>
            </a:pPr>
            <a:r>
              <a:rPr lang="tr-TR" dirty="0" smtClean="0"/>
              <a:t>S ya da A ise; yere temas eden yüzey alanıdır.</a:t>
            </a:r>
          </a:p>
          <a:p>
            <a:pPr>
              <a:buNone/>
            </a:pPr>
            <a:r>
              <a:rPr lang="tr-TR" dirty="0" smtClean="0"/>
              <a:t>P=G/</a:t>
            </a:r>
            <a:r>
              <a:rPr lang="tr-TR" dirty="0" err="1" smtClean="0"/>
              <a:t>S’den</a:t>
            </a:r>
            <a:r>
              <a:rPr lang="tr-TR" dirty="0" smtClean="0"/>
              <a:t> N/m</a:t>
            </a:r>
            <a:r>
              <a:rPr lang="tr-TR" baseline="30000" dirty="0" smtClean="0"/>
              <a:t>2</a:t>
            </a:r>
            <a:r>
              <a:rPr lang="tr-TR" dirty="0" smtClean="0"/>
              <a:t>’de 1 </a:t>
            </a:r>
            <a:r>
              <a:rPr lang="tr-TR" dirty="0" err="1" smtClean="0"/>
              <a:t>Pascal’a</a:t>
            </a:r>
            <a:r>
              <a:rPr lang="tr-TR" dirty="0" smtClean="0"/>
              <a:t> eşittir.</a:t>
            </a:r>
            <a:endParaRPr lang="tr-T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SORU 8</a:t>
            </a:r>
            <a:endParaRPr lang="tr-TR" dirty="0"/>
          </a:p>
        </p:txBody>
      </p:sp>
      <p:sp>
        <p:nvSpPr>
          <p:cNvPr id="3" name="2 İçerik Yer Tutucusu"/>
          <p:cNvSpPr>
            <a:spLocks noGrp="1"/>
          </p:cNvSpPr>
          <p:nvPr>
            <p:ph idx="1"/>
          </p:nvPr>
        </p:nvSpPr>
        <p:spPr/>
        <p:txBody>
          <a:bodyPr/>
          <a:lstStyle/>
          <a:p>
            <a:pPr>
              <a:buNone/>
            </a:pPr>
            <a:r>
              <a:rPr lang="tr-TR" dirty="0" smtClean="0"/>
              <a:t>Sıvıların basıncı hangisine bağlı değildir?</a:t>
            </a:r>
          </a:p>
          <a:p>
            <a:pPr>
              <a:buNone/>
            </a:pPr>
            <a:r>
              <a:rPr lang="tr-TR" dirty="0" smtClean="0"/>
              <a:t>A)Yükseklik                       B) Yoğunluk</a:t>
            </a:r>
          </a:p>
          <a:p>
            <a:pPr>
              <a:buNone/>
            </a:pPr>
            <a:r>
              <a:rPr lang="tr-TR" dirty="0" smtClean="0"/>
              <a:t>C) Yerçekimi ivmesi        D) Kabın şekli                  </a:t>
            </a:r>
          </a:p>
          <a:p>
            <a:endParaRPr lang="tr-T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SORU 9</a:t>
            </a:r>
            <a:endParaRPr lang="tr-TR" dirty="0"/>
          </a:p>
        </p:txBody>
      </p:sp>
      <p:pic>
        <p:nvPicPr>
          <p:cNvPr id="1027" name="Picture 3"/>
          <p:cNvPicPr>
            <a:picLocks noGrp="1" noChangeAspect="1" noChangeArrowheads="1"/>
          </p:cNvPicPr>
          <p:nvPr>
            <p:ph idx="1"/>
          </p:nvPr>
        </p:nvPicPr>
        <p:blipFill>
          <a:blip r:embed="rId2" cstate="print"/>
          <a:srcRect/>
          <a:stretch>
            <a:fillRect/>
          </a:stretch>
        </p:blipFill>
        <p:spPr bwMode="auto">
          <a:xfrm>
            <a:off x="755576" y="2132856"/>
            <a:ext cx="8252135" cy="360040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PASCAL PRENSİBİ</a:t>
            </a:r>
            <a:endParaRPr lang="tr-TR" b="1" dirty="0"/>
          </a:p>
        </p:txBody>
      </p:sp>
      <p:pic>
        <p:nvPicPr>
          <p:cNvPr id="2050" name="Picture 2" descr="C:\Users\Exper\Desktop\E-Etüt Projesi Dökümanları\4. ders materyalleri\pascalprinciple_prove.gif"/>
          <p:cNvPicPr>
            <a:picLocks noGrp="1" noChangeAspect="1" noChangeArrowheads="1"/>
          </p:cNvPicPr>
          <p:nvPr>
            <p:ph idx="1"/>
          </p:nvPr>
        </p:nvPicPr>
        <p:blipFill>
          <a:blip r:embed="rId2" cstate="print"/>
          <a:srcRect/>
          <a:stretch>
            <a:fillRect/>
          </a:stretch>
        </p:blipFill>
        <p:spPr bwMode="auto">
          <a:xfrm>
            <a:off x="2267744" y="3429000"/>
            <a:ext cx="4410224" cy="2606730"/>
          </a:xfrm>
          <a:prstGeom prst="rect">
            <a:avLst/>
          </a:prstGeom>
          <a:noFill/>
        </p:spPr>
      </p:pic>
      <p:sp>
        <p:nvSpPr>
          <p:cNvPr id="5" name="1 Başlık"/>
          <p:cNvSpPr txBox="1">
            <a:spLocks/>
          </p:cNvSpPr>
          <p:nvPr/>
        </p:nvSpPr>
        <p:spPr>
          <a:xfrm>
            <a:off x="1691680" y="1628800"/>
            <a:ext cx="5328592" cy="1143000"/>
          </a:xfrm>
          <a:prstGeom prst="rect">
            <a:avLst/>
          </a:prstGeom>
        </p:spPr>
        <p:txBody>
          <a:bodyPr vert="horz" lIns="91440" tIns="45720" rIns="91440" bIns="45720" rtlCol="0" anchor="ctr">
            <a:normAutofit fontScale="6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4400" b="0" i="0" u="none" strike="noStrike" kern="1200" cap="none" spc="0" normalizeH="0" baseline="0" noProof="0" dirty="0" smtClean="0">
                <a:ln>
                  <a:noFill/>
                </a:ln>
                <a:solidFill>
                  <a:schemeClr val="tx1"/>
                </a:solidFill>
                <a:effectLst/>
                <a:uLnTx/>
                <a:uFillTx/>
                <a:latin typeface="+mj-lt"/>
                <a:ea typeface="+mj-ea"/>
                <a:cs typeface="+mj-cs"/>
              </a:rPr>
              <a:t>Sıvılar üzerine uygulanan basıncı her yöne eşit şekilde iletir. Buna </a:t>
            </a:r>
            <a:r>
              <a:rPr kumimoji="0" lang="tr-TR" sz="4400" b="0" i="0" u="none" strike="noStrike" kern="1200" cap="none" spc="0" normalizeH="0" baseline="0" noProof="0" dirty="0" err="1" smtClean="0">
                <a:ln>
                  <a:noFill/>
                </a:ln>
                <a:solidFill>
                  <a:schemeClr val="tx1"/>
                </a:solidFill>
                <a:effectLst/>
                <a:uLnTx/>
                <a:uFillTx/>
                <a:latin typeface="+mj-lt"/>
                <a:ea typeface="+mj-ea"/>
                <a:cs typeface="+mj-cs"/>
              </a:rPr>
              <a:t>Pascal</a:t>
            </a:r>
            <a:r>
              <a:rPr kumimoji="0" lang="tr-TR" sz="4400" b="0" i="0" u="none" strike="noStrike" kern="1200" cap="none" spc="0" normalizeH="0" noProof="0" dirty="0" smtClean="0">
                <a:ln>
                  <a:noFill/>
                </a:ln>
                <a:solidFill>
                  <a:schemeClr val="tx1"/>
                </a:solidFill>
                <a:effectLst/>
                <a:uLnTx/>
                <a:uFillTx/>
                <a:latin typeface="+mj-lt"/>
                <a:ea typeface="+mj-ea"/>
                <a:cs typeface="+mj-cs"/>
              </a:rPr>
              <a:t> Prensibi denir.</a:t>
            </a:r>
            <a:endParaRPr kumimoji="0" lang="tr-TR"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PASCAL PRENSİBİ</a:t>
            </a:r>
            <a:endParaRPr lang="tr-TR" b="1" dirty="0"/>
          </a:p>
        </p:txBody>
      </p:sp>
      <p:pic>
        <p:nvPicPr>
          <p:cNvPr id="3074" name="Picture 2" descr="C:\Users\Exper\Desktop\E-Etüt Projesi Dökümanları\4. ders materyalleri\0000180629.jpg"/>
          <p:cNvPicPr>
            <a:picLocks noGrp="1" noChangeAspect="1" noChangeArrowheads="1"/>
          </p:cNvPicPr>
          <p:nvPr>
            <p:ph idx="1"/>
          </p:nvPr>
        </p:nvPicPr>
        <p:blipFill>
          <a:blip r:embed="rId2" cstate="print"/>
          <a:srcRect/>
          <a:stretch>
            <a:fillRect/>
          </a:stretch>
        </p:blipFill>
        <p:spPr bwMode="auto">
          <a:xfrm>
            <a:off x="1259633" y="1484654"/>
            <a:ext cx="3021784" cy="2016354"/>
          </a:xfrm>
          <a:prstGeom prst="rect">
            <a:avLst/>
          </a:prstGeom>
          <a:noFill/>
        </p:spPr>
      </p:pic>
      <p:pic>
        <p:nvPicPr>
          <p:cNvPr id="3075" name="Picture 3" descr="C:\Users\Exper\Desktop\E-Etüt Projesi Dökümanları\4. ders materyalleri\0000180639.jpg"/>
          <p:cNvPicPr>
            <a:picLocks noChangeAspect="1" noChangeArrowheads="1"/>
          </p:cNvPicPr>
          <p:nvPr/>
        </p:nvPicPr>
        <p:blipFill>
          <a:blip r:embed="rId3" cstate="print"/>
          <a:srcRect/>
          <a:stretch>
            <a:fillRect/>
          </a:stretch>
        </p:blipFill>
        <p:spPr bwMode="auto">
          <a:xfrm>
            <a:off x="4355976" y="3501008"/>
            <a:ext cx="3456596" cy="2088232"/>
          </a:xfrm>
          <a:prstGeom prst="rect">
            <a:avLst/>
          </a:prstGeom>
          <a:noFill/>
        </p:spPr>
      </p:pic>
      <p:sp>
        <p:nvSpPr>
          <p:cNvPr id="6" name="1 Başlık"/>
          <p:cNvSpPr txBox="1">
            <a:spLocks/>
          </p:cNvSpPr>
          <p:nvPr/>
        </p:nvSpPr>
        <p:spPr>
          <a:xfrm>
            <a:off x="4355976" y="1196752"/>
            <a:ext cx="4176464" cy="1863080"/>
          </a:xfrm>
          <a:prstGeom prst="rect">
            <a:avLst/>
          </a:prstGeom>
        </p:spPr>
        <p:txBody>
          <a:bodyPr vert="horz" lIns="91440" tIns="45720" rIns="91440" bIns="45720" rtlCol="0" anchor="ctr">
            <a:normAutofit fontScale="7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4400" b="0" i="0" u="none" strike="noStrike" kern="1200" cap="none" spc="0" normalizeH="0" baseline="0" noProof="0" dirty="0" smtClean="0">
                <a:ln>
                  <a:noFill/>
                </a:ln>
                <a:solidFill>
                  <a:schemeClr val="tx1"/>
                </a:solidFill>
                <a:effectLst/>
                <a:uLnTx/>
                <a:uFillTx/>
                <a:latin typeface="+mj-lt"/>
                <a:ea typeface="+mj-ea"/>
                <a:cs typeface="+mj-cs"/>
              </a:rPr>
              <a:t>Sıvılar üzerine uygulanan basıncı her yöne eşit şekilde iletir. </a:t>
            </a:r>
            <a:endParaRPr kumimoji="0" lang="tr-TR"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1 Başlık"/>
          <p:cNvSpPr txBox="1">
            <a:spLocks/>
          </p:cNvSpPr>
          <p:nvPr/>
        </p:nvSpPr>
        <p:spPr>
          <a:xfrm>
            <a:off x="323528" y="4149080"/>
            <a:ext cx="3888432" cy="1296144"/>
          </a:xfrm>
          <a:prstGeom prst="rect">
            <a:avLst/>
          </a:prstGeom>
        </p:spPr>
        <p:txBody>
          <a:bodyPr vert="horz" lIns="91440" tIns="45720" rIns="91440" bIns="45720" rtlCol="0" anchor="ctr">
            <a:normAutofit fontScale="7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4400" b="0" i="0" u="none" strike="noStrike" kern="1200" cap="none" spc="0" normalizeH="0" baseline="0" noProof="0" dirty="0" smtClean="0">
                <a:ln>
                  <a:noFill/>
                </a:ln>
                <a:solidFill>
                  <a:schemeClr val="tx1"/>
                </a:solidFill>
                <a:effectLst/>
                <a:uLnTx/>
                <a:uFillTx/>
                <a:latin typeface="+mj-lt"/>
                <a:ea typeface="+mj-ea"/>
                <a:cs typeface="+mj-cs"/>
              </a:rPr>
              <a:t>Bu şekilde balonda sıkıştırılınca suyu her yöne</a:t>
            </a:r>
            <a:r>
              <a:rPr kumimoji="0" lang="tr-TR" sz="4400" b="0" i="0" u="none" strike="noStrike" kern="1200" cap="none" spc="0" normalizeH="0" noProof="0" dirty="0" smtClean="0">
                <a:ln>
                  <a:noFill/>
                </a:ln>
                <a:solidFill>
                  <a:schemeClr val="tx1"/>
                </a:solidFill>
                <a:effectLst/>
                <a:uLnTx/>
                <a:uFillTx/>
                <a:latin typeface="+mj-lt"/>
                <a:ea typeface="+mj-ea"/>
                <a:cs typeface="+mj-cs"/>
              </a:rPr>
              <a:t> püskürtür.</a:t>
            </a:r>
            <a:endParaRPr kumimoji="0" lang="tr-TR"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PASCAL PRENSİBİNİN KULLANIM ALANLARI</a:t>
            </a:r>
            <a:endParaRPr lang="tr-TR" dirty="0"/>
          </a:p>
        </p:txBody>
      </p:sp>
      <p:sp>
        <p:nvSpPr>
          <p:cNvPr id="3" name="2 İçerik Yer Tutucusu"/>
          <p:cNvSpPr>
            <a:spLocks noGrp="1"/>
          </p:cNvSpPr>
          <p:nvPr>
            <p:ph idx="1"/>
          </p:nvPr>
        </p:nvSpPr>
        <p:spPr/>
        <p:txBody>
          <a:bodyPr/>
          <a:lstStyle/>
          <a:p>
            <a:r>
              <a:rPr lang="tr-TR" dirty="0" smtClean="0"/>
              <a:t>1-SU CENDERESİ</a:t>
            </a:r>
          </a:p>
          <a:p>
            <a:endParaRPr lang="tr-TR" dirty="0" smtClean="0"/>
          </a:p>
          <a:p>
            <a:pPr>
              <a:buNone/>
            </a:pPr>
            <a:endParaRPr lang="tr-TR" dirty="0"/>
          </a:p>
        </p:txBody>
      </p:sp>
      <p:pic>
        <p:nvPicPr>
          <p:cNvPr id="4099" name="Picture 3" descr="C:\Users\Exper\Desktop\E-Etüt Projesi Dökümanları\4. ders materyalleri\pas10.jpg"/>
          <p:cNvPicPr>
            <a:picLocks noChangeAspect="1" noChangeArrowheads="1"/>
          </p:cNvPicPr>
          <p:nvPr/>
        </p:nvPicPr>
        <p:blipFill>
          <a:blip r:embed="rId2" cstate="print"/>
          <a:srcRect/>
          <a:stretch>
            <a:fillRect/>
          </a:stretch>
        </p:blipFill>
        <p:spPr bwMode="auto">
          <a:xfrm>
            <a:off x="1115616" y="2132856"/>
            <a:ext cx="7546597" cy="4488499"/>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a:buNone/>
            </a:pPr>
            <a:r>
              <a:rPr lang="tr-TR" dirty="0" smtClean="0"/>
              <a:t>2- BİLEŞİK KAPLAR</a:t>
            </a:r>
            <a:endParaRPr lang="tr-TR" dirty="0"/>
          </a:p>
        </p:txBody>
      </p:sp>
      <p:sp>
        <p:nvSpPr>
          <p:cNvPr id="4" name="1 Başlık"/>
          <p:cNvSpPr>
            <a:spLocks noGrp="1"/>
          </p:cNvSpPr>
          <p:nvPr>
            <p:ph type="title"/>
          </p:nvPr>
        </p:nvSpPr>
        <p:spPr/>
        <p:txBody>
          <a:bodyPr>
            <a:normAutofit fontScale="90000"/>
          </a:bodyPr>
          <a:lstStyle/>
          <a:p>
            <a:r>
              <a:rPr lang="tr-TR" b="1" dirty="0" smtClean="0"/>
              <a:t>PASCAL PRENSİBİNİN KULLANIM ALANLARI</a:t>
            </a:r>
            <a:endParaRPr lang="tr-TR" dirty="0"/>
          </a:p>
        </p:txBody>
      </p:sp>
      <p:pic>
        <p:nvPicPr>
          <p:cNvPr id="5122" name="Picture 2" descr="C:\Users\Exper\Desktop\E-Etüt Projesi Dökümanları\4. ders materyalleri\Bilesik%20Kaplar.jpg"/>
          <p:cNvPicPr>
            <a:picLocks noChangeAspect="1" noChangeArrowheads="1"/>
          </p:cNvPicPr>
          <p:nvPr/>
        </p:nvPicPr>
        <p:blipFill>
          <a:blip r:embed="rId2" cstate="print"/>
          <a:srcRect/>
          <a:stretch>
            <a:fillRect/>
          </a:stretch>
        </p:blipFill>
        <p:spPr bwMode="auto">
          <a:xfrm>
            <a:off x="3707904" y="2060848"/>
            <a:ext cx="4706547" cy="3906434"/>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PASCAL PRENSİBİNİN KULLANIM ALANLARI</a:t>
            </a:r>
            <a:endParaRPr lang="tr-TR" dirty="0"/>
          </a:p>
        </p:txBody>
      </p:sp>
      <p:sp>
        <p:nvSpPr>
          <p:cNvPr id="3" name="2 İçerik Yer Tutucusu"/>
          <p:cNvSpPr>
            <a:spLocks noGrp="1"/>
          </p:cNvSpPr>
          <p:nvPr>
            <p:ph idx="1"/>
          </p:nvPr>
        </p:nvSpPr>
        <p:spPr/>
        <p:txBody>
          <a:bodyPr/>
          <a:lstStyle/>
          <a:p>
            <a:pPr>
              <a:buNone/>
            </a:pPr>
            <a:r>
              <a:rPr lang="tr-TR" dirty="0" smtClean="0"/>
              <a:t>3- U BORUSU</a:t>
            </a:r>
          </a:p>
        </p:txBody>
      </p:sp>
      <p:pic>
        <p:nvPicPr>
          <p:cNvPr id="6147" name="Picture 3" descr="C:\Users\Exper\Desktop\E-Etüt Projesi Dökümanları\4. ders materyalleri\pas7.jpg"/>
          <p:cNvPicPr>
            <a:picLocks noChangeAspect="1" noChangeArrowheads="1"/>
          </p:cNvPicPr>
          <p:nvPr/>
        </p:nvPicPr>
        <p:blipFill>
          <a:blip r:embed="rId2" cstate="print"/>
          <a:srcRect/>
          <a:stretch>
            <a:fillRect/>
          </a:stretch>
        </p:blipFill>
        <p:spPr bwMode="auto">
          <a:xfrm>
            <a:off x="3563888" y="1484784"/>
            <a:ext cx="4438029" cy="4670387"/>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lvl="0"/>
            <a:r>
              <a:rPr lang="tr-TR" b="1" dirty="0" smtClean="0"/>
              <a:t>SIVILARIN BASINCININ GÜNLÜK HAYATTA KULLANIMI</a:t>
            </a:r>
            <a:endParaRPr lang="tr-TR" dirty="0"/>
          </a:p>
        </p:txBody>
      </p:sp>
      <p:sp>
        <p:nvSpPr>
          <p:cNvPr id="3" name="2 İçerik Yer Tutucusu"/>
          <p:cNvSpPr>
            <a:spLocks noGrp="1"/>
          </p:cNvSpPr>
          <p:nvPr>
            <p:ph idx="1"/>
          </p:nvPr>
        </p:nvSpPr>
        <p:spPr/>
        <p:txBody>
          <a:bodyPr>
            <a:normAutofit fontScale="92500" lnSpcReduction="10000"/>
          </a:bodyPr>
          <a:lstStyle/>
          <a:p>
            <a:r>
              <a:rPr lang="tr-TR" dirty="0" smtClean="0"/>
              <a:t>Yıkama yağlama sistemlerinde arabaların kaldırılmaları </a:t>
            </a:r>
          </a:p>
          <a:p>
            <a:r>
              <a:rPr lang="tr-TR" dirty="0" smtClean="0"/>
              <a:t>Hidrolik frenler </a:t>
            </a:r>
          </a:p>
          <a:p>
            <a:r>
              <a:rPr lang="tr-TR" dirty="0" smtClean="0"/>
              <a:t>Emme - basma tulumbaları. </a:t>
            </a:r>
          </a:p>
          <a:p>
            <a:r>
              <a:rPr lang="tr-TR" dirty="0" smtClean="0"/>
              <a:t>Bazı bitkilerin ve meyvelerin yağını ve suyunu çıkarmada kullanılan sıkıcı araçlar</a:t>
            </a:r>
          </a:p>
          <a:p>
            <a:r>
              <a:rPr lang="tr-TR" dirty="0" smtClean="0"/>
              <a:t>Su cendereleri</a:t>
            </a:r>
          </a:p>
          <a:p>
            <a:r>
              <a:rPr lang="tr-TR" dirty="0" smtClean="0"/>
              <a:t>İlaçlama pompaları</a:t>
            </a:r>
          </a:p>
          <a:p>
            <a:r>
              <a:rPr lang="tr-TR" dirty="0" smtClean="0"/>
              <a:t>İtfaiye merdivenleri</a:t>
            </a:r>
            <a:endParaRPr lang="tr-TR"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SORU 10</a:t>
            </a:r>
            <a:endParaRPr lang="tr-TR" dirty="0"/>
          </a:p>
        </p:txBody>
      </p:sp>
      <p:sp>
        <p:nvSpPr>
          <p:cNvPr id="3" name="2 İçerik Yer Tutucusu"/>
          <p:cNvSpPr>
            <a:spLocks noGrp="1"/>
          </p:cNvSpPr>
          <p:nvPr>
            <p:ph idx="1"/>
          </p:nvPr>
        </p:nvSpPr>
        <p:spPr>
          <a:xfrm>
            <a:off x="395536" y="1268760"/>
            <a:ext cx="8229600" cy="5040560"/>
          </a:xfrm>
        </p:spPr>
        <p:txBody>
          <a:bodyPr>
            <a:normAutofit fontScale="85000" lnSpcReduction="10000"/>
          </a:bodyPr>
          <a:lstStyle/>
          <a:p>
            <a:pPr>
              <a:buNone/>
            </a:pPr>
            <a:r>
              <a:rPr lang="tr-TR" sz="2000" dirty="0" smtClean="0"/>
              <a:t>Bir balon su ile doldurulup balon </a:t>
            </a:r>
          </a:p>
          <a:p>
            <a:pPr>
              <a:buNone/>
            </a:pPr>
            <a:r>
              <a:rPr lang="tr-TR" sz="2000" dirty="0" smtClean="0"/>
              <a:t>üzerinde delikler açılıyor. Balonun </a:t>
            </a:r>
          </a:p>
          <a:p>
            <a:pPr>
              <a:buNone/>
            </a:pPr>
            <a:r>
              <a:rPr lang="tr-TR" sz="2000" dirty="0" smtClean="0"/>
              <a:t>üzerine bastırıldığında tüm </a:t>
            </a:r>
          </a:p>
          <a:p>
            <a:pPr>
              <a:buNone/>
            </a:pPr>
            <a:r>
              <a:rPr lang="tr-TR" sz="2000" dirty="0" smtClean="0"/>
              <a:t>deliklerden fışkıran suyun </a:t>
            </a:r>
          </a:p>
          <a:p>
            <a:pPr>
              <a:buNone/>
            </a:pPr>
            <a:r>
              <a:rPr lang="tr-TR" sz="2000" dirty="0" smtClean="0"/>
              <a:t>hızının arttığı gözleniyor. </a:t>
            </a:r>
          </a:p>
          <a:p>
            <a:pPr>
              <a:buNone/>
            </a:pPr>
            <a:endParaRPr lang="tr-TR" b="1" dirty="0" smtClean="0"/>
          </a:p>
          <a:p>
            <a:endParaRPr lang="tr-TR" b="1" dirty="0" smtClean="0"/>
          </a:p>
          <a:p>
            <a:r>
              <a:rPr lang="tr-TR" b="1" dirty="0" smtClean="0"/>
              <a:t>Bu deneyde aşağıdaki sorulardan hangisine cevap aranmaktadır?</a:t>
            </a:r>
            <a:endParaRPr lang="tr-TR" dirty="0" smtClean="0"/>
          </a:p>
          <a:p>
            <a:pPr lvl="0">
              <a:buNone/>
            </a:pPr>
            <a:r>
              <a:rPr lang="tr-TR" dirty="0" smtClean="0"/>
              <a:t>A) Sıvılar basıncı her yönde eşit iletir mi?</a:t>
            </a:r>
          </a:p>
          <a:p>
            <a:pPr lvl="0">
              <a:buNone/>
            </a:pPr>
            <a:r>
              <a:rPr lang="tr-TR" dirty="0" smtClean="0"/>
              <a:t>B) Sıvıların ağırlığı basıncı nasıl etkiler?</a:t>
            </a:r>
          </a:p>
          <a:p>
            <a:pPr lvl="0">
              <a:buNone/>
            </a:pPr>
            <a:r>
              <a:rPr lang="tr-TR" dirty="0" smtClean="0"/>
              <a:t>C) Sıvının cinsi deliklerden akış hızını nasıl etkiler?</a:t>
            </a:r>
          </a:p>
          <a:p>
            <a:pPr lvl="0">
              <a:buNone/>
            </a:pPr>
            <a:r>
              <a:rPr lang="tr-TR" dirty="0" smtClean="0"/>
              <a:t>D) Sıvıların basıncı yoğunluğa bağlı mıdır?</a:t>
            </a:r>
          </a:p>
          <a:p>
            <a:pPr>
              <a:buNone/>
            </a:pPr>
            <a:endParaRPr lang="tr-TR" dirty="0"/>
          </a:p>
        </p:txBody>
      </p:sp>
      <p:pic>
        <p:nvPicPr>
          <p:cNvPr id="7170" name="Picture 2" descr="balon"/>
          <p:cNvPicPr>
            <a:picLocks noChangeAspect="1" noChangeArrowheads="1"/>
          </p:cNvPicPr>
          <p:nvPr/>
        </p:nvPicPr>
        <p:blipFill>
          <a:blip r:embed="rId2" cstate="print"/>
          <a:srcRect/>
          <a:stretch>
            <a:fillRect/>
          </a:stretch>
        </p:blipFill>
        <p:spPr bwMode="auto">
          <a:xfrm>
            <a:off x="3923928" y="1340768"/>
            <a:ext cx="4277476" cy="20162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SORU 11</a:t>
            </a:r>
            <a:endParaRPr lang="tr-TR" dirty="0"/>
          </a:p>
        </p:txBody>
      </p:sp>
      <p:pic>
        <p:nvPicPr>
          <p:cNvPr id="4" name="3 İçerik Yer Tutucusu" descr="pascal"/>
          <p:cNvPicPr>
            <a:picLocks noGrp="1"/>
          </p:cNvPicPr>
          <p:nvPr>
            <p:ph idx="1"/>
          </p:nvPr>
        </p:nvPicPr>
        <p:blipFill>
          <a:blip r:embed="rId2" cstate="print"/>
          <a:srcRect/>
          <a:stretch>
            <a:fillRect/>
          </a:stretch>
        </p:blipFill>
        <p:spPr bwMode="auto">
          <a:xfrm>
            <a:off x="899592" y="1124745"/>
            <a:ext cx="7272808" cy="1944216"/>
          </a:xfrm>
          <a:prstGeom prst="rect">
            <a:avLst/>
          </a:prstGeom>
          <a:noFill/>
          <a:ln w="9525">
            <a:noFill/>
            <a:miter lim="800000"/>
            <a:headEnd/>
            <a:tailEnd/>
          </a:ln>
        </p:spPr>
      </p:pic>
      <p:sp>
        <p:nvSpPr>
          <p:cNvPr id="44040" name="Rectangle 8"/>
          <p:cNvSpPr>
            <a:spLocks noChangeArrowheads="1"/>
          </p:cNvSpPr>
          <p:nvPr/>
        </p:nvSpPr>
        <p:spPr bwMode="auto">
          <a:xfrm>
            <a:off x="323528" y="3087633"/>
            <a:ext cx="7848872"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Verdana" pitchFamily="34" charset="0"/>
                <a:ea typeface="Times New Roman" pitchFamily="18" charset="0"/>
                <a:cs typeface="Arial" pitchFamily="34" charset="0"/>
              </a:rPr>
              <a:t>Aşağıdakilerden hangisi </a:t>
            </a:r>
            <a:r>
              <a:rPr kumimoji="0" lang="tr-TR" sz="2000" b="0" i="0" u="none" strike="noStrike" cap="none" normalizeH="0" baseline="0" dirty="0" err="1" smtClean="0">
                <a:ln>
                  <a:noFill/>
                </a:ln>
                <a:solidFill>
                  <a:schemeClr val="tx1"/>
                </a:solidFill>
                <a:effectLst/>
                <a:latin typeface="Verdana" pitchFamily="34" charset="0"/>
                <a:ea typeface="Times New Roman" pitchFamily="18" charset="0"/>
                <a:cs typeface="Arial" pitchFamily="34" charset="0"/>
              </a:rPr>
              <a:t>Pascal’ın</a:t>
            </a:r>
            <a:r>
              <a:rPr kumimoji="0" lang="tr-TR" sz="2000" b="0" i="0" u="none" strike="noStrike" cap="none" normalizeH="0" baseline="0" dirty="0" smtClean="0">
                <a:ln>
                  <a:noFill/>
                </a:ln>
                <a:solidFill>
                  <a:schemeClr val="tx1"/>
                </a:solidFill>
                <a:effectLst/>
                <a:latin typeface="Verdana" pitchFamily="34" charset="0"/>
                <a:ea typeface="Times New Roman" pitchFamily="18" charset="0"/>
                <a:cs typeface="Arial" pitchFamily="34" charset="0"/>
              </a:rPr>
              <a:t> açıklamasından faydalanılarak </a:t>
            </a:r>
            <a:r>
              <a:rPr kumimoji="0" lang="tr-TR" sz="2000" b="1" i="0" u="sng" strike="noStrike" cap="none" normalizeH="0" baseline="0" dirty="0" smtClean="0">
                <a:ln>
                  <a:noFill/>
                </a:ln>
                <a:solidFill>
                  <a:schemeClr val="tx1"/>
                </a:solidFill>
                <a:effectLst/>
                <a:latin typeface="Verdana" pitchFamily="34" charset="0"/>
                <a:ea typeface="Times New Roman" pitchFamily="18" charset="0"/>
                <a:cs typeface="Arial" pitchFamily="34" charset="0"/>
              </a:rPr>
              <a:t>üretilmemiştir?</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4041" name="Picture 9" descr="berber koltuğu"/>
          <p:cNvPicPr>
            <a:picLocks noChangeAspect="1" noChangeArrowheads="1"/>
          </p:cNvPicPr>
          <p:nvPr/>
        </p:nvPicPr>
        <p:blipFill>
          <a:blip r:embed="rId3" cstate="print"/>
          <a:srcRect/>
          <a:stretch>
            <a:fillRect/>
          </a:stretch>
        </p:blipFill>
        <p:spPr bwMode="auto">
          <a:xfrm>
            <a:off x="1619672" y="4077072"/>
            <a:ext cx="936104" cy="867440"/>
          </a:xfrm>
          <a:prstGeom prst="rect">
            <a:avLst/>
          </a:prstGeom>
          <a:noFill/>
          <a:ln w="9525">
            <a:noFill/>
            <a:miter lim="800000"/>
            <a:headEnd/>
            <a:tailEnd/>
          </a:ln>
        </p:spPr>
      </p:pic>
      <p:pic>
        <p:nvPicPr>
          <p:cNvPr id="44042" name="Picture 10" descr="yatar"/>
          <p:cNvPicPr>
            <a:picLocks noChangeAspect="1" noChangeArrowheads="1"/>
          </p:cNvPicPr>
          <p:nvPr/>
        </p:nvPicPr>
        <p:blipFill>
          <a:blip r:embed="rId4" cstate="print"/>
          <a:srcRect/>
          <a:stretch>
            <a:fillRect/>
          </a:stretch>
        </p:blipFill>
        <p:spPr bwMode="auto">
          <a:xfrm>
            <a:off x="5868144" y="4005063"/>
            <a:ext cx="1152128" cy="880355"/>
          </a:xfrm>
          <a:prstGeom prst="rect">
            <a:avLst/>
          </a:prstGeom>
          <a:noFill/>
          <a:ln w="9525">
            <a:noFill/>
            <a:miter lim="800000"/>
            <a:headEnd/>
            <a:tailEnd/>
          </a:ln>
        </p:spPr>
      </p:pic>
      <p:pic>
        <p:nvPicPr>
          <p:cNvPr id="44043" name="Picture 11" descr="kriko"/>
          <p:cNvPicPr>
            <a:picLocks noChangeAspect="1" noChangeArrowheads="1"/>
          </p:cNvPicPr>
          <p:nvPr/>
        </p:nvPicPr>
        <p:blipFill>
          <a:blip r:embed="rId5" cstate="print"/>
          <a:srcRect/>
          <a:stretch>
            <a:fillRect/>
          </a:stretch>
        </p:blipFill>
        <p:spPr bwMode="auto">
          <a:xfrm>
            <a:off x="1547664" y="5157192"/>
            <a:ext cx="1350104" cy="792088"/>
          </a:xfrm>
          <a:prstGeom prst="rect">
            <a:avLst/>
          </a:prstGeom>
          <a:noFill/>
          <a:ln w="9525">
            <a:noFill/>
            <a:miter lim="800000"/>
            <a:headEnd/>
            <a:tailEnd/>
          </a:ln>
        </p:spPr>
      </p:pic>
      <p:pic>
        <p:nvPicPr>
          <p:cNvPr id="44044" name="Picture 12" descr="dire"/>
          <p:cNvPicPr>
            <a:picLocks noChangeAspect="1" noChangeArrowheads="1"/>
          </p:cNvPicPr>
          <p:nvPr/>
        </p:nvPicPr>
        <p:blipFill>
          <a:blip r:embed="rId6" cstate="print"/>
          <a:srcRect/>
          <a:stretch>
            <a:fillRect/>
          </a:stretch>
        </p:blipFill>
        <p:spPr bwMode="auto">
          <a:xfrm>
            <a:off x="6012160" y="5157192"/>
            <a:ext cx="864096" cy="810624"/>
          </a:xfrm>
          <a:prstGeom prst="rect">
            <a:avLst/>
          </a:prstGeom>
          <a:noFill/>
          <a:ln w="9525">
            <a:noFill/>
            <a:miter lim="800000"/>
            <a:headEnd/>
            <a:tailEnd/>
          </a:ln>
        </p:spPr>
      </p:pic>
      <p:sp>
        <p:nvSpPr>
          <p:cNvPr id="44045" name="Rectangle 13"/>
          <p:cNvSpPr>
            <a:spLocks noChangeArrowheads="1"/>
          </p:cNvSpPr>
          <p:nvPr/>
        </p:nvSpPr>
        <p:spPr bwMode="auto">
          <a:xfrm>
            <a:off x="611560" y="3926161"/>
            <a:ext cx="8136904" cy="28315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Verdana" pitchFamily="34" charset="0"/>
                <a:ea typeface="Times New Roman" pitchFamily="18" charset="0"/>
                <a:cs typeface="Arial" pitchFamily="34" charset="0"/>
              </a:rPr>
              <a:t>A)					B)</a:t>
            </a:r>
          </a:p>
          <a:p>
            <a:pPr marL="0" marR="0" lvl="0" indent="0" algn="l" defTabSz="914400" rtl="0" eaLnBrk="0" fontAlgn="base" latinLnBrk="0" hangingPunct="0">
              <a:lnSpc>
                <a:spcPct val="100000"/>
              </a:lnSpc>
              <a:spcBef>
                <a:spcPct val="0"/>
              </a:spcBef>
              <a:spcAft>
                <a:spcPct val="0"/>
              </a:spcAft>
              <a:buClrTx/>
              <a:buSzTx/>
              <a:buFontTx/>
              <a:buNone/>
              <a:tabLst/>
            </a:pPr>
            <a:endParaRPr lang="tr-TR" sz="2000" dirty="0" smtClean="0">
              <a:latin typeface="Verdana"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2000" b="0" i="0" u="none" strike="noStrike" cap="none" normalizeH="0" baseline="0" dirty="0" smtClean="0">
              <a:ln>
                <a:noFill/>
              </a:ln>
              <a:solidFill>
                <a:schemeClr val="tx1"/>
              </a:solidFill>
              <a:effectLst/>
              <a:latin typeface="Verdana"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Verdana" pitchFamily="34" charset="0"/>
                <a:ea typeface="Times New Roman" pitchFamily="18" charset="0"/>
                <a:cs typeface="Arial" pitchFamily="34" charset="0"/>
              </a:rPr>
              <a:t>Hidrolik berber koltuğu		   Tekerlekli Sandalye</a:t>
            </a: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Verdana" pitchFamily="34" charset="0"/>
                <a:ea typeface="Times New Roman" pitchFamily="18" charset="0"/>
                <a:cs typeface="Arial" pitchFamily="34" charset="0"/>
              </a:rPr>
              <a:t>C) 					D) </a:t>
            </a: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Verdana" pitchFamily="34" charset="0"/>
                <a:ea typeface="Times New Roman" pitchFamily="18"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2000" b="0" i="0" u="none" strike="noStrike" cap="none" normalizeH="0" baseline="0" dirty="0" smtClean="0">
              <a:ln>
                <a:noFill/>
              </a:ln>
              <a:solidFill>
                <a:schemeClr val="tx1"/>
              </a:solidFill>
              <a:effectLst/>
              <a:latin typeface="Verdana"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Verdana" pitchFamily="34" charset="0"/>
                <a:ea typeface="Times New Roman" pitchFamily="18" charset="0"/>
                <a:cs typeface="Arial" pitchFamily="34" charset="0"/>
              </a:rPr>
              <a:t>   Kriko		                   Hidrolik Direksiyon</a:t>
            </a: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smtClean="0"/>
              <a:t>KATILARIN BASINCI</a:t>
            </a:r>
            <a:endParaRPr lang="tr-TR" b="1" dirty="0"/>
          </a:p>
        </p:txBody>
      </p:sp>
      <p:sp>
        <p:nvSpPr>
          <p:cNvPr id="3" name="2 İçerik Yer Tutucusu"/>
          <p:cNvSpPr>
            <a:spLocks noGrp="1"/>
          </p:cNvSpPr>
          <p:nvPr>
            <p:ph idx="1"/>
          </p:nvPr>
        </p:nvSpPr>
        <p:spPr>
          <a:xfrm>
            <a:off x="539552" y="1268760"/>
            <a:ext cx="8229600" cy="4525963"/>
          </a:xfrm>
        </p:spPr>
        <p:txBody>
          <a:bodyPr/>
          <a:lstStyle/>
          <a:p>
            <a:r>
              <a:rPr lang="tr-TR" dirty="0" smtClean="0"/>
              <a:t>Katıların basıncı ağırlık arttıkça artar.</a:t>
            </a:r>
            <a:endParaRPr lang="tr-TR" dirty="0"/>
          </a:p>
        </p:txBody>
      </p:sp>
      <p:sp>
        <p:nvSpPr>
          <p:cNvPr id="4" name="AutoShape 2"/>
          <p:cNvSpPr>
            <a:spLocks noChangeArrowheads="1"/>
          </p:cNvSpPr>
          <p:nvPr/>
        </p:nvSpPr>
        <p:spPr bwMode="auto">
          <a:xfrm>
            <a:off x="0" y="1988840"/>
            <a:ext cx="8839200" cy="3200400"/>
          </a:xfrm>
          <a:prstGeom prst="parallelogram">
            <a:avLst>
              <a:gd name="adj" fmla="val 69048"/>
            </a:avLst>
          </a:prstGeom>
          <a:solidFill>
            <a:srgbClr val="0000FF"/>
          </a:solidFill>
          <a:ln w="9525">
            <a:solidFill>
              <a:schemeClr val="tx1"/>
            </a:solidFill>
            <a:miter lim="800000"/>
            <a:headEnd/>
            <a:tailEnd/>
          </a:ln>
        </p:spPr>
        <p:txBody>
          <a:bodyPr wrap="none" anchor="ctr"/>
          <a:lstStyle/>
          <a:p>
            <a:endParaRPr lang="tr-TR"/>
          </a:p>
        </p:txBody>
      </p:sp>
      <p:sp>
        <p:nvSpPr>
          <p:cNvPr id="5" name="AutoShape 7" descr="Kesik çizgili aşağı köşegen">
            <a:hlinkClick r:id="rId2" action="ppaction://hlinkpres?slideindex=1&amp;slidetitle="/>
          </p:cNvPr>
          <p:cNvSpPr>
            <a:spLocks noChangeArrowheads="1"/>
          </p:cNvSpPr>
          <p:nvPr/>
        </p:nvSpPr>
        <p:spPr bwMode="auto">
          <a:xfrm>
            <a:off x="1403648" y="3429000"/>
            <a:ext cx="1828800" cy="685800"/>
          </a:xfrm>
          <a:prstGeom prst="cube">
            <a:avLst>
              <a:gd name="adj" fmla="val 25000"/>
            </a:avLst>
          </a:prstGeom>
          <a:pattFill prst="dashDnDiag">
            <a:fgClr>
              <a:srgbClr val="FF6600"/>
            </a:fgClr>
            <a:bgClr>
              <a:srgbClr val="FF6600"/>
            </a:bgClr>
          </a:pattFill>
          <a:ln w="28575">
            <a:solidFill>
              <a:schemeClr val="tx1"/>
            </a:solidFill>
            <a:miter lim="800000"/>
            <a:headEnd/>
            <a:tailEnd/>
          </a:ln>
        </p:spPr>
        <p:txBody>
          <a:bodyPr wrap="none" anchor="ctr"/>
          <a:lstStyle/>
          <a:p>
            <a:endParaRPr lang="tr-TR"/>
          </a:p>
        </p:txBody>
      </p:sp>
      <p:sp>
        <p:nvSpPr>
          <p:cNvPr id="6" name="AutoShape 9">
            <a:hlinkClick r:id="rId3" action="ppaction://hlinkpres?slideindex=1&amp;slidetitle="/>
          </p:cNvPr>
          <p:cNvSpPr>
            <a:spLocks noChangeArrowheads="1"/>
          </p:cNvSpPr>
          <p:nvPr/>
        </p:nvSpPr>
        <p:spPr bwMode="auto">
          <a:xfrm>
            <a:off x="3563888" y="3356992"/>
            <a:ext cx="1828800" cy="685800"/>
          </a:xfrm>
          <a:prstGeom prst="cube">
            <a:avLst>
              <a:gd name="adj" fmla="val 25000"/>
            </a:avLst>
          </a:prstGeom>
          <a:solidFill>
            <a:srgbClr val="FF6600"/>
          </a:solidFill>
          <a:ln w="28575">
            <a:solidFill>
              <a:schemeClr val="tx1"/>
            </a:solidFill>
            <a:miter lim="800000"/>
            <a:headEnd/>
            <a:tailEnd/>
          </a:ln>
        </p:spPr>
        <p:txBody>
          <a:bodyPr wrap="none" anchor="ctr"/>
          <a:lstStyle/>
          <a:p>
            <a:endParaRPr lang="tr-TR"/>
          </a:p>
        </p:txBody>
      </p:sp>
      <p:sp>
        <p:nvSpPr>
          <p:cNvPr id="7" name="AutoShape 9">
            <a:hlinkClick r:id="rId3" action="ppaction://hlinkpres?slideindex=1&amp;slidetitle="/>
          </p:cNvPr>
          <p:cNvSpPr>
            <a:spLocks noChangeArrowheads="1"/>
          </p:cNvSpPr>
          <p:nvPr/>
        </p:nvSpPr>
        <p:spPr bwMode="auto">
          <a:xfrm>
            <a:off x="3563888" y="2852936"/>
            <a:ext cx="1828800" cy="685800"/>
          </a:xfrm>
          <a:prstGeom prst="cube">
            <a:avLst>
              <a:gd name="adj" fmla="val 25000"/>
            </a:avLst>
          </a:prstGeom>
          <a:solidFill>
            <a:srgbClr val="FF6600"/>
          </a:solidFill>
          <a:ln w="28575">
            <a:solidFill>
              <a:schemeClr val="tx1"/>
            </a:solidFill>
            <a:miter lim="800000"/>
            <a:headEnd/>
            <a:tailEnd/>
          </a:ln>
        </p:spPr>
        <p:txBody>
          <a:bodyPr wrap="none" anchor="ctr"/>
          <a:lstStyle/>
          <a:p>
            <a:endParaRPr lang="tr-TR"/>
          </a:p>
        </p:txBody>
      </p:sp>
      <p:sp>
        <p:nvSpPr>
          <p:cNvPr id="8" name="AutoShape 9">
            <a:hlinkClick r:id="rId3" action="ppaction://hlinkpres?slideindex=1&amp;slidetitle="/>
          </p:cNvPr>
          <p:cNvSpPr>
            <a:spLocks noChangeArrowheads="1"/>
          </p:cNvSpPr>
          <p:nvPr/>
        </p:nvSpPr>
        <p:spPr bwMode="auto">
          <a:xfrm>
            <a:off x="5652120" y="3212976"/>
            <a:ext cx="1828800" cy="685800"/>
          </a:xfrm>
          <a:prstGeom prst="cube">
            <a:avLst>
              <a:gd name="adj" fmla="val 25000"/>
            </a:avLst>
          </a:prstGeom>
          <a:solidFill>
            <a:srgbClr val="FF6600"/>
          </a:solidFill>
          <a:ln w="28575">
            <a:solidFill>
              <a:schemeClr val="tx1"/>
            </a:solidFill>
            <a:miter lim="800000"/>
            <a:headEnd/>
            <a:tailEnd/>
          </a:ln>
        </p:spPr>
        <p:txBody>
          <a:bodyPr wrap="none" anchor="ctr"/>
          <a:lstStyle/>
          <a:p>
            <a:endParaRPr lang="tr-TR"/>
          </a:p>
        </p:txBody>
      </p:sp>
      <p:sp>
        <p:nvSpPr>
          <p:cNvPr id="9" name="AutoShape 9">
            <a:hlinkClick r:id="rId3" action="ppaction://hlinkpres?slideindex=1&amp;slidetitle="/>
          </p:cNvPr>
          <p:cNvSpPr>
            <a:spLocks noChangeArrowheads="1"/>
          </p:cNvSpPr>
          <p:nvPr/>
        </p:nvSpPr>
        <p:spPr bwMode="auto">
          <a:xfrm>
            <a:off x="5652120" y="2708920"/>
            <a:ext cx="1828800" cy="685800"/>
          </a:xfrm>
          <a:prstGeom prst="cube">
            <a:avLst>
              <a:gd name="adj" fmla="val 25000"/>
            </a:avLst>
          </a:prstGeom>
          <a:solidFill>
            <a:srgbClr val="FF6600"/>
          </a:solidFill>
          <a:ln w="28575">
            <a:solidFill>
              <a:schemeClr val="tx1"/>
            </a:solidFill>
            <a:miter lim="800000"/>
            <a:headEnd/>
            <a:tailEnd/>
          </a:ln>
        </p:spPr>
        <p:txBody>
          <a:bodyPr wrap="none" anchor="ctr"/>
          <a:lstStyle/>
          <a:p>
            <a:endParaRPr lang="tr-TR"/>
          </a:p>
        </p:txBody>
      </p:sp>
      <p:sp>
        <p:nvSpPr>
          <p:cNvPr id="10" name="AutoShape 9">
            <a:hlinkClick r:id="rId3" action="ppaction://hlinkpres?slideindex=1&amp;slidetitle="/>
          </p:cNvPr>
          <p:cNvSpPr>
            <a:spLocks noChangeArrowheads="1"/>
          </p:cNvSpPr>
          <p:nvPr/>
        </p:nvSpPr>
        <p:spPr bwMode="auto">
          <a:xfrm>
            <a:off x="5652120" y="2204864"/>
            <a:ext cx="1828800" cy="685800"/>
          </a:xfrm>
          <a:prstGeom prst="cube">
            <a:avLst>
              <a:gd name="adj" fmla="val 25000"/>
            </a:avLst>
          </a:prstGeom>
          <a:solidFill>
            <a:srgbClr val="FF6600"/>
          </a:solidFill>
          <a:ln w="28575">
            <a:solidFill>
              <a:schemeClr val="tx1"/>
            </a:solidFill>
            <a:miter lim="800000"/>
            <a:headEnd/>
            <a:tailEnd/>
          </a:ln>
        </p:spPr>
        <p:txBody>
          <a:bodyPr wrap="none" anchor="ctr"/>
          <a:lstStyle/>
          <a:p>
            <a:endParaRPr lang="tr-TR"/>
          </a:p>
        </p:txBody>
      </p:sp>
      <p:sp>
        <p:nvSpPr>
          <p:cNvPr id="11" name="10 Dikdörtgen"/>
          <p:cNvSpPr/>
          <p:nvPr/>
        </p:nvSpPr>
        <p:spPr>
          <a:xfrm>
            <a:off x="539552" y="5373216"/>
            <a:ext cx="8820472" cy="784830"/>
          </a:xfrm>
          <a:prstGeom prst="rect">
            <a:avLst/>
          </a:prstGeom>
        </p:spPr>
        <p:txBody>
          <a:bodyPr wrap="square">
            <a:spAutoFit/>
          </a:bodyPr>
          <a:lstStyle/>
          <a:p>
            <a:pPr>
              <a:spcBef>
                <a:spcPct val="50000"/>
              </a:spcBef>
            </a:pPr>
            <a:r>
              <a:rPr lang="tr-TR" b="1" dirty="0" smtClean="0">
                <a:latin typeface="Times New Roman" pitchFamily="18" charset="0"/>
                <a:cs typeface="Times New Roman" pitchFamily="18" charset="0"/>
              </a:rPr>
              <a:t>Masanın üzerinde duran tuğlaların her birinin ağırlığı </a:t>
            </a:r>
          </a:p>
          <a:p>
            <a:pPr>
              <a:spcBef>
                <a:spcPct val="50000"/>
              </a:spcBef>
            </a:pPr>
            <a:r>
              <a:rPr lang="tr-TR" b="1" dirty="0" smtClean="0">
                <a:latin typeface="Times New Roman" pitchFamily="18" charset="0"/>
                <a:cs typeface="Times New Roman" pitchFamily="18" charset="0"/>
              </a:rPr>
              <a:t>5 </a:t>
            </a:r>
            <a:r>
              <a:rPr lang="tr-TR" b="1" dirty="0" err="1" smtClean="0">
                <a:latin typeface="Times New Roman" pitchFamily="18" charset="0"/>
                <a:cs typeface="Times New Roman" pitchFamily="18" charset="0"/>
              </a:rPr>
              <a:t>N’dur</a:t>
            </a:r>
            <a:r>
              <a:rPr lang="tr-TR" b="1" dirty="0" smtClean="0">
                <a:latin typeface="Times New Roman" pitchFamily="18" charset="0"/>
                <a:cs typeface="Times New Roman" pitchFamily="18" charset="0"/>
              </a:rPr>
              <a:t>. (Tuğlaların alt yüzeylerinin alanı 200 cm</a:t>
            </a:r>
            <a:r>
              <a:rPr lang="tr-TR" b="1" baseline="30000" dirty="0" smtClean="0">
                <a:latin typeface="Times New Roman" pitchFamily="18" charset="0"/>
                <a:cs typeface="Times New Roman" pitchFamily="18" charset="0"/>
              </a:rPr>
              <a:t>2</a:t>
            </a:r>
            <a:r>
              <a:rPr lang="tr-TR" b="1" dirty="0" smtClean="0">
                <a:latin typeface="Times New Roman" pitchFamily="18" charset="0"/>
                <a:cs typeface="Times New Roman" pitchFamily="18" charset="0"/>
              </a:rPr>
              <a:t>’dir)</a:t>
            </a:r>
          </a:p>
        </p:txBody>
      </p:sp>
      <p:sp>
        <p:nvSpPr>
          <p:cNvPr id="12" name="Text Box 10"/>
          <p:cNvSpPr txBox="1">
            <a:spLocks noChangeArrowheads="1"/>
          </p:cNvSpPr>
          <p:nvPr/>
        </p:nvSpPr>
        <p:spPr bwMode="auto">
          <a:xfrm>
            <a:off x="1979712" y="4221088"/>
            <a:ext cx="762000" cy="762000"/>
          </a:xfrm>
          <a:prstGeom prst="rect">
            <a:avLst/>
          </a:prstGeom>
          <a:noFill/>
          <a:ln w="9525">
            <a:noFill/>
            <a:miter lim="800000"/>
            <a:headEnd/>
            <a:tailEnd/>
          </a:ln>
        </p:spPr>
        <p:txBody>
          <a:bodyPr>
            <a:spAutoFit/>
          </a:bodyPr>
          <a:lstStyle/>
          <a:p>
            <a:pPr>
              <a:spcBef>
                <a:spcPct val="50000"/>
              </a:spcBef>
            </a:pPr>
            <a:r>
              <a:rPr lang="tr-TR" sz="4400" b="1" u="none" dirty="0">
                <a:solidFill>
                  <a:schemeClr val="bg1"/>
                </a:solidFill>
              </a:rPr>
              <a:t>I</a:t>
            </a:r>
            <a:endParaRPr lang="tr-TR" u="none" dirty="0"/>
          </a:p>
        </p:txBody>
      </p:sp>
      <p:sp>
        <p:nvSpPr>
          <p:cNvPr id="13" name="Text Box 10"/>
          <p:cNvSpPr txBox="1">
            <a:spLocks noChangeArrowheads="1"/>
          </p:cNvSpPr>
          <p:nvPr/>
        </p:nvSpPr>
        <p:spPr bwMode="auto">
          <a:xfrm>
            <a:off x="4139952" y="4149080"/>
            <a:ext cx="762000" cy="762000"/>
          </a:xfrm>
          <a:prstGeom prst="rect">
            <a:avLst/>
          </a:prstGeom>
          <a:noFill/>
          <a:ln w="9525">
            <a:noFill/>
            <a:miter lim="800000"/>
            <a:headEnd/>
            <a:tailEnd/>
          </a:ln>
        </p:spPr>
        <p:txBody>
          <a:bodyPr>
            <a:spAutoFit/>
          </a:bodyPr>
          <a:lstStyle/>
          <a:p>
            <a:pPr>
              <a:spcBef>
                <a:spcPct val="50000"/>
              </a:spcBef>
            </a:pPr>
            <a:r>
              <a:rPr lang="tr-TR" sz="4400" b="1" u="none" dirty="0" smtClean="0">
                <a:solidFill>
                  <a:schemeClr val="bg1"/>
                </a:solidFill>
              </a:rPr>
              <a:t>II</a:t>
            </a:r>
            <a:endParaRPr lang="tr-TR" u="none" dirty="0"/>
          </a:p>
        </p:txBody>
      </p:sp>
      <p:sp>
        <p:nvSpPr>
          <p:cNvPr id="14" name="Text Box 10"/>
          <p:cNvSpPr txBox="1">
            <a:spLocks noChangeArrowheads="1"/>
          </p:cNvSpPr>
          <p:nvPr/>
        </p:nvSpPr>
        <p:spPr bwMode="auto">
          <a:xfrm>
            <a:off x="5868144" y="4005064"/>
            <a:ext cx="762000" cy="762000"/>
          </a:xfrm>
          <a:prstGeom prst="rect">
            <a:avLst/>
          </a:prstGeom>
          <a:noFill/>
          <a:ln w="9525">
            <a:noFill/>
            <a:miter lim="800000"/>
            <a:headEnd/>
            <a:tailEnd/>
          </a:ln>
        </p:spPr>
        <p:txBody>
          <a:bodyPr>
            <a:spAutoFit/>
          </a:bodyPr>
          <a:lstStyle/>
          <a:p>
            <a:pPr>
              <a:spcBef>
                <a:spcPct val="50000"/>
              </a:spcBef>
            </a:pPr>
            <a:r>
              <a:rPr lang="tr-TR" sz="4400" b="1" u="none" dirty="0" smtClean="0">
                <a:solidFill>
                  <a:schemeClr val="bg1"/>
                </a:solidFill>
              </a:rPr>
              <a:t>III</a:t>
            </a:r>
            <a:endParaRPr lang="tr-TR" u="none"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SORU 12</a:t>
            </a:r>
            <a:endParaRPr lang="tr-TR" dirty="0"/>
          </a:p>
        </p:txBody>
      </p:sp>
      <p:pic>
        <p:nvPicPr>
          <p:cNvPr id="88067" name="Picture 3"/>
          <p:cNvPicPr>
            <a:picLocks noGrp="1" noChangeAspect="1" noChangeArrowheads="1"/>
          </p:cNvPicPr>
          <p:nvPr>
            <p:ph idx="1"/>
          </p:nvPr>
        </p:nvPicPr>
        <p:blipFill>
          <a:blip r:embed="rId2" cstate="print"/>
          <a:srcRect/>
          <a:stretch>
            <a:fillRect/>
          </a:stretch>
        </p:blipFill>
        <p:spPr bwMode="auto">
          <a:xfrm>
            <a:off x="428914" y="1628800"/>
            <a:ext cx="8715086" cy="3816424"/>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GAZLARIN BASINCI</a:t>
            </a:r>
            <a:endParaRPr lang="tr-TR" b="1" dirty="0"/>
          </a:p>
        </p:txBody>
      </p:sp>
      <p:sp>
        <p:nvSpPr>
          <p:cNvPr id="3" name="2 İçerik Yer Tutucusu"/>
          <p:cNvSpPr>
            <a:spLocks noGrp="1"/>
          </p:cNvSpPr>
          <p:nvPr>
            <p:ph idx="1"/>
          </p:nvPr>
        </p:nvSpPr>
        <p:spPr/>
        <p:txBody>
          <a:bodyPr/>
          <a:lstStyle/>
          <a:p>
            <a:r>
              <a:rPr lang="tr-TR" dirty="0" smtClean="0"/>
              <a:t>Gazlar bulundukları kabın her yönüne eşit şiddette basınç uygularlar.</a:t>
            </a:r>
            <a:endParaRPr lang="tr-TR" dirty="0"/>
          </a:p>
        </p:txBody>
      </p:sp>
      <p:pic>
        <p:nvPicPr>
          <p:cNvPr id="43010" name="Picture 2" descr="C:\Users\Exper\Desktop\E-Etüt Projesi Dökümanları\4. ders materyalleri\h_mol1.jpg"/>
          <p:cNvPicPr>
            <a:picLocks noChangeAspect="1" noChangeArrowheads="1"/>
          </p:cNvPicPr>
          <p:nvPr/>
        </p:nvPicPr>
        <p:blipFill>
          <a:blip r:embed="rId2" cstate="print"/>
          <a:srcRect/>
          <a:stretch>
            <a:fillRect/>
          </a:stretch>
        </p:blipFill>
        <p:spPr bwMode="auto">
          <a:xfrm>
            <a:off x="2411760" y="2996952"/>
            <a:ext cx="4903277" cy="3189510"/>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GAZLARIN BASINCI</a:t>
            </a:r>
            <a:endParaRPr lang="tr-TR" dirty="0"/>
          </a:p>
        </p:txBody>
      </p:sp>
      <p:sp>
        <p:nvSpPr>
          <p:cNvPr id="3" name="2 İçerik Yer Tutucusu"/>
          <p:cNvSpPr>
            <a:spLocks noGrp="1"/>
          </p:cNvSpPr>
          <p:nvPr>
            <p:ph idx="1"/>
          </p:nvPr>
        </p:nvSpPr>
        <p:spPr/>
        <p:txBody>
          <a:bodyPr>
            <a:normAutofit fontScale="92500" lnSpcReduction="20000"/>
          </a:bodyPr>
          <a:lstStyle/>
          <a:p>
            <a:r>
              <a:rPr lang="tr-TR" b="1" dirty="0" smtClean="0"/>
              <a:t>Gazların basıncı; kabın hacmine, sıcaklığa ve gaz miktarına bağlı olarak değişir.</a:t>
            </a:r>
          </a:p>
          <a:p>
            <a:pPr>
              <a:spcBef>
                <a:spcPct val="50000"/>
              </a:spcBef>
            </a:pPr>
            <a:r>
              <a:rPr lang="tr-TR" b="1" dirty="0" smtClean="0"/>
              <a:t>Dünyamızı saran bir atmosfer tabakası bulunmaktadır. Bu atmosfer tabakası çeşitli gazlardan oluşmuştur. </a:t>
            </a:r>
          </a:p>
          <a:p>
            <a:pPr>
              <a:spcBef>
                <a:spcPct val="50000"/>
              </a:spcBef>
            </a:pPr>
            <a:r>
              <a:rPr lang="tr-TR" b="1" dirty="0" smtClean="0"/>
              <a:t>Günlük hayatta buna hava denilir.</a:t>
            </a:r>
          </a:p>
          <a:p>
            <a:pPr>
              <a:spcBef>
                <a:spcPct val="50000"/>
              </a:spcBef>
            </a:pPr>
            <a:r>
              <a:rPr lang="tr-TR" b="1" dirty="0" smtClean="0"/>
              <a:t>Havanında bir ağırlığı vardır. Bu ağırlık sebebiyle dünya üzerindeki cisimlere bir basınç uygular. Buna atmosfer basıncı ya da açık hava basıncı denir.</a:t>
            </a:r>
            <a:endParaRPr lang="tr-TR" dirty="0" smtClean="0"/>
          </a:p>
          <a:p>
            <a:endParaRPr lang="tr-TR"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Belgelerim\HK\BASINÇ\dunya.gif"/>
          <p:cNvPicPr>
            <a:picLocks noChangeAspect="1" noChangeArrowheads="1"/>
          </p:cNvPicPr>
          <p:nvPr/>
        </p:nvPicPr>
        <p:blipFill>
          <a:blip r:embed="rId2" cstate="print"/>
          <a:srcRect/>
          <a:stretch>
            <a:fillRect/>
          </a:stretch>
        </p:blipFill>
        <p:spPr bwMode="auto">
          <a:xfrm>
            <a:off x="0" y="1"/>
            <a:ext cx="9144000" cy="6858000"/>
          </a:xfrm>
          <a:prstGeom prst="rect">
            <a:avLst/>
          </a:prstGeom>
          <a:noFill/>
          <a:ln w="9525">
            <a:noFill/>
            <a:miter lim="800000"/>
            <a:headEnd/>
            <a:tailEnd/>
          </a:ln>
        </p:spPr>
      </p:pic>
      <p:grpSp>
        <p:nvGrpSpPr>
          <p:cNvPr id="2" name="Group 13"/>
          <p:cNvGrpSpPr>
            <a:grpSpLocks/>
          </p:cNvGrpSpPr>
          <p:nvPr/>
        </p:nvGrpSpPr>
        <p:grpSpPr bwMode="auto">
          <a:xfrm>
            <a:off x="608013" y="0"/>
            <a:ext cx="8535987" cy="6858000"/>
            <a:chOff x="383" y="0"/>
            <a:chExt cx="5377" cy="4320"/>
          </a:xfrm>
        </p:grpSpPr>
        <p:sp>
          <p:nvSpPr>
            <p:cNvPr id="17413" name="Line 4"/>
            <p:cNvSpPr>
              <a:spLocks noChangeShapeType="1"/>
            </p:cNvSpPr>
            <p:nvPr/>
          </p:nvSpPr>
          <p:spPr bwMode="auto">
            <a:xfrm flipV="1">
              <a:off x="480" y="3216"/>
              <a:ext cx="960" cy="288"/>
            </a:xfrm>
            <a:prstGeom prst="line">
              <a:avLst/>
            </a:prstGeom>
            <a:noFill/>
            <a:ln w="76200">
              <a:solidFill>
                <a:srgbClr val="FF0000"/>
              </a:solidFill>
              <a:round/>
              <a:headEnd/>
              <a:tailEnd type="triangle" w="med" len="med"/>
            </a:ln>
          </p:spPr>
          <p:txBody>
            <a:bodyPr wrap="none" anchor="ctr"/>
            <a:lstStyle/>
            <a:p>
              <a:endParaRPr lang="tr-TR"/>
            </a:p>
          </p:txBody>
        </p:sp>
        <p:sp>
          <p:nvSpPr>
            <p:cNvPr id="17414" name="Line 5"/>
            <p:cNvSpPr>
              <a:spLocks noChangeShapeType="1"/>
            </p:cNvSpPr>
            <p:nvPr/>
          </p:nvSpPr>
          <p:spPr bwMode="auto">
            <a:xfrm>
              <a:off x="383" y="1872"/>
              <a:ext cx="911" cy="0"/>
            </a:xfrm>
            <a:prstGeom prst="line">
              <a:avLst/>
            </a:prstGeom>
            <a:noFill/>
            <a:ln w="76200">
              <a:solidFill>
                <a:srgbClr val="FF0000"/>
              </a:solidFill>
              <a:round/>
              <a:headEnd/>
              <a:tailEnd type="triangle" w="med" len="med"/>
            </a:ln>
          </p:spPr>
          <p:txBody>
            <a:bodyPr wrap="none" anchor="ctr"/>
            <a:lstStyle/>
            <a:p>
              <a:endParaRPr lang="tr-TR"/>
            </a:p>
          </p:txBody>
        </p:sp>
        <p:sp>
          <p:nvSpPr>
            <p:cNvPr id="17415" name="Line 6"/>
            <p:cNvSpPr>
              <a:spLocks noChangeShapeType="1"/>
            </p:cNvSpPr>
            <p:nvPr/>
          </p:nvSpPr>
          <p:spPr bwMode="auto">
            <a:xfrm>
              <a:off x="960" y="336"/>
              <a:ext cx="816" cy="528"/>
            </a:xfrm>
            <a:prstGeom prst="line">
              <a:avLst/>
            </a:prstGeom>
            <a:noFill/>
            <a:ln w="76200">
              <a:solidFill>
                <a:srgbClr val="FF0000"/>
              </a:solidFill>
              <a:round/>
              <a:headEnd/>
              <a:tailEnd type="triangle" w="med" len="med"/>
            </a:ln>
          </p:spPr>
          <p:txBody>
            <a:bodyPr wrap="none" anchor="ctr"/>
            <a:lstStyle/>
            <a:p>
              <a:endParaRPr lang="tr-TR"/>
            </a:p>
          </p:txBody>
        </p:sp>
        <p:sp>
          <p:nvSpPr>
            <p:cNvPr id="17416" name="Line 7"/>
            <p:cNvSpPr>
              <a:spLocks noChangeShapeType="1"/>
            </p:cNvSpPr>
            <p:nvPr/>
          </p:nvSpPr>
          <p:spPr bwMode="auto">
            <a:xfrm>
              <a:off x="3120" y="0"/>
              <a:ext cx="0" cy="336"/>
            </a:xfrm>
            <a:prstGeom prst="line">
              <a:avLst/>
            </a:prstGeom>
            <a:noFill/>
            <a:ln w="76200">
              <a:solidFill>
                <a:srgbClr val="FF0000"/>
              </a:solidFill>
              <a:round/>
              <a:headEnd/>
              <a:tailEnd type="triangle" w="med" len="med"/>
            </a:ln>
          </p:spPr>
          <p:txBody>
            <a:bodyPr wrap="none" anchor="ctr"/>
            <a:lstStyle/>
            <a:p>
              <a:endParaRPr lang="tr-TR"/>
            </a:p>
          </p:txBody>
        </p:sp>
        <p:sp>
          <p:nvSpPr>
            <p:cNvPr id="17417" name="Line 8"/>
            <p:cNvSpPr>
              <a:spLocks noChangeShapeType="1"/>
            </p:cNvSpPr>
            <p:nvPr/>
          </p:nvSpPr>
          <p:spPr bwMode="auto">
            <a:xfrm flipV="1">
              <a:off x="3024" y="4080"/>
              <a:ext cx="0" cy="240"/>
            </a:xfrm>
            <a:prstGeom prst="line">
              <a:avLst/>
            </a:prstGeom>
            <a:noFill/>
            <a:ln w="76200">
              <a:solidFill>
                <a:srgbClr val="FF0000"/>
              </a:solidFill>
              <a:round/>
              <a:headEnd/>
              <a:tailEnd type="triangle" w="med" len="med"/>
            </a:ln>
          </p:spPr>
          <p:txBody>
            <a:bodyPr wrap="none" anchor="ctr"/>
            <a:lstStyle/>
            <a:p>
              <a:endParaRPr lang="tr-TR"/>
            </a:p>
          </p:txBody>
        </p:sp>
        <p:sp>
          <p:nvSpPr>
            <p:cNvPr id="17418" name="Line 10"/>
            <p:cNvSpPr>
              <a:spLocks noChangeShapeType="1"/>
            </p:cNvSpPr>
            <p:nvPr/>
          </p:nvSpPr>
          <p:spPr bwMode="auto">
            <a:xfrm flipH="1" flipV="1">
              <a:off x="4608" y="3456"/>
              <a:ext cx="432" cy="432"/>
            </a:xfrm>
            <a:prstGeom prst="line">
              <a:avLst/>
            </a:prstGeom>
            <a:noFill/>
            <a:ln w="76200">
              <a:solidFill>
                <a:srgbClr val="FF0000"/>
              </a:solidFill>
              <a:round/>
              <a:headEnd/>
              <a:tailEnd type="triangle" w="med" len="med"/>
            </a:ln>
          </p:spPr>
          <p:txBody>
            <a:bodyPr wrap="none" anchor="ctr"/>
            <a:lstStyle/>
            <a:p>
              <a:endParaRPr lang="tr-TR"/>
            </a:p>
          </p:txBody>
        </p:sp>
        <p:sp>
          <p:nvSpPr>
            <p:cNvPr id="17419" name="Line 11"/>
            <p:cNvSpPr>
              <a:spLocks noChangeShapeType="1"/>
            </p:cNvSpPr>
            <p:nvPr/>
          </p:nvSpPr>
          <p:spPr bwMode="auto">
            <a:xfrm flipH="1">
              <a:off x="5136" y="1968"/>
              <a:ext cx="624" cy="0"/>
            </a:xfrm>
            <a:prstGeom prst="line">
              <a:avLst/>
            </a:prstGeom>
            <a:noFill/>
            <a:ln w="76200">
              <a:solidFill>
                <a:srgbClr val="FF0000"/>
              </a:solidFill>
              <a:round/>
              <a:headEnd/>
              <a:tailEnd type="triangle" w="med" len="med"/>
            </a:ln>
          </p:spPr>
          <p:txBody>
            <a:bodyPr wrap="none" anchor="ctr"/>
            <a:lstStyle/>
            <a:p>
              <a:endParaRPr lang="tr-TR"/>
            </a:p>
          </p:txBody>
        </p:sp>
        <p:sp>
          <p:nvSpPr>
            <p:cNvPr id="17420" name="Line 12"/>
            <p:cNvSpPr>
              <a:spLocks noChangeShapeType="1"/>
            </p:cNvSpPr>
            <p:nvPr/>
          </p:nvSpPr>
          <p:spPr bwMode="auto">
            <a:xfrm flipH="1">
              <a:off x="4656" y="576"/>
              <a:ext cx="480" cy="336"/>
            </a:xfrm>
            <a:prstGeom prst="line">
              <a:avLst/>
            </a:prstGeom>
            <a:noFill/>
            <a:ln w="76200">
              <a:solidFill>
                <a:srgbClr val="FF0000"/>
              </a:solidFill>
              <a:round/>
              <a:headEnd/>
              <a:tailEnd type="triangle" w="med" len="med"/>
            </a:ln>
          </p:spPr>
          <p:txBody>
            <a:bodyPr wrap="none" anchor="ctr"/>
            <a:lstStyle/>
            <a:p>
              <a:endParaRPr lang="tr-TR"/>
            </a:p>
          </p:txBody>
        </p:sp>
      </p:grpSp>
      <p:sp>
        <p:nvSpPr>
          <p:cNvPr id="17412" name="Text Box 14"/>
          <p:cNvSpPr txBox="1">
            <a:spLocks noChangeArrowheads="1"/>
          </p:cNvSpPr>
          <p:nvPr/>
        </p:nvSpPr>
        <p:spPr bwMode="auto">
          <a:xfrm>
            <a:off x="990600" y="0"/>
            <a:ext cx="8077200" cy="579438"/>
          </a:xfrm>
          <a:prstGeom prst="rect">
            <a:avLst/>
          </a:prstGeom>
          <a:noFill/>
          <a:ln w="76200">
            <a:noFill/>
            <a:miter lim="800000"/>
            <a:headEnd/>
            <a:tailEnd/>
          </a:ln>
        </p:spPr>
        <p:txBody>
          <a:bodyPr>
            <a:spAutoFit/>
          </a:bodyPr>
          <a:lstStyle/>
          <a:p>
            <a:pPr algn="ctr">
              <a:spcBef>
                <a:spcPct val="50000"/>
              </a:spcBef>
            </a:pPr>
            <a:r>
              <a:rPr lang="tr-TR" sz="3200" b="1" i="1" u="none">
                <a:solidFill>
                  <a:schemeClr val="bg1"/>
                </a:solidFill>
              </a:rPr>
              <a:t>ATMOSFER BASINCI</a:t>
            </a:r>
            <a:endParaRPr lang="tr-TR" u="none">
              <a:solidFill>
                <a:schemeClr val="bg1"/>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MAGDEBURG DENEYİ</a:t>
            </a:r>
            <a:endParaRPr lang="tr-TR" b="1" dirty="0"/>
          </a:p>
        </p:txBody>
      </p:sp>
      <p:sp>
        <p:nvSpPr>
          <p:cNvPr id="3" name="2 İçerik Yer Tutucusu"/>
          <p:cNvSpPr>
            <a:spLocks noGrp="1"/>
          </p:cNvSpPr>
          <p:nvPr>
            <p:ph idx="1"/>
          </p:nvPr>
        </p:nvSpPr>
        <p:spPr/>
        <p:txBody>
          <a:bodyPr>
            <a:normAutofit/>
          </a:bodyPr>
          <a:lstStyle/>
          <a:p>
            <a:r>
              <a:rPr lang="tr-TR" dirty="0" smtClean="0"/>
              <a:t>1657 de </a:t>
            </a:r>
            <a:r>
              <a:rPr lang="tr-TR" dirty="0" err="1" smtClean="0"/>
              <a:t>Otto</a:t>
            </a:r>
            <a:r>
              <a:rPr lang="tr-TR" dirty="0" smtClean="0"/>
              <a:t> </a:t>
            </a:r>
            <a:r>
              <a:rPr lang="tr-TR" dirty="0" err="1" smtClean="0"/>
              <a:t>von</a:t>
            </a:r>
            <a:r>
              <a:rPr lang="tr-TR" dirty="0" smtClean="0"/>
              <a:t> </a:t>
            </a:r>
            <a:r>
              <a:rPr lang="tr-TR" dirty="0" err="1" smtClean="0"/>
              <a:t>Guerick</a:t>
            </a:r>
            <a:r>
              <a:rPr lang="tr-TR" dirty="0" smtClean="0"/>
              <a:t> (1602-1686) tarafından Almanya’nın </a:t>
            </a:r>
            <a:r>
              <a:rPr lang="tr-TR" dirty="0" err="1" smtClean="0"/>
              <a:t>Magdeburg</a:t>
            </a:r>
            <a:r>
              <a:rPr lang="tr-TR" dirty="0" smtClean="0"/>
              <a:t> şehrinde yapıldığı için deney bu isimle anılmaktadır. </a:t>
            </a:r>
          </a:p>
          <a:p>
            <a:r>
              <a:rPr lang="tr-TR" dirty="0" smtClean="0"/>
              <a:t>Deneyde içi boş iki metal yarım küre birleştirilerek içindeki hava alınmış ve yarım kürelere bağlanmış sekizer adet atlarla sağa sola doğru çekilmelerine rağmen küreleri birbirinden ayırmak mümkün olmamıştır. </a:t>
            </a:r>
            <a:endParaRPr lang="tr-TR"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MAGDEBURG DENEYİ</a:t>
            </a:r>
            <a:endParaRPr lang="tr-TR" dirty="0"/>
          </a:p>
        </p:txBody>
      </p:sp>
      <p:sp>
        <p:nvSpPr>
          <p:cNvPr id="3" name="2 İçerik Yer Tutucusu"/>
          <p:cNvSpPr>
            <a:spLocks noGrp="1"/>
          </p:cNvSpPr>
          <p:nvPr>
            <p:ph idx="1"/>
          </p:nvPr>
        </p:nvSpPr>
        <p:spPr/>
        <p:txBody>
          <a:bodyPr/>
          <a:lstStyle/>
          <a:p>
            <a:r>
              <a:rPr lang="tr-TR" dirty="0" smtClean="0"/>
              <a:t>Burada küreleri birbirine sıkıca tutturan Bu deney havanın basıncının ne kadar güçlü olduğunu göstermek açısından güzel bir örnektir.</a:t>
            </a:r>
          </a:p>
          <a:p>
            <a:endParaRPr lang="tr-TR" dirty="0"/>
          </a:p>
        </p:txBody>
      </p:sp>
      <p:pic>
        <p:nvPicPr>
          <p:cNvPr id="38914" name="Picture 2" descr="C:\Users\Exper\Desktop\E-Etüt Projesi Dökümanları\4. ders materyalleri\Resim_Goster.jpg"/>
          <p:cNvPicPr>
            <a:picLocks noChangeAspect="1" noChangeArrowheads="1"/>
          </p:cNvPicPr>
          <p:nvPr/>
        </p:nvPicPr>
        <p:blipFill>
          <a:blip r:embed="rId2" cstate="print"/>
          <a:srcRect/>
          <a:stretch>
            <a:fillRect/>
          </a:stretch>
        </p:blipFill>
        <p:spPr bwMode="auto">
          <a:xfrm>
            <a:off x="4139952" y="3140968"/>
            <a:ext cx="3744416" cy="3107865"/>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TORİÇELLİ DENEYİ</a:t>
            </a:r>
            <a:endParaRPr lang="tr-TR" b="1" dirty="0"/>
          </a:p>
        </p:txBody>
      </p:sp>
      <p:sp>
        <p:nvSpPr>
          <p:cNvPr id="3" name="2 İçerik Yer Tutucusu"/>
          <p:cNvSpPr>
            <a:spLocks noGrp="1"/>
          </p:cNvSpPr>
          <p:nvPr>
            <p:ph idx="1"/>
          </p:nvPr>
        </p:nvSpPr>
        <p:spPr>
          <a:xfrm>
            <a:off x="457200" y="1340768"/>
            <a:ext cx="8229600" cy="4785395"/>
          </a:xfrm>
        </p:spPr>
        <p:txBody>
          <a:bodyPr>
            <a:normAutofit/>
          </a:bodyPr>
          <a:lstStyle/>
          <a:p>
            <a:r>
              <a:rPr lang="tr-TR" dirty="0" smtClean="0"/>
              <a:t>Toriçelli deneyi sıcaklıkta kuru, nemsiz havada ve deniz seviyesinde (kenarında) yapılmıştır.</a:t>
            </a:r>
          </a:p>
          <a:p>
            <a:pPr>
              <a:buNone/>
            </a:pPr>
            <a:r>
              <a:rPr lang="tr-TR" dirty="0" smtClean="0"/>
              <a:t/>
            </a:r>
            <a:br>
              <a:rPr lang="tr-TR" dirty="0" smtClean="0"/>
            </a:br>
            <a:r>
              <a:rPr lang="tr-TR" dirty="0" smtClean="0"/>
              <a:t>• Toriçelli deneyinde, uzunluğu yaklaşık 1 m (çapı 1 cm</a:t>
            </a:r>
            <a:r>
              <a:rPr lang="tr-TR" baseline="30000" dirty="0" smtClean="0"/>
              <a:t>2</a:t>
            </a:r>
            <a:r>
              <a:rPr lang="tr-TR" dirty="0" smtClean="0"/>
              <a:t>) olan bir ucu açık cam boru cıva ile doldurulmuş, borunun ağzı kapatılarak ters çevrilip cıva çanağına daldırılmıştır. </a:t>
            </a:r>
          </a:p>
          <a:p>
            <a:pPr>
              <a:buNone/>
            </a:pPr>
            <a:r>
              <a:rPr lang="tr-TR" dirty="0" smtClean="0"/>
              <a:t>	</a:t>
            </a:r>
            <a:endParaRPr lang="tr-TR"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TORİÇELLİ DENEYİ</a:t>
            </a:r>
            <a:endParaRPr lang="tr-TR" dirty="0"/>
          </a:p>
        </p:txBody>
      </p:sp>
      <p:pic>
        <p:nvPicPr>
          <p:cNvPr id="36865" name="Picture 1" descr="C:\Users\Exper\Desktop\E-Etüt Projesi Dökümanları\4. ders materyalleri\imagesCAL2OBZ9.jpg"/>
          <p:cNvPicPr>
            <a:picLocks noGrp="1" noChangeAspect="1" noChangeArrowheads="1"/>
          </p:cNvPicPr>
          <p:nvPr>
            <p:ph idx="1"/>
          </p:nvPr>
        </p:nvPicPr>
        <p:blipFill>
          <a:blip r:embed="rId2" cstate="print"/>
          <a:srcRect/>
          <a:stretch>
            <a:fillRect/>
          </a:stretch>
        </p:blipFill>
        <p:spPr bwMode="auto">
          <a:xfrm>
            <a:off x="5508104" y="2276872"/>
            <a:ext cx="2582962" cy="3386068"/>
          </a:xfrm>
          <a:prstGeom prst="rect">
            <a:avLst/>
          </a:prstGeom>
          <a:noFill/>
        </p:spPr>
      </p:pic>
      <p:sp>
        <p:nvSpPr>
          <p:cNvPr id="5" name="4 Dikdörtgen"/>
          <p:cNvSpPr/>
          <p:nvPr/>
        </p:nvSpPr>
        <p:spPr>
          <a:xfrm>
            <a:off x="755576" y="1844824"/>
            <a:ext cx="4716016" cy="4678204"/>
          </a:xfrm>
          <a:prstGeom prst="rect">
            <a:avLst/>
          </a:prstGeom>
        </p:spPr>
        <p:txBody>
          <a:bodyPr wrap="square">
            <a:spAutoFit/>
          </a:bodyPr>
          <a:lstStyle/>
          <a:p>
            <a:pPr>
              <a:buFont typeface="Arial" pitchFamily="34" charset="0"/>
              <a:buChar char="•"/>
            </a:pPr>
            <a:r>
              <a:rPr lang="tr-TR" sz="2800" b="1" dirty="0" smtClean="0"/>
              <a:t>Cam borudaki cıva seviyesi bir miktar azalmış (cıva bir miktar cıva çanağına boşalmış), daha sonra denge sağlandığı için azalma durmuştur.</a:t>
            </a:r>
          </a:p>
          <a:p>
            <a:pPr>
              <a:buNone/>
            </a:pPr>
            <a:r>
              <a:rPr lang="tr-TR" sz="2800" b="1" dirty="0" smtClean="0"/>
              <a:t/>
            </a:r>
            <a:br>
              <a:rPr lang="tr-TR" sz="2800" b="1" dirty="0" smtClean="0"/>
            </a:br>
            <a:r>
              <a:rPr lang="tr-TR" sz="2800" b="1" dirty="0" smtClean="0"/>
              <a:t>• Cam boruda denge sağlandığında cıva yüksekliği 76 cm olarak ölçülmüştür</a:t>
            </a:r>
            <a:r>
              <a:rPr lang="tr-TR" dirty="0" smtClean="0"/>
              <a:t>.</a:t>
            </a:r>
            <a:br>
              <a:rPr lang="tr-TR" dirty="0" smtClean="0"/>
            </a:br>
            <a:endParaRPr lang="tr-TR"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BASINÇ BİRİMLERİ</a:t>
            </a:r>
            <a:endParaRPr lang="tr-TR" b="1" dirty="0"/>
          </a:p>
        </p:txBody>
      </p:sp>
      <p:sp>
        <p:nvSpPr>
          <p:cNvPr id="3" name="2 İçerik Yer Tutucusu"/>
          <p:cNvSpPr>
            <a:spLocks noGrp="1"/>
          </p:cNvSpPr>
          <p:nvPr>
            <p:ph idx="1"/>
          </p:nvPr>
        </p:nvSpPr>
        <p:spPr>
          <a:xfrm>
            <a:off x="467544" y="1484784"/>
            <a:ext cx="8229600" cy="4176464"/>
          </a:xfrm>
        </p:spPr>
        <p:txBody>
          <a:bodyPr/>
          <a:lstStyle/>
          <a:p>
            <a:r>
              <a:rPr lang="tr-TR" dirty="0" err="1" smtClean="0"/>
              <a:t>Pascal</a:t>
            </a:r>
            <a:endParaRPr lang="tr-TR" dirty="0" smtClean="0"/>
          </a:p>
          <a:p>
            <a:r>
              <a:rPr lang="tr-TR" dirty="0" smtClean="0"/>
              <a:t>Santimetre </a:t>
            </a:r>
            <a:r>
              <a:rPr lang="tr-TR" dirty="0" err="1" smtClean="0"/>
              <a:t>Civa</a:t>
            </a:r>
            <a:endParaRPr lang="tr-TR" dirty="0" smtClean="0"/>
          </a:p>
          <a:p>
            <a:r>
              <a:rPr lang="tr-TR" dirty="0" smtClean="0"/>
              <a:t>Atmosfer Basınç</a:t>
            </a:r>
          </a:p>
          <a:p>
            <a:r>
              <a:rPr lang="tr-TR" dirty="0" smtClean="0"/>
              <a:t>Milimetre </a:t>
            </a:r>
            <a:r>
              <a:rPr lang="tr-TR" dirty="0" err="1" smtClean="0"/>
              <a:t>Civa</a:t>
            </a:r>
            <a:endParaRPr lang="tr-TR" dirty="0" smtClean="0"/>
          </a:p>
          <a:p>
            <a:pPr>
              <a:buNone/>
            </a:pPr>
            <a:endParaRPr lang="tr-TR" dirty="0" smtClean="0"/>
          </a:p>
          <a:p>
            <a:r>
              <a:rPr lang="tr-TR" dirty="0" smtClean="0"/>
              <a:t>100000 </a:t>
            </a:r>
            <a:r>
              <a:rPr lang="tr-TR" dirty="0" err="1" smtClean="0"/>
              <a:t>Pascal</a:t>
            </a:r>
            <a:r>
              <a:rPr lang="tr-TR" dirty="0" smtClean="0"/>
              <a:t> (10</a:t>
            </a:r>
            <a:r>
              <a:rPr lang="tr-TR" baseline="30000" dirty="0" smtClean="0"/>
              <a:t>5 </a:t>
            </a:r>
            <a:r>
              <a:rPr lang="tr-TR" dirty="0" err="1" smtClean="0"/>
              <a:t>Pa</a:t>
            </a:r>
            <a:r>
              <a:rPr lang="tr-TR" dirty="0" smtClean="0"/>
              <a:t>) = 1 </a:t>
            </a:r>
            <a:r>
              <a:rPr lang="tr-TR" dirty="0" err="1" smtClean="0"/>
              <a:t>atm</a:t>
            </a:r>
            <a:r>
              <a:rPr lang="tr-TR" dirty="0" smtClean="0"/>
              <a:t>  = 76 cm </a:t>
            </a:r>
            <a:r>
              <a:rPr lang="tr-TR" dirty="0" err="1" smtClean="0"/>
              <a:t>Hg</a:t>
            </a:r>
            <a:r>
              <a:rPr lang="tr-TR" dirty="0" smtClean="0"/>
              <a:t> </a:t>
            </a:r>
          </a:p>
          <a:p>
            <a:r>
              <a:rPr lang="tr-TR" dirty="0" smtClean="0"/>
              <a:t>76 cm </a:t>
            </a:r>
            <a:r>
              <a:rPr lang="tr-TR" dirty="0" err="1" smtClean="0"/>
              <a:t>Hg</a:t>
            </a:r>
            <a:r>
              <a:rPr lang="tr-TR" dirty="0" smtClean="0"/>
              <a:t> =760 mm </a:t>
            </a:r>
            <a:r>
              <a:rPr lang="tr-TR" dirty="0" err="1" smtClean="0"/>
              <a:t>Hg</a:t>
            </a:r>
            <a:endParaRPr lang="tr-TR" dirty="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029" descr="C:\Belgelerim\HK\BASINÇ\10014743.jpg"/>
          <p:cNvPicPr>
            <a:picLocks noChangeAspect="1" noChangeArrowheads="1"/>
          </p:cNvPicPr>
          <p:nvPr/>
        </p:nvPicPr>
        <p:blipFill>
          <a:blip r:embed="rId2" cstate="print"/>
          <a:srcRect/>
          <a:stretch>
            <a:fillRect/>
          </a:stretch>
        </p:blipFill>
        <p:spPr bwMode="auto">
          <a:xfrm>
            <a:off x="2286000" y="609600"/>
            <a:ext cx="4495800" cy="5740400"/>
          </a:xfrm>
          <a:prstGeom prst="rect">
            <a:avLst/>
          </a:prstGeom>
          <a:noFill/>
          <a:ln w="9525">
            <a:noFill/>
            <a:miter lim="800000"/>
            <a:headEnd/>
            <a:tailEnd/>
          </a:ln>
        </p:spPr>
      </p:pic>
      <p:sp>
        <p:nvSpPr>
          <p:cNvPr id="18435" name="AutoShape 1030"/>
          <p:cNvSpPr>
            <a:spLocks noChangeArrowheads="1"/>
          </p:cNvSpPr>
          <p:nvPr/>
        </p:nvSpPr>
        <p:spPr bwMode="auto">
          <a:xfrm>
            <a:off x="838200" y="228600"/>
            <a:ext cx="457200" cy="3124200"/>
          </a:xfrm>
          <a:prstGeom prst="upArrow">
            <a:avLst>
              <a:gd name="adj1" fmla="val 50000"/>
              <a:gd name="adj2" fmla="val 170833"/>
            </a:avLst>
          </a:prstGeom>
          <a:solidFill>
            <a:schemeClr val="accent1"/>
          </a:solidFill>
          <a:ln w="76200">
            <a:solidFill>
              <a:srgbClr val="FF0000"/>
            </a:solidFill>
            <a:miter lim="800000"/>
            <a:headEnd/>
            <a:tailEnd/>
          </a:ln>
        </p:spPr>
        <p:txBody>
          <a:bodyPr wrap="none" anchor="ctr"/>
          <a:lstStyle/>
          <a:p>
            <a:endParaRPr lang="tr-TR"/>
          </a:p>
        </p:txBody>
      </p:sp>
      <p:sp>
        <p:nvSpPr>
          <p:cNvPr id="20487" name="Text Box 1031"/>
          <p:cNvSpPr txBox="1">
            <a:spLocks noChangeArrowheads="1"/>
          </p:cNvSpPr>
          <p:nvPr/>
        </p:nvSpPr>
        <p:spPr bwMode="auto">
          <a:xfrm>
            <a:off x="381000" y="3733800"/>
            <a:ext cx="2133600" cy="1190625"/>
          </a:xfrm>
          <a:prstGeom prst="rect">
            <a:avLst/>
          </a:prstGeom>
          <a:noFill/>
          <a:ln w="76200">
            <a:noFill/>
            <a:miter lim="800000"/>
            <a:headEnd/>
            <a:tailEnd/>
          </a:ln>
          <a:effectLst/>
        </p:spPr>
        <p:txBody>
          <a:bodyPr>
            <a:spAutoFit/>
          </a:bodyPr>
          <a:lstStyle/>
          <a:p>
            <a:pPr>
              <a:spcBef>
                <a:spcPct val="50000"/>
              </a:spcBef>
              <a:defRPr/>
            </a:pPr>
            <a:r>
              <a:rPr lang="tr-TR" sz="3600" b="1" u="none">
                <a:effectLst>
                  <a:outerShdw blurRad="38100" dist="38100" dir="2700000" algn="tl">
                    <a:srgbClr val="C0C0C0"/>
                  </a:outerShdw>
                </a:effectLst>
                <a:latin typeface="Times New Roman" pitchFamily="18" charset="-94"/>
              </a:rPr>
              <a:t>Basınç azalır</a:t>
            </a:r>
            <a:endParaRPr lang="tr-TR" u="none">
              <a:latin typeface="Times New Roman" pitchFamily="18" charset="-94"/>
            </a:endParaRPr>
          </a:p>
        </p:txBody>
      </p:sp>
      <p:sp>
        <p:nvSpPr>
          <p:cNvPr id="18437" name="AutoShape 1032"/>
          <p:cNvSpPr>
            <a:spLocks noChangeArrowheads="1"/>
          </p:cNvSpPr>
          <p:nvPr/>
        </p:nvSpPr>
        <p:spPr bwMode="auto">
          <a:xfrm>
            <a:off x="7543800" y="3657600"/>
            <a:ext cx="533400" cy="2819400"/>
          </a:xfrm>
          <a:prstGeom prst="downArrow">
            <a:avLst>
              <a:gd name="adj1" fmla="val 50000"/>
              <a:gd name="adj2" fmla="val 132143"/>
            </a:avLst>
          </a:prstGeom>
          <a:solidFill>
            <a:schemeClr val="accent1"/>
          </a:solidFill>
          <a:ln w="76200">
            <a:solidFill>
              <a:srgbClr val="FF0000"/>
            </a:solidFill>
            <a:miter lim="800000"/>
            <a:headEnd/>
            <a:tailEnd/>
          </a:ln>
        </p:spPr>
        <p:txBody>
          <a:bodyPr wrap="none" anchor="ctr"/>
          <a:lstStyle/>
          <a:p>
            <a:endParaRPr lang="tr-TR"/>
          </a:p>
        </p:txBody>
      </p:sp>
      <p:sp>
        <p:nvSpPr>
          <p:cNvPr id="20489" name="Text Box 1033"/>
          <p:cNvSpPr txBox="1">
            <a:spLocks noChangeArrowheads="1"/>
          </p:cNvSpPr>
          <p:nvPr/>
        </p:nvSpPr>
        <p:spPr bwMode="auto">
          <a:xfrm>
            <a:off x="7086600" y="1508125"/>
            <a:ext cx="1676400" cy="1311275"/>
          </a:xfrm>
          <a:prstGeom prst="rect">
            <a:avLst/>
          </a:prstGeom>
          <a:noFill/>
          <a:ln w="76200">
            <a:noFill/>
            <a:miter lim="800000"/>
            <a:headEnd/>
            <a:tailEnd/>
          </a:ln>
          <a:effectLst/>
        </p:spPr>
        <p:txBody>
          <a:bodyPr>
            <a:spAutoFit/>
          </a:bodyPr>
          <a:lstStyle/>
          <a:p>
            <a:pPr>
              <a:spcBef>
                <a:spcPct val="50000"/>
              </a:spcBef>
              <a:defRPr/>
            </a:pPr>
            <a:r>
              <a:rPr lang="tr-TR" sz="4000" b="1" u="none">
                <a:effectLst>
                  <a:outerShdw blurRad="38100" dist="38100" dir="2700000" algn="tl">
                    <a:srgbClr val="C0C0C0"/>
                  </a:outerShdw>
                </a:effectLst>
                <a:latin typeface="Times New Roman" pitchFamily="18" charset="-94"/>
              </a:rPr>
              <a:t>Basınç Artar</a:t>
            </a:r>
            <a:endParaRPr lang="tr-TR" u="none">
              <a:latin typeface="Times New Roman" pitchFamily="18" charset="-94"/>
            </a:endParaRPr>
          </a:p>
        </p:txBody>
      </p:sp>
      <p:sp>
        <p:nvSpPr>
          <p:cNvPr id="18439" name="Text Box 1034"/>
          <p:cNvSpPr txBox="1">
            <a:spLocks noChangeArrowheads="1"/>
          </p:cNvSpPr>
          <p:nvPr/>
        </p:nvSpPr>
        <p:spPr bwMode="auto">
          <a:xfrm>
            <a:off x="1619672" y="6400800"/>
            <a:ext cx="5791200" cy="457200"/>
          </a:xfrm>
          <a:prstGeom prst="rect">
            <a:avLst/>
          </a:prstGeom>
          <a:noFill/>
          <a:ln w="76200">
            <a:noFill/>
            <a:miter lim="800000"/>
            <a:headEnd/>
            <a:tailEnd/>
          </a:ln>
        </p:spPr>
        <p:txBody>
          <a:bodyPr>
            <a:spAutoFit/>
          </a:bodyPr>
          <a:lstStyle/>
          <a:p>
            <a:pPr algn="ctr">
              <a:spcBef>
                <a:spcPct val="50000"/>
              </a:spcBef>
            </a:pPr>
            <a:r>
              <a:rPr lang="tr-TR" b="1" u="none" dirty="0"/>
              <a:t>Atmosfer Basıncı - Yükseklik</a:t>
            </a:r>
            <a:endParaRPr lang="tr-TR" u="none" dirty="0"/>
          </a:p>
        </p:txBody>
      </p:sp>
      <p:sp>
        <p:nvSpPr>
          <p:cNvPr id="8" name="1 Başlık"/>
          <p:cNvSpPr txBox="1">
            <a:spLocks/>
          </p:cNvSpPr>
          <p:nvPr/>
        </p:nvSpPr>
        <p:spPr>
          <a:xfrm>
            <a:off x="755576" y="0"/>
            <a:ext cx="8229600" cy="764704"/>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4400" b="1" i="0" u="none" strike="noStrike" kern="1200" cap="none" spc="0" normalizeH="0" baseline="0" noProof="0" dirty="0" smtClean="0">
                <a:ln>
                  <a:noFill/>
                </a:ln>
                <a:solidFill>
                  <a:schemeClr val="tx1"/>
                </a:solidFill>
                <a:effectLst/>
                <a:uLnTx/>
                <a:uFillTx/>
                <a:latin typeface="+mj-lt"/>
                <a:ea typeface="+mj-ea"/>
                <a:cs typeface="+mj-cs"/>
              </a:rPr>
              <a:t>AÇIK HAVA BASINCI</a:t>
            </a:r>
            <a:endParaRPr kumimoji="0" lang="tr-TR" sz="44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smtClean="0"/>
              <a:t>KATILARIN BASINCI</a:t>
            </a:r>
            <a:endParaRPr lang="tr-TR" b="1" dirty="0"/>
          </a:p>
        </p:txBody>
      </p:sp>
      <p:sp>
        <p:nvSpPr>
          <p:cNvPr id="3" name="2 İçerik Yer Tutucusu"/>
          <p:cNvSpPr>
            <a:spLocks noGrp="1"/>
          </p:cNvSpPr>
          <p:nvPr>
            <p:ph idx="1"/>
          </p:nvPr>
        </p:nvSpPr>
        <p:spPr/>
        <p:txBody>
          <a:bodyPr>
            <a:normAutofit fontScale="92500" lnSpcReduction="10000"/>
          </a:bodyPr>
          <a:lstStyle/>
          <a:p>
            <a:r>
              <a:rPr lang="tr-TR" dirty="0" smtClean="0"/>
              <a:t>1 m</a:t>
            </a:r>
            <a:r>
              <a:rPr lang="tr-TR" baseline="30000" dirty="0" smtClean="0"/>
              <a:t>2</a:t>
            </a:r>
            <a:r>
              <a:rPr lang="tr-TR" dirty="0" smtClean="0"/>
              <a:t>= 100 dm</a:t>
            </a:r>
            <a:r>
              <a:rPr lang="tr-TR" baseline="30000" dirty="0" smtClean="0"/>
              <a:t>2</a:t>
            </a:r>
            <a:r>
              <a:rPr lang="tr-TR" dirty="0" smtClean="0"/>
              <a:t>= 10000 cm</a:t>
            </a:r>
            <a:r>
              <a:rPr lang="tr-TR" baseline="30000" dirty="0" smtClean="0"/>
              <a:t>2</a:t>
            </a:r>
            <a:r>
              <a:rPr lang="tr-TR" dirty="0" smtClean="0"/>
              <a:t>’dir.</a:t>
            </a:r>
          </a:p>
          <a:p>
            <a:r>
              <a:rPr lang="tr-TR" dirty="0" smtClean="0"/>
              <a:t>200 cm</a:t>
            </a:r>
            <a:r>
              <a:rPr lang="tr-TR" baseline="30000" dirty="0" smtClean="0"/>
              <a:t>2</a:t>
            </a:r>
            <a:r>
              <a:rPr lang="tr-TR" dirty="0" smtClean="0"/>
              <a:t>= 0.02 m</a:t>
            </a:r>
            <a:r>
              <a:rPr lang="tr-TR" baseline="30000" dirty="0" smtClean="0"/>
              <a:t>2</a:t>
            </a:r>
            <a:r>
              <a:rPr lang="tr-TR" dirty="0" smtClean="0"/>
              <a:t>’dir</a:t>
            </a:r>
          </a:p>
          <a:p>
            <a:pPr>
              <a:buNone/>
            </a:pPr>
            <a:endParaRPr lang="tr-TR" dirty="0" smtClean="0"/>
          </a:p>
          <a:p>
            <a:r>
              <a:rPr lang="tr-TR" dirty="0" smtClean="0"/>
              <a:t>P </a:t>
            </a:r>
            <a:r>
              <a:rPr lang="tr-TR" baseline="-25000" dirty="0" smtClean="0"/>
              <a:t>1 </a:t>
            </a:r>
            <a:r>
              <a:rPr lang="tr-TR" dirty="0" smtClean="0"/>
              <a:t>= G/S  &gt;&gt; 5/0.02= 250 </a:t>
            </a:r>
            <a:r>
              <a:rPr lang="tr-TR" dirty="0" err="1" smtClean="0"/>
              <a:t>Pa</a:t>
            </a:r>
            <a:endParaRPr lang="tr-TR" dirty="0" smtClean="0"/>
          </a:p>
          <a:p>
            <a:r>
              <a:rPr lang="tr-TR" dirty="0" smtClean="0"/>
              <a:t>P </a:t>
            </a:r>
            <a:r>
              <a:rPr lang="tr-TR" baseline="-25000" dirty="0" smtClean="0"/>
              <a:t>2 </a:t>
            </a:r>
            <a:r>
              <a:rPr lang="tr-TR" dirty="0" smtClean="0"/>
              <a:t>= G/S  &gt;&gt; 10/0.02= 500 </a:t>
            </a:r>
            <a:r>
              <a:rPr lang="tr-TR" dirty="0" err="1" smtClean="0"/>
              <a:t>Pa</a:t>
            </a:r>
            <a:endParaRPr lang="tr-TR" dirty="0" smtClean="0"/>
          </a:p>
          <a:p>
            <a:r>
              <a:rPr lang="tr-TR" dirty="0" smtClean="0"/>
              <a:t>P </a:t>
            </a:r>
            <a:r>
              <a:rPr lang="tr-TR" baseline="-25000" dirty="0" smtClean="0"/>
              <a:t>3 </a:t>
            </a:r>
            <a:r>
              <a:rPr lang="tr-TR" dirty="0" smtClean="0"/>
              <a:t>= G/S  &gt;&gt; 15/0.02= 750 </a:t>
            </a:r>
            <a:r>
              <a:rPr lang="tr-TR" dirty="0" err="1" smtClean="0"/>
              <a:t>Pa</a:t>
            </a:r>
            <a:endParaRPr lang="tr-TR" dirty="0" smtClean="0"/>
          </a:p>
          <a:p>
            <a:pPr>
              <a:buNone/>
            </a:pPr>
            <a:endParaRPr lang="tr-TR" dirty="0" smtClean="0"/>
          </a:p>
          <a:p>
            <a:r>
              <a:rPr lang="tr-TR" dirty="0" smtClean="0"/>
              <a:t>Sonuç olarak katıların ağırlığı arttıkça basınçta artar.</a:t>
            </a:r>
          </a:p>
          <a:p>
            <a:pPr>
              <a:buNone/>
            </a:pPr>
            <a:endParaRPr lang="tr-TR"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lvl="0"/>
            <a:r>
              <a:rPr lang="tr-TR" b="1" dirty="0" smtClean="0"/>
              <a:t>AÇIK HAVA BASINCININ SONUÇLARI</a:t>
            </a:r>
            <a:endParaRPr lang="tr-TR" dirty="0"/>
          </a:p>
        </p:txBody>
      </p:sp>
      <p:sp>
        <p:nvSpPr>
          <p:cNvPr id="3" name="2 İçerik Yer Tutucusu"/>
          <p:cNvSpPr>
            <a:spLocks noGrp="1"/>
          </p:cNvSpPr>
          <p:nvPr>
            <p:ph idx="1"/>
          </p:nvPr>
        </p:nvSpPr>
        <p:spPr/>
        <p:txBody>
          <a:bodyPr/>
          <a:lstStyle/>
          <a:p>
            <a:r>
              <a:rPr lang="tr-TR" dirty="0" smtClean="0"/>
              <a:t>Yükseklere çıkıldıkça kulak zarının çınlaması veya patlaması</a:t>
            </a:r>
          </a:p>
          <a:p>
            <a:r>
              <a:rPr lang="tr-TR" dirty="0" smtClean="0"/>
              <a:t>Yükseklere çıkıldıkça burun kanaması</a:t>
            </a:r>
          </a:p>
          <a:p>
            <a:r>
              <a:rPr lang="tr-TR" dirty="0" smtClean="0"/>
              <a:t>Yükseklere çıkıldıkça sıvıların kaynama noktalarının azalması</a:t>
            </a:r>
          </a:p>
          <a:p>
            <a:endParaRPr lang="tr-TR" dirty="0" smtClean="0"/>
          </a:p>
          <a:p>
            <a:endParaRPr lang="tr-TR" dirty="0"/>
          </a:p>
        </p:txBody>
      </p:sp>
      <p:pic>
        <p:nvPicPr>
          <p:cNvPr id="32770" name="Picture 2" descr="C:\Users\Exper\Desktop\E-Etüt Projesi Dökümanları\4. ders materyalleri\untitled.png"/>
          <p:cNvPicPr>
            <a:picLocks noChangeAspect="1" noChangeArrowheads="1"/>
          </p:cNvPicPr>
          <p:nvPr/>
        </p:nvPicPr>
        <p:blipFill>
          <a:blip r:embed="rId2" cstate="print"/>
          <a:srcRect/>
          <a:stretch>
            <a:fillRect/>
          </a:stretch>
        </p:blipFill>
        <p:spPr bwMode="auto">
          <a:xfrm>
            <a:off x="3707904" y="4509120"/>
            <a:ext cx="1872208" cy="1977281"/>
          </a:xfrm>
          <a:prstGeom prst="rect">
            <a:avLst/>
          </a:prstGeom>
          <a:noFill/>
        </p:spPr>
      </p:pic>
      <p:pic>
        <p:nvPicPr>
          <p:cNvPr id="32772" name="Picture 4" descr="C:\Users\Exper\Desktop\E-Etüt Projesi Dökümanları\4. ders materyalleri\untitled.png"/>
          <p:cNvPicPr>
            <a:picLocks noChangeAspect="1" noChangeArrowheads="1"/>
          </p:cNvPicPr>
          <p:nvPr/>
        </p:nvPicPr>
        <p:blipFill>
          <a:blip r:embed="rId3" cstate="print"/>
          <a:srcRect/>
          <a:stretch>
            <a:fillRect/>
          </a:stretch>
        </p:blipFill>
        <p:spPr bwMode="auto">
          <a:xfrm>
            <a:off x="827584" y="4509120"/>
            <a:ext cx="2466975" cy="1857375"/>
          </a:xfrm>
          <a:prstGeom prst="rect">
            <a:avLst/>
          </a:prstGeom>
          <a:noFill/>
        </p:spPr>
      </p:pic>
      <p:pic>
        <p:nvPicPr>
          <p:cNvPr id="32773" name="Picture 5" descr="C:\Users\Exper\Desktop\E-Etüt Projesi Dökümanları\4. ders materyalleri\image005.jpg"/>
          <p:cNvPicPr>
            <a:picLocks noChangeAspect="1" noChangeArrowheads="1"/>
          </p:cNvPicPr>
          <p:nvPr/>
        </p:nvPicPr>
        <p:blipFill>
          <a:blip r:embed="rId4" cstate="print"/>
          <a:srcRect/>
          <a:stretch>
            <a:fillRect/>
          </a:stretch>
        </p:blipFill>
        <p:spPr bwMode="auto">
          <a:xfrm>
            <a:off x="6012160" y="4437112"/>
            <a:ext cx="2736304" cy="2052228"/>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AÇIK HAVA BASINCININ VARLIĞI GÖSTEREN OLAYLAR</a:t>
            </a:r>
            <a:endParaRPr lang="tr-TR" dirty="0"/>
          </a:p>
        </p:txBody>
      </p:sp>
      <p:sp>
        <p:nvSpPr>
          <p:cNvPr id="3" name="2 İçerik Yer Tutucusu"/>
          <p:cNvSpPr>
            <a:spLocks noGrp="1"/>
          </p:cNvSpPr>
          <p:nvPr>
            <p:ph idx="1"/>
          </p:nvPr>
        </p:nvSpPr>
        <p:spPr/>
        <p:txBody>
          <a:bodyPr/>
          <a:lstStyle/>
          <a:p>
            <a:r>
              <a:rPr lang="tr-TR" dirty="0" smtClean="0"/>
              <a:t>İçi boş kutunun içindeki hava boşaltılırsa, kutu açık hava basıncı etkisiyle içe doğru çöker (büzülür).</a:t>
            </a:r>
            <a:endParaRPr lang="tr-TR" dirty="0"/>
          </a:p>
        </p:txBody>
      </p:sp>
      <p:pic>
        <p:nvPicPr>
          <p:cNvPr id="4" name="Picture 2" descr="C:\Users\Exper\Desktop\E-Etüt Projesi Dökümanları\4. ders materyalleri\hava-basinci-1.jpg"/>
          <p:cNvPicPr>
            <a:picLocks noChangeAspect="1" noChangeArrowheads="1"/>
          </p:cNvPicPr>
          <p:nvPr/>
        </p:nvPicPr>
        <p:blipFill>
          <a:blip r:embed="rId2" cstate="print"/>
          <a:srcRect/>
          <a:stretch>
            <a:fillRect/>
          </a:stretch>
        </p:blipFill>
        <p:spPr bwMode="auto">
          <a:xfrm>
            <a:off x="4355976" y="3068960"/>
            <a:ext cx="2952328" cy="3289738"/>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AÇIK HAVA BASINCININ VARLIĞI GÖSTEREN OLAYLAR</a:t>
            </a:r>
            <a:endParaRPr lang="tr-TR" dirty="0"/>
          </a:p>
        </p:txBody>
      </p:sp>
      <p:sp>
        <p:nvSpPr>
          <p:cNvPr id="5" name="4 İçerik Yer Tutucusu"/>
          <p:cNvSpPr>
            <a:spLocks noGrp="1"/>
          </p:cNvSpPr>
          <p:nvPr>
            <p:ph idx="1"/>
          </p:nvPr>
        </p:nvSpPr>
        <p:spPr/>
        <p:txBody>
          <a:bodyPr/>
          <a:lstStyle/>
          <a:p>
            <a:r>
              <a:rPr lang="tr-TR" dirty="0" smtClean="0"/>
              <a:t>İki ucu açık cam boru suya daldırılıp bir ucu kapatılarak sudan çıkartılırsa, cam boruda kalan su dökülmez. Bunun nedeni, cam borudaki suyun ağırlığının, borunun alt kısmından uygulanan açık hava basıncı ile dengelenmesidir.</a:t>
            </a:r>
            <a:endParaRPr lang="tr-TR"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AÇIK HAVA BASINCININ VARLIĞI GÖSTEREN OLAYLAR</a:t>
            </a:r>
            <a:endParaRPr lang="tr-TR" dirty="0"/>
          </a:p>
        </p:txBody>
      </p:sp>
      <p:pic>
        <p:nvPicPr>
          <p:cNvPr id="29697" name="Picture 1" descr="C:\Users\Exper\Desktop\E-Etüt Projesi Dökümanları\4. ders materyalleri\imagesCAUCQFGM.jpg"/>
          <p:cNvPicPr>
            <a:picLocks noGrp="1" noChangeAspect="1" noChangeArrowheads="1"/>
          </p:cNvPicPr>
          <p:nvPr>
            <p:ph idx="1"/>
          </p:nvPr>
        </p:nvPicPr>
        <p:blipFill>
          <a:blip r:embed="rId2" cstate="print"/>
          <a:srcRect/>
          <a:stretch>
            <a:fillRect/>
          </a:stretch>
        </p:blipFill>
        <p:spPr bwMode="auto">
          <a:xfrm>
            <a:off x="3124199" y="3082130"/>
            <a:ext cx="5047759" cy="2723133"/>
          </a:xfrm>
          <a:prstGeom prst="rect">
            <a:avLst/>
          </a:prstGeom>
          <a:noFill/>
        </p:spPr>
      </p:pic>
      <p:sp>
        <p:nvSpPr>
          <p:cNvPr id="5" name="4 Dikdörtgen"/>
          <p:cNvSpPr/>
          <p:nvPr/>
        </p:nvSpPr>
        <p:spPr>
          <a:xfrm>
            <a:off x="467544" y="1628800"/>
            <a:ext cx="7848872" cy="1569660"/>
          </a:xfrm>
          <a:prstGeom prst="rect">
            <a:avLst/>
          </a:prstGeom>
        </p:spPr>
        <p:txBody>
          <a:bodyPr wrap="square">
            <a:spAutoFit/>
          </a:bodyPr>
          <a:lstStyle/>
          <a:p>
            <a:r>
              <a:rPr lang="tr-TR" sz="2400" dirty="0" smtClean="0"/>
              <a:t>İçi su dolu bardağın ağzına kağıt kapatılarak ters çevrilirse bardaktaki su dökülmez. Bunun nedeni, bardaktaki suyun ağırlığı nedeniyle kağıda uyguladığı basıncın, açık hava basıncı tarafından dengelenmesidir.</a:t>
            </a:r>
            <a:endParaRPr lang="tr-TR" sz="24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AÇIK HAVA BASINCININ VARLIĞI GÖSTEREN OLAYLAR</a:t>
            </a:r>
            <a:endParaRPr lang="tr-TR" dirty="0"/>
          </a:p>
        </p:txBody>
      </p:sp>
      <p:sp>
        <p:nvSpPr>
          <p:cNvPr id="3" name="2 İçerik Yer Tutucusu"/>
          <p:cNvSpPr>
            <a:spLocks noGrp="1"/>
          </p:cNvSpPr>
          <p:nvPr>
            <p:ph idx="1"/>
          </p:nvPr>
        </p:nvSpPr>
        <p:spPr/>
        <p:txBody>
          <a:bodyPr/>
          <a:lstStyle/>
          <a:p>
            <a:r>
              <a:rPr lang="tr-TR" dirty="0" smtClean="0"/>
              <a:t>Pipetle bir şey içilirken, pipete üflendiğinde, sıvının kutusuna doldurulan havanın basıncı açık hava basıncından büyük olur ve pipetin üflenen ucu ağızdan çekilirse hava dışarı çıkarken sıvının da dışarı çıkmasını sağlar</a:t>
            </a:r>
            <a:endParaRPr lang="tr-TR" dirty="0"/>
          </a:p>
        </p:txBody>
      </p:sp>
      <p:pic>
        <p:nvPicPr>
          <p:cNvPr id="89090" name="Picture 2" descr="C:\Users\Exper\Desktop\E-Etüt Projesi Dökümanları\4. ders materyalleri\tux-kutu.png"/>
          <p:cNvPicPr>
            <a:picLocks noChangeAspect="1" noChangeArrowheads="1"/>
          </p:cNvPicPr>
          <p:nvPr/>
        </p:nvPicPr>
        <p:blipFill>
          <a:blip r:embed="rId2" cstate="print"/>
          <a:srcRect/>
          <a:stretch>
            <a:fillRect/>
          </a:stretch>
        </p:blipFill>
        <p:spPr bwMode="auto">
          <a:xfrm>
            <a:off x="5148064" y="4077072"/>
            <a:ext cx="3312368" cy="2587002"/>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AÇIK HAVA BASINCININ VARLIĞI GÖSTEREN OLAYLAR</a:t>
            </a:r>
            <a:endParaRPr lang="tr-TR" dirty="0"/>
          </a:p>
        </p:txBody>
      </p:sp>
      <p:pic>
        <p:nvPicPr>
          <p:cNvPr id="4" name="3 İçerik Yer Tutucusu" descr="http://www.fenokulu.net/kavramresim5/basincinetkisi44.jpg"/>
          <p:cNvPicPr>
            <a:picLocks noGrp="1"/>
          </p:cNvPicPr>
          <p:nvPr>
            <p:ph idx="1"/>
          </p:nvPr>
        </p:nvPicPr>
        <p:blipFill>
          <a:blip r:embed="rId2" r:link="rId3" cstate="print"/>
          <a:srcRect/>
          <a:stretch>
            <a:fillRect/>
          </a:stretch>
        </p:blipFill>
        <p:spPr bwMode="auto">
          <a:xfrm>
            <a:off x="971600" y="1484784"/>
            <a:ext cx="7632848" cy="4608512"/>
          </a:xfrm>
          <a:prstGeom prst="rect">
            <a:avLst/>
          </a:prstGeom>
          <a:noFill/>
          <a:ln w="9525">
            <a:noFill/>
            <a:miter lim="800000"/>
            <a:headEnd/>
            <a:tailEnd/>
          </a:ln>
        </p:spPr>
      </p:pic>
      <p:sp>
        <p:nvSpPr>
          <p:cNvPr id="5" name="4 Dikdörtgen"/>
          <p:cNvSpPr/>
          <p:nvPr/>
        </p:nvSpPr>
        <p:spPr>
          <a:xfrm>
            <a:off x="4067944" y="1484785"/>
            <a:ext cx="4572000" cy="2031325"/>
          </a:xfrm>
          <a:prstGeom prst="rect">
            <a:avLst/>
          </a:prstGeom>
        </p:spPr>
        <p:txBody>
          <a:bodyPr wrap="square">
            <a:spAutoFit/>
          </a:bodyPr>
          <a:lstStyle/>
          <a:p>
            <a:r>
              <a:rPr lang="tr-TR" dirty="0" smtClean="0"/>
              <a:t>Beher suyla dolduruldu. Ortasına bir mum dikilerek yakıldı. Dereceli silindir yanmakta olan mumun üzerine baş aşağı oturtuldu. Mum bir süre yandı ve sonra söndü. Mum sönmeye başlarken dereceli silindir suyla dolmaya başladı ve bu olay mum sönene dek devam etti. </a:t>
            </a:r>
            <a:endParaRPr lang="tr-TR"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AÇIK HAVA BASINCININ VARLIĞI GÖSTEREN OLAYLAR</a:t>
            </a:r>
            <a:endParaRPr lang="tr-TR" dirty="0"/>
          </a:p>
        </p:txBody>
      </p:sp>
      <p:sp>
        <p:nvSpPr>
          <p:cNvPr id="3" name="2 İçerik Yer Tutucusu"/>
          <p:cNvSpPr>
            <a:spLocks noGrp="1"/>
          </p:cNvSpPr>
          <p:nvPr>
            <p:ph idx="1"/>
          </p:nvPr>
        </p:nvSpPr>
        <p:spPr/>
        <p:txBody>
          <a:bodyPr/>
          <a:lstStyle/>
          <a:p>
            <a:r>
              <a:rPr lang="tr-TR" dirty="0" smtClean="0"/>
              <a:t>Sonuç olarak bu deneyle suyun yükselmesini yani yerçekimi kuvvetine karşı hareket etmesini sağlayan etkinin açık hava basıncı olduğu gözlemlenmiştir.</a:t>
            </a:r>
          </a:p>
          <a:p>
            <a:r>
              <a:rPr lang="tr-TR" dirty="0" smtClean="0"/>
              <a:t>Ayrıca deneyin sonucunda yanma olayları için oksijen gerektiği ve sıvıların yüksek basınçtan alçak basınca hareket ettiği gözlemlenmiştir.</a:t>
            </a:r>
          </a:p>
          <a:p>
            <a:endParaRPr lang="tr-TR"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AÇIK HAVA BASINCININ İNSANLARA ETKİSİ</a:t>
            </a:r>
            <a:endParaRPr lang="tr-TR" b="1" dirty="0"/>
          </a:p>
        </p:txBody>
      </p:sp>
      <p:sp>
        <p:nvSpPr>
          <p:cNvPr id="3" name="2 İçerik Yer Tutucusu"/>
          <p:cNvSpPr>
            <a:spLocks noGrp="1"/>
          </p:cNvSpPr>
          <p:nvPr>
            <p:ph idx="1"/>
          </p:nvPr>
        </p:nvSpPr>
        <p:spPr/>
        <p:txBody>
          <a:bodyPr/>
          <a:lstStyle/>
          <a:p>
            <a:r>
              <a:rPr lang="tr-TR" dirty="0" smtClean="0"/>
              <a:t>İnsan vücudunda iç basınç </a:t>
            </a:r>
          </a:p>
          <a:p>
            <a:pPr>
              <a:buNone/>
            </a:pPr>
            <a:r>
              <a:rPr lang="tr-TR" dirty="0" smtClean="0"/>
              <a:t>(kan basıncı) dış basıncı </a:t>
            </a:r>
          </a:p>
          <a:p>
            <a:pPr>
              <a:buNone/>
            </a:pPr>
            <a:r>
              <a:rPr lang="tr-TR" dirty="0" smtClean="0"/>
              <a:t>(atmosfer basıncını) dengeler.</a:t>
            </a:r>
          </a:p>
          <a:p>
            <a:pPr>
              <a:buNone/>
            </a:pPr>
            <a:r>
              <a:rPr lang="tr-TR" dirty="0" smtClean="0"/>
              <a:t>Bu nedenle açık hava basıncını </a:t>
            </a:r>
          </a:p>
          <a:p>
            <a:pPr>
              <a:buNone/>
            </a:pPr>
            <a:r>
              <a:rPr lang="tr-TR" dirty="0" smtClean="0"/>
              <a:t>hissetmeyiz.</a:t>
            </a:r>
            <a:endParaRPr lang="tr-TR" dirty="0"/>
          </a:p>
        </p:txBody>
      </p:sp>
      <p:pic>
        <p:nvPicPr>
          <p:cNvPr id="4" name="Picture 12" descr="Air pressure is all around us."/>
          <p:cNvPicPr>
            <a:picLocks noChangeAspect="1" noChangeArrowheads="1"/>
          </p:cNvPicPr>
          <p:nvPr/>
        </p:nvPicPr>
        <p:blipFill>
          <a:blip r:embed="rId2" cstate="print"/>
          <a:srcRect/>
          <a:stretch>
            <a:fillRect/>
          </a:stretch>
        </p:blipFill>
        <p:spPr bwMode="auto">
          <a:xfrm>
            <a:off x="5940152" y="1412776"/>
            <a:ext cx="2601913" cy="47513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SORU 13</a:t>
            </a:r>
            <a:endParaRPr lang="tr-TR" dirty="0"/>
          </a:p>
        </p:txBody>
      </p:sp>
      <p:pic>
        <p:nvPicPr>
          <p:cNvPr id="2051" name="Picture 3"/>
          <p:cNvPicPr>
            <a:picLocks noGrp="1" noChangeAspect="1" noChangeArrowheads="1"/>
          </p:cNvPicPr>
          <p:nvPr>
            <p:ph idx="1"/>
          </p:nvPr>
        </p:nvPicPr>
        <p:blipFill>
          <a:blip r:embed="rId2" cstate="print"/>
          <a:srcRect/>
          <a:stretch>
            <a:fillRect/>
          </a:stretch>
        </p:blipFill>
        <p:spPr bwMode="auto">
          <a:xfrm>
            <a:off x="611560" y="1556792"/>
            <a:ext cx="8306617" cy="3816424"/>
          </a:xfrm>
          <a:prstGeom prst="rect">
            <a:avLst/>
          </a:prstGeom>
          <a:noFill/>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SORU 14</a:t>
            </a:r>
            <a:endParaRPr lang="tr-TR"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1259632" y="1124743"/>
            <a:ext cx="7056784" cy="525617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KATILARIN BASINCI</a:t>
            </a:r>
            <a:endParaRPr lang="tr-TR" dirty="0"/>
          </a:p>
        </p:txBody>
      </p:sp>
      <p:sp>
        <p:nvSpPr>
          <p:cNvPr id="3" name="2 İçerik Yer Tutucusu"/>
          <p:cNvSpPr>
            <a:spLocks noGrp="1"/>
          </p:cNvSpPr>
          <p:nvPr>
            <p:ph idx="1"/>
          </p:nvPr>
        </p:nvSpPr>
        <p:spPr/>
        <p:txBody>
          <a:bodyPr/>
          <a:lstStyle/>
          <a:p>
            <a:r>
              <a:rPr lang="tr-TR" dirty="0" smtClean="0"/>
              <a:t>Katılar basıncı sadece ağırlık yönünde iletirler.</a:t>
            </a:r>
            <a:endParaRPr lang="tr-TR" dirty="0"/>
          </a:p>
        </p:txBody>
      </p:sp>
      <p:pic>
        <p:nvPicPr>
          <p:cNvPr id="1026" name="Picture 2" descr="C:\Users\Exper\Desktop\E-Etüt Projesi Dökümanları\4. ders materyalleri\civi-basinc-kuvvet-ornegi.jpg"/>
          <p:cNvPicPr>
            <a:picLocks noChangeAspect="1" noChangeArrowheads="1"/>
          </p:cNvPicPr>
          <p:nvPr/>
        </p:nvPicPr>
        <p:blipFill>
          <a:blip r:embed="rId2" cstate="print"/>
          <a:srcRect/>
          <a:stretch>
            <a:fillRect/>
          </a:stretch>
        </p:blipFill>
        <p:spPr bwMode="auto">
          <a:xfrm>
            <a:off x="3131840" y="2204864"/>
            <a:ext cx="2563341" cy="4061910"/>
          </a:xfrm>
          <a:prstGeom prst="rect">
            <a:avLst/>
          </a:prstGeom>
          <a:noFill/>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SORU 15</a:t>
            </a:r>
            <a:endParaRPr lang="tr-TR"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827584" y="1196752"/>
            <a:ext cx="7488832" cy="51963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SORU 16</a:t>
            </a:r>
            <a:endParaRPr lang="tr-TR"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1403648" y="1124744"/>
            <a:ext cx="6696744" cy="539074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SORU 17</a:t>
            </a:r>
            <a:endParaRPr lang="tr-TR"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1331640" y="1052736"/>
            <a:ext cx="6840760" cy="54209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171400"/>
            <a:ext cx="8229600" cy="1143000"/>
          </a:xfrm>
        </p:spPr>
        <p:txBody>
          <a:bodyPr/>
          <a:lstStyle/>
          <a:p>
            <a:r>
              <a:rPr lang="tr-TR" dirty="0" smtClean="0"/>
              <a:t>SORU 18</a:t>
            </a:r>
            <a:endParaRPr lang="tr-TR" dirty="0"/>
          </a:p>
        </p:txBody>
      </p:sp>
      <p:pic>
        <p:nvPicPr>
          <p:cNvPr id="4" name="3 İçerik Yer Tutucusu"/>
          <p:cNvPicPr>
            <a:picLocks noGrp="1"/>
          </p:cNvPicPr>
          <p:nvPr>
            <p:ph idx="1"/>
          </p:nvPr>
        </p:nvPicPr>
        <p:blipFill>
          <a:blip r:embed="rId2" cstate="print"/>
          <a:srcRect/>
          <a:stretch>
            <a:fillRect/>
          </a:stretch>
        </p:blipFill>
        <p:spPr bwMode="auto">
          <a:xfrm>
            <a:off x="2699792" y="692696"/>
            <a:ext cx="4176464" cy="2736304"/>
          </a:xfrm>
          <a:prstGeom prst="rect">
            <a:avLst/>
          </a:prstGeom>
          <a:noFill/>
          <a:ln w="9525">
            <a:noFill/>
            <a:miter lim="800000"/>
            <a:headEnd/>
            <a:tailEnd/>
          </a:ln>
        </p:spPr>
      </p:pic>
      <p:sp>
        <p:nvSpPr>
          <p:cNvPr id="44033" name="Rectangle 1"/>
          <p:cNvSpPr>
            <a:spLocks noChangeArrowheads="1"/>
          </p:cNvSpPr>
          <p:nvPr/>
        </p:nvSpPr>
        <p:spPr bwMode="auto">
          <a:xfrm>
            <a:off x="323528" y="3399382"/>
            <a:ext cx="9144000" cy="33239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Buna göre; İsmail öğretmenin tonlarca kütleye sahip itfaiye aracını dengede tutmasındaki </a:t>
            </a:r>
            <a:r>
              <a:rPr kumimoji="0" lang="tr-TR" sz="24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temel sebep</a:t>
            </a:r>
            <a:r>
              <a:rPr kumimoji="0" lang="tr-TR"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aşağıdakilerden hangisidir?</a:t>
            </a:r>
            <a:endParaRPr kumimoji="0" lang="tr-T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 Sıvıların ağırlarından dolayı bir basıncı olması</a:t>
            </a:r>
            <a:endParaRPr kumimoji="0" lang="tr-T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 Sıvıların bir yönde uygulanan basıncı her yönde aynen iletmesi</a:t>
            </a:r>
            <a:endParaRPr kumimoji="0" lang="tr-T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 Sıvı basıncının kabın şekline ve sıvı miktarına bağlı olmaması</a:t>
            </a:r>
            <a:endParaRPr kumimoji="0" lang="tr-T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 Sıvı basıncının derinlikle ve sıvı yoğunluğu ile doğru orantılı olması</a:t>
            </a:r>
            <a:endParaRPr kumimoji="0" lang="tr-T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0"/>
            <a:ext cx="8229600" cy="1143000"/>
          </a:xfrm>
        </p:spPr>
        <p:txBody>
          <a:bodyPr/>
          <a:lstStyle/>
          <a:p>
            <a:r>
              <a:rPr lang="tr-TR" dirty="0" smtClean="0"/>
              <a:t>SORU 19</a:t>
            </a:r>
            <a:endParaRPr lang="tr-TR" dirty="0"/>
          </a:p>
        </p:txBody>
      </p:sp>
      <p:pic>
        <p:nvPicPr>
          <p:cNvPr id="4" name="3 İçerik Yer Tutucusu" descr="C:\Documents and Settings\A\Desktop\Basınç Soru Bankası  8. Sınıf jpeg\12.jpg"/>
          <p:cNvPicPr>
            <a:picLocks noGrp="1"/>
          </p:cNvPicPr>
          <p:nvPr>
            <p:ph idx="1"/>
          </p:nvPr>
        </p:nvPicPr>
        <p:blipFill>
          <a:blip r:embed="rId2" cstate="print"/>
          <a:srcRect/>
          <a:stretch>
            <a:fillRect/>
          </a:stretch>
        </p:blipFill>
        <p:spPr bwMode="auto">
          <a:xfrm>
            <a:off x="1115616" y="836712"/>
            <a:ext cx="6768752" cy="58326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SORU 20</a:t>
            </a:r>
            <a:endParaRPr lang="tr-TR" dirty="0"/>
          </a:p>
        </p:txBody>
      </p:sp>
      <p:sp>
        <p:nvSpPr>
          <p:cNvPr id="3" name="2 İçerik Yer Tutucusu"/>
          <p:cNvSpPr>
            <a:spLocks noGrp="1"/>
          </p:cNvSpPr>
          <p:nvPr>
            <p:ph idx="1"/>
          </p:nvPr>
        </p:nvSpPr>
        <p:spPr/>
        <p:txBody>
          <a:bodyPr/>
          <a:lstStyle/>
          <a:p>
            <a:pPr>
              <a:buNone/>
            </a:pPr>
            <a:r>
              <a:rPr lang="tr-TR" dirty="0" smtClean="0"/>
              <a:t>Aşağıdakilerden hangisi açık hava basıncının göstergesi değildir?</a:t>
            </a:r>
          </a:p>
          <a:p>
            <a:pPr>
              <a:buNone/>
            </a:pPr>
            <a:r>
              <a:rPr lang="tr-TR" dirty="0" smtClean="0"/>
              <a:t>A) Dağa çıkınca burun kanaması</a:t>
            </a:r>
          </a:p>
          <a:p>
            <a:pPr>
              <a:buNone/>
            </a:pPr>
            <a:r>
              <a:rPr lang="tr-TR" dirty="0" smtClean="0"/>
              <a:t>B) Barajların kalın duvarlı olması </a:t>
            </a:r>
          </a:p>
          <a:p>
            <a:pPr>
              <a:buNone/>
            </a:pPr>
            <a:r>
              <a:rPr lang="tr-TR" dirty="0" smtClean="0"/>
              <a:t>C) Suyun Erzurum’da Muğla’dan daha düşük sıcaklıkta kaynaması</a:t>
            </a:r>
          </a:p>
          <a:p>
            <a:pPr>
              <a:buNone/>
            </a:pPr>
            <a:r>
              <a:rPr lang="tr-TR" dirty="0" smtClean="0"/>
              <a:t>D) İçilen meyve suyu kabının içine çökmesi</a:t>
            </a:r>
          </a:p>
          <a:p>
            <a:endParaRPr lang="tr-TR"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SORU 21</a:t>
            </a:r>
            <a:endParaRPr lang="tr-TR" dirty="0"/>
          </a:p>
        </p:txBody>
      </p:sp>
      <p:pic>
        <p:nvPicPr>
          <p:cNvPr id="6146" name="Picture 2"/>
          <p:cNvPicPr>
            <a:picLocks noGrp="1" noChangeAspect="1" noChangeArrowheads="1"/>
          </p:cNvPicPr>
          <p:nvPr>
            <p:ph idx="1"/>
          </p:nvPr>
        </p:nvPicPr>
        <p:blipFill>
          <a:blip r:embed="rId2" cstate="print"/>
          <a:srcRect/>
          <a:stretch>
            <a:fillRect/>
          </a:stretch>
        </p:blipFill>
        <p:spPr bwMode="auto">
          <a:xfrm>
            <a:off x="1043608" y="1196752"/>
            <a:ext cx="7560840" cy="547204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SORU </a:t>
            </a:r>
            <a:r>
              <a:rPr lang="tr-TR" dirty="0" smtClean="0"/>
              <a:t>22</a:t>
            </a:r>
            <a:endParaRPr lang="tr-TR" dirty="0"/>
          </a:p>
        </p:txBody>
      </p:sp>
      <p:pic>
        <p:nvPicPr>
          <p:cNvPr id="1026" name="Picture 2" descr="C:\Users\Exper\Desktop\E-Etüt Projesi Dökümanları\4. ders materyalleri\sorular-basincsor1-1223758218.jpg"/>
          <p:cNvPicPr>
            <a:picLocks noGrp="1" noChangeAspect="1" noChangeArrowheads="1"/>
          </p:cNvPicPr>
          <p:nvPr>
            <p:ph idx="1"/>
          </p:nvPr>
        </p:nvPicPr>
        <p:blipFill>
          <a:blip r:embed="rId2" cstate="print"/>
          <a:srcRect/>
          <a:stretch>
            <a:fillRect/>
          </a:stretch>
        </p:blipFill>
        <p:spPr bwMode="auto">
          <a:xfrm>
            <a:off x="1403648" y="1268760"/>
            <a:ext cx="6552728" cy="5152739"/>
          </a:xfrm>
          <a:prstGeom prst="rect">
            <a:avLst/>
          </a:prstGeom>
          <a:noFill/>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ÖDÜLLÜ SORU</a:t>
            </a:r>
            <a:endParaRPr lang="tr-TR" dirty="0"/>
          </a:p>
        </p:txBody>
      </p:sp>
      <p:pic>
        <p:nvPicPr>
          <p:cNvPr id="4" name="Picture 2"/>
          <p:cNvPicPr>
            <a:picLocks noGrp="1" noChangeAspect="1" noChangeArrowheads="1"/>
          </p:cNvPicPr>
          <p:nvPr>
            <p:ph idx="1"/>
          </p:nvPr>
        </p:nvPicPr>
        <p:blipFill>
          <a:blip r:embed="rId2" cstate="print"/>
          <a:srcRect/>
          <a:stretch>
            <a:fillRect/>
          </a:stretch>
        </p:blipFill>
        <p:spPr bwMode="auto">
          <a:xfrm>
            <a:off x="611560" y="1628800"/>
            <a:ext cx="8207863" cy="4104456"/>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smtClean="0"/>
              <a:t>KATILARIN BASINCI</a:t>
            </a:r>
            <a:endParaRPr lang="tr-TR" b="1" dirty="0"/>
          </a:p>
        </p:txBody>
      </p:sp>
      <p:sp>
        <p:nvSpPr>
          <p:cNvPr id="3" name="2 İçerik Yer Tutucusu"/>
          <p:cNvSpPr>
            <a:spLocks noGrp="1"/>
          </p:cNvSpPr>
          <p:nvPr>
            <p:ph idx="1"/>
          </p:nvPr>
        </p:nvSpPr>
        <p:spPr>
          <a:xfrm>
            <a:off x="323528" y="1196752"/>
            <a:ext cx="8229600" cy="4525963"/>
          </a:xfrm>
        </p:spPr>
        <p:txBody>
          <a:bodyPr/>
          <a:lstStyle/>
          <a:p>
            <a:r>
              <a:rPr lang="tr-TR" dirty="0" smtClean="0"/>
              <a:t>Katıların basıncı yüzey alanı arttıkça azalır.</a:t>
            </a:r>
            <a:endParaRPr lang="tr-TR" dirty="0"/>
          </a:p>
        </p:txBody>
      </p:sp>
      <p:sp>
        <p:nvSpPr>
          <p:cNvPr id="4" name="Text Box 4"/>
          <p:cNvSpPr txBox="1">
            <a:spLocks noChangeArrowheads="1"/>
          </p:cNvSpPr>
          <p:nvPr/>
        </p:nvSpPr>
        <p:spPr bwMode="auto">
          <a:xfrm>
            <a:off x="395536" y="1772816"/>
            <a:ext cx="5635352" cy="1281569"/>
          </a:xfrm>
          <a:prstGeom prst="rect">
            <a:avLst/>
          </a:prstGeom>
          <a:noFill/>
          <a:ln w="76200">
            <a:noFill/>
            <a:miter lim="800000"/>
            <a:headEnd/>
            <a:tailEnd/>
          </a:ln>
        </p:spPr>
        <p:txBody>
          <a:bodyPr wrap="square">
            <a:spAutoFit/>
          </a:bodyPr>
          <a:lstStyle/>
          <a:p>
            <a:pPr>
              <a:lnSpc>
                <a:spcPct val="80000"/>
              </a:lnSpc>
              <a:spcBef>
                <a:spcPct val="50000"/>
              </a:spcBef>
            </a:pPr>
            <a:r>
              <a:rPr lang="tr-TR" sz="2400" b="1" u="none" dirty="0"/>
              <a:t>Aşağıda görülen kutunun ağırlığı </a:t>
            </a:r>
            <a:r>
              <a:rPr lang="tr-TR" sz="2400" b="1" u="none" dirty="0" smtClean="0"/>
              <a:t>4 </a:t>
            </a:r>
            <a:r>
              <a:rPr lang="tr-TR" sz="2400" b="1" u="none" dirty="0"/>
              <a:t>Newton’dur. </a:t>
            </a:r>
            <a:r>
              <a:rPr lang="tr-TR" sz="2400" b="1" u="none" dirty="0" smtClean="0"/>
              <a:t>Önce </a:t>
            </a:r>
            <a:r>
              <a:rPr lang="tr-TR" sz="2400" b="1" u="none" dirty="0"/>
              <a:t>I </a:t>
            </a:r>
            <a:r>
              <a:rPr lang="tr-TR" sz="2400" b="1" u="none" dirty="0" err="1"/>
              <a:t>nolu</a:t>
            </a:r>
            <a:r>
              <a:rPr lang="tr-TR" sz="2400" b="1" u="none" dirty="0"/>
              <a:t> durumdayken, II </a:t>
            </a:r>
            <a:r>
              <a:rPr lang="tr-TR" sz="2400" b="1" u="none" dirty="0" err="1"/>
              <a:t>nolu</a:t>
            </a:r>
            <a:r>
              <a:rPr lang="tr-TR" sz="2400" b="1" u="none" dirty="0"/>
              <a:t> duruma </a:t>
            </a:r>
            <a:r>
              <a:rPr lang="tr-TR" sz="2400" b="1" u="none" dirty="0" smtClean="0"/>
              <a:t>getirilmiştir.Hangi </a:t>
            </a:r>
            <a:r>
              <a:rPr lang="tr-TR" sz="2400" b="1" u="none" dirty="0"/>
              <a:t>durumda yüzeye uygulanan basınç en fazladır?</a:t>
            </a:r>
            <a:endParaRPr lang="tr-TR" sz="2400" u="none" dirty="0"/>
          </a:p>
        </p:txBody>
      </p:sp>
      <p:sp>
        <p:nvSpPr>
          <p:cNvPr id="5" name="Line 7"/>
          <p:cNvSpPr>
            <a:spLocks noChangeShapeType="1"/>
          </p:cNvSpPr>
          <p:nvPr/>
        </p:nvSpPr>
        <p:spPr bwMode="auto">
          <a:xfrm>
            <a:off x="0" y="6019800"/>
            <a:ext cx="9144000" cy="0"/>
          </a:xfrm>
          <a:prstGeom prst="line">
            <a:avLst/>
          </a:prstGeom>
          <a:noFill/>
          <a:ln w="381000">
            <a:solidFill>
              <a:srgbClr val="993300"/>
            </a:solidFill>
            <a:round/>
            <a:headEnd/>
            <a:tailEnd/>
          </a:ln>
        </p:spPr>
        <p:txBody>
          <a:bodyPr wrap="none" anchor="ctr"/>
          <a:lstStyle/>
          <a:p>
            <a:endParaRPr lang="tr-TR"/>
          </a:p>
        </p:txBody>
      </p:sp>
      <p:sp>
        <p:nvSpPr>
          <p:cNvPr id="6" name="AutoShape 5">
            <a:hlinkClick r:id="rId2" action="ppaction://hlinkpres?slideindex=1&amp;slidetitle="/>
          </p:cNvPr>
          <p:cNvSpPr>
            <a:spLocks noChangeArrowheads="1"/>
          </p:cNvSpPr>
          <p:nvPr/>
        </p:nvSpPr>
        <p:spPr bwMode="auto">
          <a:xfrm>
            <a:off x="228600" y="4038600"/>
            <a:ext cx="4495800" cy="1981200"/>
          </a:xfrm>
          <a:prstGeom prst="cube">
            <a:avLst>
              <a:gd name="adj" fmla="val 25000"/>
            </a:avLst>
          </a:prstGeom>
          <a:solidFill>
            <a:schemeClr val="accent1"/>
          </a:solidFill>
          <a:ln w="76200">
            <a:noFill/>
            <a:miter lim="800000"/>
            <a:headEnd/>
            <a:tailEnd/>
          </a:ln>
        </p:spPr>
        <p:txBody>
          <a:bodyPr wrap="none" anchor="ctr"/>
          <a:lstStyle/>
          <a:p>
            <a:endParaRPr lang="tr-TR"/>
          </a:p>
        </p:txBody>
      </p:sp>
      <p:sp>
        <p:nvSpPr>
          <p:cNvPr id="7" name="AutoShape 6">
            <a:hlinkClick r:id="rId3" action="ppaction://hlinkpres?slideindex=1&amp;slidetitle="/>
          </p:cNvPr>
          <p:cNvSpPr>
            <a:spLocks noChangeArrowheads="1"/>
          </p:cNvSpPr>
          <p:nvPr/>
        </p:nvSpPr>
        <p:spPr bwMode="auto">
          <a:xfrm>
            <a:off x="6172200" y="1905000"/>
            <a:ext cx="1828800" cy="4114800"/>
          </a:xfrm>
          <a:prstGeom prst="cube">
            <a:avLst>
              <a:gd name="adj" fmla="val 25000"/>
            </a:avLst>
          </a:prstGeom>
          <a:solidFill>
            <a:schemeClr val="accent1"/>
          </a:solidFill>
          <a:ln w="76200">
            <a:noFill/>
            <a:miter lim="800000"/>
            <a:headEnd/>
            <a:tailEnd/>
          </a:ln>
        </p:spPr>
        <p:txBody>
          <a:bodyPr wrap="none" anchor="ctr"/>
          <a:lstStyle/>
          <a:p>
            <a:endParaRPr lang="tr-TR"/>
          </a:p>
        </p:txBody>
      </p:sp>
      <p:sp>
        <p:nvSpPr>
          <p:cNvPr id="8" name="Text Box 14"/>
          <p:cNvSpPr txBox="1">
            <a:spLocks noChangeArrowheads="1"/>
          </p:cNvSpPr>
          <p:nvPr/>
        </p:nvSpPr>
        <p:spPr bwMode="auto">
          <a:xfrm>
            <a:off x="1907704" y="3140968"/>
            <a:ext cx="4320480" cy="830997"/>
          </a:xfrm>
          <a:prstGeom prst="rect">
            <a:avLst/>
          </a:prstGeom>
          <a:noFill/>
          <a:ln w="76200">
            <a:noFill/>
            <a:miter lim="800000"/>
            <a:headEnd/>
            <a:tailEnd/>
          </a:ln>
          <a:effectLst/>
        </p:spPr>
        <p:txBody>
          <a:bodyPr wrap="square">
            <a:spAutoFit/>
          </a:bodyPr>
          <a:lstStyle/>
          <a:p>
            <a:pPr>
              <a:spcBef>
                <a:spcPct val="50000"/>
              </a:spcBef>
              <a:defRPr/>
            </a:pPr>
            <a:r>
              <a:rPr lang="tr-TR" sz="4800" b="1" u="none" dirty="0" smtClean="0">
                <a:effectLst>
                  <a:outerShdw blurRad="38100" dist="38100" dir="2700000" algn="tl">
                    <a:srgbClr val="C0C0C0"/>
                  </a:outerShdw>
                </a:effectLst>
              </a:rPr>
              <a:t>I			     II</a:t>
            </a:r>
            <a:endParaRPr lang="tr-TR" u="none" dirty="0"/>
          </a:p>
        </p:txBody>
      </p:sp>
      <p:sp>
        <p:nvSpPr>
          <p:cNvPr id="9" name="Line 10"/>
          <p:cNvSpPr>
            <a:spLocks noChangeShapeType="1"/>
          </p:cNvSpPr>
          <p:nvPr/>
        </p:nvSpPr>
        <p:spPr bwMode="auto">
          <a:xfrm>
            <a:off x="611560" y="3861048"/>
            <a:ext cx="3811588" cy="0"/>
          </a:xfrm>
          <a:prstGeom prst="line">
            <a:avLst/>
          </a:prstGeom>
          <a:noFill/>
          <a:ln w="76200">
            <a:solidFill>
              <a:srgbClr val="FF0000"/>
            </a:solidFill>
            <a:round/>
            <a:headEnd type="triangle" w="med" len="med"/>
            <a:tailEnd type="triangle" w="med" len="med"/>
          </a:ln>
        </p:spPr>
        <p:txBody>
          <a:bodyPr wrap="none" anchor="ctr"/>
          <a:lstStyle/>
          <a:p>
            <a:endParaRPr lang="tr-TR"/>
          </a:p>
        </p:txBody>
      </p:sp>
      <p:sp>
        <p:nvSpPr>
          <p:cNvPr id="10" name="Line 12"/>
          <p:cNvSpPr>
            <a:spLocks noChangeShapeType="1"/>
          </p:cNvSpPr>
          <p:nvPr/>
        </p:nvSpPr>
        <p:spPr bwMode="auto">
          <a:xfrm flipH="1">
            <a:off x="3962400" y="4038600"/>
            <a:ext cx="533400" cy="533400"/>
          </a:xfrm>
          <a:prstGeom prst="line">
            <a:avLst/>
          </a:prstGeom>
          <a:noFill/>
          <a:ln w="76200">
            <a:solidFill>
              <a:srgbClr val="FF0000"/>
            </a:solidFill>
            <a:round/>
            <a:headEnd type="stealth" w="med" len="med"/>
            <a:tailEnd type="triangle" w="med" len="med"/>
          </a:ln>
        </p:spPr>
        <p:txBody>
          <a:bodyPr wrap="none" anchor="ctr"/>
          <a:lstStyle/>
          <a:p>
            <a:endParaRPr lang="tr-TR"/>
          </a:p>
        </p:txBody>
      </p:sp>
      <p:sp>
        <p:nvSpPr>
          <p:cNvPr id="11" name="Line 8"/>
          <p:cNvSpPr>
            <a:spLocks noChangeShapeType="1"/>
          </p:cNvSpPr>
          <p:nvPr/>
        </p:nvSpPr>
        <p:spPr bwMode="auto">
          <a:xfrm>
            <a:off x="4800600" y="4343400"/>
            <a:ext cx="0" cy="1143000"/>
          </a:xfrm>
          <a:prstGeom prst="line">
            <a:avLst/>
          </a:prstGeom>
          <a:noFill/>
          <a:ln w="76200">
            <a:solidFill>
              <a:srgbClr val="FF0000"/>
            </a:solidFill>
            <a:round/>
            <a:headEnd type="triangle" w="med" len="med"/>
            <a:tailEnd type="triangle" w="med" len="med"/>
          </a:ln>
        </p:spPr>
        <p:txBody>
          <a:bodyPr wrap="none" anchor="ctr"/>
          <a:lstStyle/>
          <a:p>
            <a:endParaRPr lang="tr-TR"/>
          </a:p>
        </p:txBody>
      </p:sp>
      <p:sp>
        <p:nvSpPr>
          <p:cNvPr id="12" name="Text Box 11"/>
          <p:cNvSpPr txBox="1">
            <a:spLocks noChangeArrowheads="1"/>
          </p:cNvSpPr>
          <p:nvPr/>
        </p:nvSpPr>
        <p:spPr bwMode="auto">
          <a:xfrm>
            <a:off x="2627784" y="3501008"/>
            <a:ext cx="1828800" cy="457200"/>
          </a:xfrm>
          <a:prstGeom prst="rect">
            <a:avLst/>
          </a:prstGeom>
          <a:noFill/>
          <a:ln w="76200">
            <a:noFill/>
            <a:miter lim="800000"/>
            <a:headEnd/>
            <a:tailEnd/>
          </a:ln>
        </p:spPr>
        <p:txBody>
          <a:bodyPr>
            <a:spAutoFit/>
          </a:bodyPr>
          <a:lstStyle/>
          <a:p>
            <a:pPr>
              <a:spcBef>
                <a:spcPct val="50000"/>
              </a:spcBef>
            </a:pPr>
            <a:r>
              <a:rPr lang="tr-TR" u="none" dirty="0"/>
              <a:t>8 cm.</a:t>
            </a:r>
          </a:p>
        </p:txBody>
      </p:sp>
      <p:sp>
        <p:nvSpPr>
          <p:cNvPr id="13" name="Text Box 13"/>
          <p:cNvSpPr txBox="1">
            <a:spLocks noChangeArrowheads="1"/>
          </p:cNvSpPr>
          <p:nvPr/>
        </p:nvSpPr>
        <p:spPr bwMode="auto">
          <a:xfrm>
            <a:off x="3635896" y="4077072"/>
            <a:ext cx="914400" cy="457200"/>
          </a:xfrm>
          <a:prstGeom prst="rect">
            <a:avLst/>
          </a:prstGeom>
          <a:noFill/>
          <a:ln w="76200">
            <a:noFill/>
            <a:miter lim="800000"/>
            <a:headEnd/>
            <a:tailEnd/>
          </a:ln>
        </p:spPr>
        <p:txBody>
          <a:bodyPr>
            <a:spAutoFit/>
          </a:bodyPr>
          <a:lstStyle/>
          <a:p>
            <a:pPr>
              <a:spcBef>
                <a:spcPct val="50000"/>
              </a:spcBef>
            </a:pPr>
            <a:r>
              <a:rPr lang="tr-TR" u="none" dirty="0"/>
              <a:t>1 cm</a:t>
            </a:r>
          </a:p>
        </p:txBody>
      </p:sp>
      <p:sp>
        <p:nvSpPr>
          <p:cNvPr id="14" name="Text Box 9"/>
          <p:cNvSpPr txBox="1">
            <a:spLocks noChangeArrowheads="1"/>
          </p:cNvSpPr>
          <p:nvPr/>
        </p:nvSpPr>
        <p:spPr bwMode="auto">
          <a:xfrm>
            <a:off x="4932040" y="4653136"/>
            <a:ext cx="838200" cy="457200"/>
          </a:xfrm>
          <a:prstGeom prst="rect">
            <a:avLst/>
          </a:prstGeom>
          <a:noFill/>
          <a:ln w="76200">
            <a:noFill/>
            <a:miter lim="800000"/>
            <a:headEnd/>
            <a:tailEnd/>
          </a:ln>
        </p:spPr>
        <p:txBody>
          <a:bodyPr>
            <a:spAutoFit/>
          </a:bodyPr>
          <a:lstStyle/>
          <a:p>
            <a:pPr>
              <a:spcBef>
                <a:spcPct val="50000"/>
              </a:spcBef>
            </a:pPr>
            <a:r>
              <a:rPr lang="tr-TR" u="none" dirty="0"/>
              <a:t>2 cm</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smtClean="0"/>
              <a:t>KATILARIN BASINCI</a:t>
            </a:r>
            <a:endParaRPr lang="tr-TR" b="1" dirty="0"/>
          </a:p>
        </p:txBody>
      </p:sp>
      <p:sp>
        <p:nvSpPr>
          <p:cNvPr id="3" name="2 İçerik Yer Tutucusu"/>
          <p:cNvSpPr>
            <a:spLocks noGrp="1"/>
          </p:cNvSpPr>
          <p:nvPr>
            <p:ph idx="1"/>
          </p:nvPr>
        </p:nvSpPr>
        <p:spPr/>
        <p:txBody>
          <a:bodyPr/>
          <a:lstStyle/>
          <a:p>
            <a:r>
              <a:rPr lang="tr-TR" dirty="0" smtClean="0"/>
              <a:t>I. durumdayken taban alanı 8x1=8cm</a:t>
            </a:r>
            <a:r>
              <a:rPr lang="tr-TR" baseline="30000" dirty="0" smtClean="0"/>
              <a:t>2</a:t>
            </a:r>
          </a:p>
          <a:p>
            <a:r>
              <a:rPr lang="tr-TR" dirty="0" smtClean="0"/>
              <a:t>II. durumdayken taban alanı 2x1=2cm</a:t>
            </a:r>
            <a:r>
              <a:rPr lang="tr-TR" baseline="30000" dirty="0" smtClean="0"/>
              <a:t>2</a:t>
            </a:r>
          </a:p>
          <a:p>
            <a:pPr>
              <a:buNone/>
            </a:pPr>
            <a:endParaRPr lang="tr-TR" dirty="0" smtClean="0"/>
          </a:p>
          <a:p>
            <a:r>
              <a:rPr lang="tr-TR" dirty="0" smtClean="0"/>
              <a:t>P </a:t>
            </a:r>
            <a:r>
              <a:rPr lang="tr-TR" baseline="-25000" dirty="0" smtClean="0"/>
              <a:t>1 </a:t>
            </a:r>
            <a:r>
              <a:rPr lang="tr-TR" dirty="0" smtClean="0"/>
              <a:t>= G/S  &gt;&gt; 4/0.0008= 5000 </a:t>
            </a:r>
            <a:r>
              <a:rPr lang="tr-TR" dirty="0" err="1" smtClean="0"/>
              <a:t>Pa</a:t>
            </a:r>
            <a:endParaRPr lang="tr-TR" dirty="0" smtClean="0"/>
          </a:p>
          <a:p>
            <a:r>
              <a:rPr lang="tr-TR" dirty="0" smtClean="0"/>
              <a:t>P </a:t>
            </a:r>
            <a:r>
              <a:rPr lang="tr-TR" baseline="-25000" dirty="0" smtClean="0"/>
              <a:t>2 </a:t>
            </a:r>
            <a:r>
              <a:rPr lang="tr-TR" dirty="0" smtClean="0"/>
              <a:t>= G/S  &gt;&gt; 4/0.0002= 20000 </a:t>
            </a:r>
            <a:r>
              <a:rPr lang="tr-TR" dirty="0" err="1" smtClean="0"/>
              <a:t>Pa</a:t>
            </a:r>
            <a:endParaRPr lang="tr-TR" dirty="0" smtClean="0"/>
          </a:p>
          <a:p>
            <a:r>
              <a:rPr lang="tr-TR" dirty="0" smtClean="0"/>
              <a:t>Sonuç olarak cismin yüzey alanı arttıkça basınç azalır.</a:t>
            </a:r>
            <a:endParaRPr lang="tr-T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dirty="0" smtClean="0"/>
              <a:t>Günlük hayatta basıncı ihtiyaçlara göre arttırıp azaltabiliriz.</a:t>
            </a:r>
          </a:p>
          <a:p>
            <a:r>
              <a:rPr lang="tr-TR" dirty="0" smtClean="0"/>
              <a:t>Böylelikle iş kolaylığı sağlamış oluruz.</a:t>
            </a:r>
          </a:p>
          <a:p>
            <a:r>
              <a:rPr lang="tr-TR" dirty="0" smtClean="0"/>
              <a:t>Bazı canlılar ise basınca yönelik adaptasyonlar geliştirmişlerdir.</a:t>
            </a:r>
            <a:endParaRPr lang="tr-TR" dirty="0"/>
          </a:p>
        </p:txBody>
      </p:sp>
      <p:sp>
        <p:nvSpPr>
          <p:cNvPr id="4" name="3 Başlık"/>
          <p:cNvSpPr>
            <a:spLocks noGrp="1"/>
          </p:cNvSpPr>
          <p:nvPr>
            <p:ph type="title"/>
          </p:nvPr>
        </p:nvSpPr>
        <p:spPr/>
        <p:txBody>
          <a:bodyPr>
            <a:normAutofit/>
          </a:bodyPr>
          <a:lstStyle/>
          <a:p>
            <a:r>
              <a:rPr lang="tr-TR" b="1" dirty="0" smtClean="0"/>
              <a:t>KATILARIN BASINCI</a:t>
            </a:r>
            <a:endParaRPr lang="tr-TR"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235</TotalTime>
  <Words>1537</Words>
  <Application>Microsoft Office PowerPoint</Application>
  <PresentationFormat>Ekran Gösterisi (4:3)</PresentationFormat>
  <Paragraphs>261</Paragraphs>
  <Slides>68</Slides>
  <Notes>0</Notes>
  <HiddenSlides>0</HiddenSlides>
  <MMClips>0</MMClips>
  <ScaleCrop>false</ScaleCrop>
  <HeadingPairs>
    <vt:vector size="4" baseType="variant">
      <vt:variant>
        <vt:lpstr>Tema</vt:lpstr>
      </vt:variant>
      <vt:variant>
        <vt:i4>1</vt:i4>
      </vt:variant>
      <vt:variant>
        <vt:lpstr>Slayt Başlıkları</vt:lpstr>
      </vt:variant>
      <vt:variant>
        <vt:i4>68</vt:i4>
      </vt:variant>
    </vt:vector>
  </HeadingPairs>
  <TitlesOfParts>
    <vt:vector size="69" baseType="lpstr">
      <vt:lpstr>Ofis Teması</vt:lpstr>
      <vt:lpstr>BASINÇ</vt:lpstr>
      <vt:lpstr>BASINÇ NEDİR?</vt:lpstr>
      <vt:lpstr>KATILARIN BASINCI</vt:lpstr>
      <vt:lpstr>KATILARIN BASINCI</vt:lpstr>
      <vt:lpstr>KATILARIN BASINCI</vt:lpstr>
      <vt:lpstr>KATILARIN BASINCI</vt:lpstr>
      <vt:lpstr>KATILARIN BASINCI</vt:lpstr>
      <vt:lpstr>KATILARIN BASINCI</vt:lpstr>
      <vt:lpstr>KATILARIN BASINCI</vt:lpstr>
      <vt:lpstr>BASINCI AZALTTIĞIMIZ YERLER</vt:lpstr>
      <vt:lpstr>BASINCI AZALTTIĞIMIZ YERLER</vt:lpstr>
      <vt:lpstr>BASINCI AZALTTIĞIMIZ YERLER</vt:lpstr>
      <vt:lpstr>BASINCI ARTTIRDIĞIMIZ YERLER</vt:lpstr>
      <vt:lpstr>BASINCI ARTTIRDIĞIMIZ YERLER</vt:lpstr>
      <vt:lpstr>BASINCI ARTTIRDIĞIMIZ YERLER</vt:lpstr>
      <vt:lpstr>CANLILARIN BASINÇ ADAPTASYONLARI</vt:lpstr>
      <vt:lpstr>CANLILARIN BASINÇ ADAPTASYONLARI</vt:lpstr>
      <vt:lpstr>SORU 1</vt:lpstr>
      <vt:lpstr>SORU 2</vt:lpstr>
      <vt:lpstr>SORU 3</vt:lpstr>
      <vt:lpstr>SORU 4</vt:lpstr>
      <vt:lpstr>SORU 5</vt:lpstr>
      <vt:lpstr>SIVILARIN BASINCI</vt:lpstr>
      <vt:lpstr>Sıvıların İçinde Bulunduğu Kabın Yüzeylerine Yaptığı Basınç</vt:lpstr>
      <vt:lpstr>Slayt 25</vt:lpstr>
      <vt:lpstr>Slayt 26</vt:lpstr>
      <vt:lpstr>SIVILARIN BASINCI</vt:lpstr>
      <vt:lpstr>SORU 6</vt:lpstr>
      <vt:lpstr>SORU 7</vt:lpstr>
      <vt:lpstr>SORU 8</vt:lpstr>
      <vt:lpstr>SORU 9</vt:lpstr>
      <vt:lpstr>PASCAL PRENSİBİ</vt:lpstr>
      <vt:lpstr>PASCAL PRENSİBİ</vt:lpstr>
      <vt:lpstr>PASCAL PRENSİBİNİN KULLANIM ALANLARI</vt:lpstr>
      <vt:lpstr>PASCAL PRENSİBİNİN KULLANIM ALANLARI</vt:lpstr>
      <vt:lpstr>PASCAL PRENSİBİNİN KULLANIM ALANLARI</vt:lpstr>
      <vt:lpstr>SIVILARIN BASINCININ GÜNLÜK HAYATTA KULLANIMI</vt:lpstr>
      <vt:lpstr>SORU 10</vt:lpstr>
      <vt:lpstr>SORU 11</vt:lpstr>
      <vt:lpstr>SORU 12</vt:lpstr>
      <vt:lpstr>GAZLARIN BASINCI</vt:lpstr>
      <vt:lpstr>GAZLARIN BASINCI</vt:lpstr>
      <vt:lpstr>Slayt 43</vt:lpstr>
      <vt:lpstr>MAGDEBURG DENEYİ</vt:lpstr>
      <vt:lpstr>MAGDEBURG DENEYİ</vt:lpstr>
      <vt:lpstr>TORİÇELLİ DENEYİ</vt:lpstr>
      <vt:lpstr>TORİÇELLİ DENEYİ</vt:lpstr>
      <vt:lpstr>BASINÇ BİRİMLERİ</vt:lpstr>
      <vt:lpstr>Slayt 49</vt:lpstr>
      <vt:lpstr>AÇIK HAVA BASINCININ SONUÇLARI</vt:lpstr>
      <vt:lpstr>AÇIK HAVA BASINCININ VARLIĞI GÖSTEREN OLAYLAR</vt:lpstr>
      <vt:lpstr>AÇIK HAVA BASINCININ VARLIĞI GÖSTEREN OLAYLAR</vt:lpstr>
      <vt:lpstr>AÇIK HAVA BASINCININ VARLIĞI GÖSTEREN OLAYLAR</vt:lpstr>
      <vt:lpstr>AÇIK HAVA BASINCININ VARLIĞI GÖSTEREN OLAYLAR</vt:lpstr>
      <vt:lpstr>AÇIK HAVA BASINCININ VARLIĞI GÖSTEREN OLAYLAR</vt:lpstr>
      <vt:lpstr>AÇIK HAVA BASINCININ VARLIĞI GÖSTEREN OLAYLAR</vt:lpstr>
      <vt:lpstr>AÇIK HAVA BASINCININ İNSANLARA ETKİSİ</vt:lpstr>
      <vt:lpstr>SORU 13</vt:lpstr>
      <vt:lpstr>SORU 14</vt:lpstr>
      <vt:lpstr>SORU 15</vt:lpstr>
      <vt:lpstr>SORU 16</vt:lpstr>
      <vt:lpstr>SORU 17</vt:lpstr>
      <vt:lpstr>SORU 18</vt:lpstr>
      <vt:lpstr>SORU 19</vt:lpstr>
      <vt:lpstr>SORU 20</vt:lpstr>
      <vt:lpstr>SORU 21</vt:lpstr>
      <vt:lpstr>SORU 22</vt:lpstr>
      <vt:lpstr>ÖDÜLLÜ SORU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BASINÇ</dc:title>
  <dc:creator>Exper</dc:creator>
  <cp:lastModifiedBy>Exper</cp:lastModifiedBy>
  <cp:revision>49</cp:revision>
  <dcterms:created xsi:type="dcterms:W3CDTF">2012-03-11T21:15:09Z</dcterms:created>
  <dcterms:modified xsi:type="dcterms:W3CDTF">2012-03-17T20:51:04Z</dcterms:modified>
</cp:coreProperties>
</file>