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66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1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745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82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28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84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05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1060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3672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0962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97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0073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7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50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868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5457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838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304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343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572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381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84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77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1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397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270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08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46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0DC4F9-A48D-4BAF-9102-6B9D37A3AD07}" type="datetimeFigureOut">
              <a:rPr lang="tr-TR" smtClean="0"/>
              <a:t>23.8.2015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B04E-C838-4287-85C6-44B45A6E9B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81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93040" y="660751"/>
            <a:ext cx="12148458" cy="1805049"/>
          </a:xfrm>
        </p:spPr>
        <p:txBody>
          <a:bodyPr>
            <a:normAutofit/>
          </a:bodyPr>
          <a:lstStyle/>
          <a:p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reativeBlock BB" panose="020B0603050302020204" pitchFamily="34" charset="0"/>
              </a:rPr>
              <a:t>DNA</a:t>
            </a:r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reativeBlock BB" panose="020B0603050302020204" pitchFamily="34" charset="0"/>
              </a:rPr>
              <a:t> </a:t>
            </a:r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reativeBlock BB" panose="020B0603050302020204" pitchFamily="34" charset="0"/>
              </a:rPr>
              <a:t>VE</a:t>
            </a:r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reativeBlock BB" panose="020B0603050302020204" pitchFamily="34" charset="0"/>
              </a:rPr>
              <a:t> </a:t>
            </a:r>
            <a:r>
              <a:rPr lang="tr-TR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reativeBlock BB" panose="020B0603050302020204" pitchFamily="34" charset="0"/>
              </a:rPr>
              <a:t>GENETİK KOD</a:t>
            </a:r>
            <a:endParaRPr lang="tr-TR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reativeBlock BB" panose="020B06030503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63" y="2565068"/>
            <a:ext cx="3231211" cy="34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5900" y="330200"/>
            <a:ext cx="11582400" cy="6172200"/>
          </a:xfrm>
        </p:spPr>
        <p:txBody>
          <a:bodyPr/>
          <a:lstStyle/>
          <a:p>
            <a:r>
              <a:rPr lang="tr-TR" dirty="0" smtClean="0"/>
              <a:t>DNA ipliğini oluşturan </a:t>
            </a:r>
            <a:r>
              <a:rPr lang="tr-TR" dirty="0" err="1" smtClean="0"/>
              <a:t>nükleotitler</a:t>
            </a:r>
            <a:r>
              <a:rPr lang="tr-TR" dirty="0" smtClean="0"/>
              <a:t> karşı karşıya gelir ve </a:t>
            </a:r>
            <a:r>
              <a:rPr lang="tr-TR" b="1" dirty="0" smtClean="0">
                <a:solidFill>
                  <a:srgbClr val="FF0000"/>
                </a:solidFill>
              </a:rPr>
              <a:t>‘Zayıf Hidrojen Bağı’ </a:t>
            </a:r>
            <a:r>
              <a:rPr lang="tr-TR" b="1" dirty="0" smtClean="0"/>
              <a:t>ile </a:t>
            </a:r>
          </a:p>
          <a:p>
            <a:pPr marL="0" indent="0">
              <a:buNone/>
            </a:pPr>
            <a:r>
              <a:rPr lang="tr-TR" dirty="0" err="1" smtClean="0"/>
              <a:t>Bağlanırlar.Nükleotitlerin</a:t>
            </a:r>
            <a:r>
              <a:rPr lang="tr-TR" dirty="0" smtClean="0"/>
              <a:t> karşı karşıya </a:t>
            </a:r>
            <a:r>
              <a:rPr lang="tr-TR" dirty="0" err="1" smtClean="0"/>
              <a:t>bbağlanmasında</a:t>
            </a:r>
            <a:r>
              <a:rPr lang="tr-TR" dirty="0" smtClean="0"/>
              <a:t>: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9258300" y="3619500"/>
            <a:ext cx="2413000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Not:</a:t>
            </a:r>
            <a:r>
              <a:rPr lang="tr-TR" dirty="0" err="1" smtClean="0"/>
              <a:t>DNA</a:t>
            </a:r>
            <a:r>
              <a:rPr lang="tr-TR" dirty="0" smtClean="0"/>
              <a:t> çift zincirinde bulunan </a:t>
            </a:r>
            <a:r>
              <a:rPr lang="tr-TR" dirty="0" err="1" smtClean="0"/>
              <a:t>nükleotitlerden</a:t>
            </a:r>
            <a:r>
              <a:rPr lang="tr-TR" dirty="0" smtClean="0"/>
              <a:t> </a:t>
            </a:r>
            <a:r>
              <a:rPr lang="tr-TR" dirty="0" err="1" smtClean="0"/>
              <a:t>adenin</a:t>
            </a:r>
            <a:r>
              <a:rPr lang="tr-TR" dirty="0" smtClean="0"/>
              <a:t> sayısı HER ZAMAN timin </a:t>
            </a:r>
            <a:r>
              <a:rPr lang="tr-TR" dirty="0" err="1" smtClean="0"/>
              <a:t>sayısına;guanin</a:t>
            </a:r>
            <a:r>
              <a:rPr lang="tr-TR" dirty="0" smtClean="0"/>
              <a:t> sayısı da </a:t>
            </a:r>
            <a:r>
              <a:rPr lang="tr-TR" dirty="0" err="1" smtClean="0"/>
              <a:t>sitozin</a:t>
            </a:r>
            <a:r>
              <a:rPr lang="tr-TR" dirty="0" smtClean="0"/>
              <a:t> sayısına eşittir.</a:t>
            </a:r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444500" y="1790700"/>
            <a:ext cx="8242300" cy="45847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" name="Grup 9"/>
          <p:cNvGrpSpPr/>
          <p:nvPr/>
        </p:nvGrpSpPr>
        <p:grpSpPr>
          <a:xfrm>
            <a:off x="914400" y="2476490"/>
            <a:ext cx="622300" cy="2362200"/>
            <a:chOff x="787400" y="2057400"/>
            <a:chExt cx="622300" cy="2362200"/>
          </a:xfrm>
        </p:grpSpPr>
        <p:sp>
          <p:nvSpPr>
            <p:cNvPr id="11" name="İkizkenar Üçgen 10"/>
            <p:cNvSpPr/>
            <p:nvPr/>
          </p:nvSpPr>
          <p:spPr>
            <a:xfrm rot="10800000">
              <a:off x="787400" y="2057400"/>
              <a:ext cx="622300" cy="14986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Oval 11"/>
            <p:cNvSpPr/>
            <p:nvPr/>
          </p:nvSpPr>
          <p:spPr>
            <a:xfrm>
              <a:off x="812799" y="3848100"/>
              <a:ext cx="571500" cy="571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2108200" y="2374890"/>
            <a:ext cx="642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Adenin</a:t>
            </a:r>
            <a:r>
              <a:rPr lang="tr-TR" dirty="0" smtClean="0"/>
              <a:t> bazı karşısında </a:t>
            </a:r>
            <a:r>
              <a:rPr lang="tr-TR" dirty="0" err="1" smtClean="0"/>
              <a:t>Timin;Guanin</a:t>
            </a:r>
            <a:r>
              <a:rPr lang="tr-TR" dirty="0" smtClean="0"/>
              <a:t> bazı karşısında ise </a:t>
            </a:r>
            <a:r>
              <a:rPr lang="tr-TR" dirty="0" err="1" smtClean="0"/>
              <a:t>sitozin</a:t>
            </a:r>
            <a:r>
              <a:rPr lang="tr-TR" dirty="0" smtClean="0"/>
              <a:t> </a:t>
            </a:r>
            <a:r>
              <a:rPr lang="tr-TR" dirty="0" err="1" smtClean="0"/>
              <a:t>olmalıdır.Yani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sz="4800" b="1" dirty="0" smtClean="0"/>
              <a:t>A=T</a:t>
            </a:r>
          </a:p>
          <a:p>
            <a:pPr algn="ctr"/>
            <a:endParaRPr lang="tr-TR" sz="4800" b="1" dirty="0"/>
          </a:p>
          <a:p>
            <a:pPr algn="ctr"/>
            <a:r>
              <a:rPr lang="tr-TR" sz="4800" b="1" dirty="0" smtClean="0"/>
              <a:t>G=C</a:t>
            </a:r>
            <a:endParaRPr lang="tr-TR" sz="4800" b="1" dirty="0"/>
          </a:p>
        </p:txBody>
      </p:sp>
    </p:spTree>
    <p:extLst>
      <p:ext uri="{BB962C8B-B14F-4D97-AF65-F5344CB8AC3E}">
        <p14:creationId xmlns:p14="http://schemas.microsoft.com/office/powerpoint/2010/main" val="7882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9052"/>
            <a:ext cx="12192000" cy="6897052"/>
          </a:xfrm>
        </p:spPr>
      </p:pic>
    </p:spTree>
    <p:extLst>
      <p:ext uri="{BB962C8B-B14F-4D97-AF65-F5344CB8AC3E}">
        <p14:creationId xmlns:p14="http://schemas.microsoft.com/office/powerpoint/2010/main" val="2854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Yuvarlatılmış Dikdörtgen 7"/>
          <p:cNvSpPr/>
          <p:nvPr/>
        </p:nvSpPr>
        <p:spPr>
          <a:xfrm>
            <a:off x="576260" y="1744139"/>
            <a:ext cx="4573589" cy="204565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6000" b="1" dirty="0" smtClean="0">
                <a:solidFill>
                  <a:srgbClr val="FF0000"/>
                </a:solidFill>
              </a:rPr>
              <a:t>DNA NIN EŞLENMESİ</a:t>
            </a:r>
            <a:endParaRPr lang="tr-TR" sz="60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41" y="1562100"/>
            <a:ext cx="3940559" cy="445538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46111" y="1853248"/>
            <a:ext cx="4433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solidFill>
                  <a:srgbClr val="FF0000"/>
                </a:solidFill>
              </a:rPr>
              <a:t>DNA eşlenmesi hücre bölünmesinden önce </a:t>
            </a:r>
            <a:r>
              <a:rPr lang="tr-TR" b="1" dirty="0" err="1">
                <a:solidFill>
                  <a:srgbClr val="FF0000"/>
                </a:solidFill>
              </a:rPr>
              <a:t>gerçekleşir.DNA</a:t>
            </a:r>
            <a:r>
              <a:rPr lang="tr-TR" b="1" dirty="0">
                <a:solidFill>
                  <a:srgbClr val="FF0000"/>
                </a:solidFill>
              </a:rPr>
              <a:t> eşlenmesinin amacı ;DNA </a:t>
            </a:r>
            <a:r>
              <a:rPr lang="tr-TR" b="1" dirty="0" err="1">
                <a:solidFill>
                  <a:srgbClr val="FF0000"/>
                </a:solidFill>
              </a:rPr>
              <a:t>daki</a:t>
            </a:r>
            <a:r>
              <a:rPr lang="tr-TR" b="1" dirty="0">
                <a:solidFill>
                  <a:srgbClr val="FF0000"/>
                </a:solidFill>
              </a:rPr>
              <a:t> kalıtsal bilgilerin yeni oluşacak hücrelere aktarılmasını </a:t>
            </a:r>
            <a:r>
              <a:rPr lang="tr-TR" b="1" dirty="0" err="1">
                <a:solidFill>
                  <a:srgbClr val="FF0000"/>
                </a:solidFill>
              </a:rPr>
              <a:t>sağlamaktır.DNA</a:t>
            </a:r>
            <a:r>
              <a:rPr lang="tr-TR" b="1" dirty="0">
                <a:solidFill>
                  <a:srgbClr val="FF0000"/>
                </a:solidFill>
              </a:rPr>
              <a:t> eşlenmesinde sırasıyla şu aşamalar gerçekleşir: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49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549400" y="1739900"/>
            <a:ext cx="2616200" cy="421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1:DNA </a:t>
            </a:r>
            <a:r>
              <a:rPr lang="tr-TR" dirty="0" err="1" smtClean="0"/>
              <a:t>nın</a:t>
            </a:r>
            <a:r>
              <a:rPr lang="tr-TR" dirty="0" smtClean="0"/>
              <a:t> iki ipliğini bağlayan bağlar bir uçtan bir uca başlayarak yavaş yavaş kopmaya </a:t>
            </a:r>
            <a:r>
              <a:rPr lang="tr-TR" dirty="0" err="1" smtClean="0"/>
              <a:t>başlar.Bağların</a:t>
            </a:r>
            <a:r>
              <a:rPr lang="tr-TR" dirty="0" smtClean="0"/>
              <a:t> kopmasıyla iki iplik birbirinden ayrılmaya başlar.</a:t>
            </a:r>
            <a:endParaRPr lang="tr-TR" dirty="0"/>
          </a:p>
        </p:txBody>
      </p:sp>
      <p:sp>
        <p:nvSpPr>
          <p:cNvPr id="5" name="Sağ Ok 4"/>
          <p:cNvSpPr/>
          <p:nvPr/>
        </p:nvSpPr>
        <p:spPr>
          <a:xfrm>
            <a:off x="4368800" y="3009900"/>
            <a:ext cx="1574800" cy="138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1091283"/>
            <a:ext cx="5585467" cy="482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35000" y="1257300"/>
            <a:ext cx="2667000" cy="4940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2:Sitoplazmada serbest halde bulunan </a:t>
            </a:r>
            <a:r>
              <a:rPr lang="tr-TR" dirty="0" err="1" smtClean="0"/>
              <a:t>nükleotitler</a:t>
            </a:r>
            <a:r>
              <a:rPr lang="tr-TR" dirty="0" smtClean="0"/>
              <a:t> çekirdeğin içine girerek birbirinden ayrılan ipliklerdeki </a:t>
            </a:r>
            <a:r>
              <a:rPr lang="tr-TR" dirty="0" err="1" smtClean="0"/>
              <a:t>nükleotitlerle</a:t>
            </a:r>
            <a:r>
              <a:rPr lang="tr-TR" dirty="0" smtClean="0"/>
              <a:t> genetik şifreye uygun olacak şekilde birleşir.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78" y="292100"/>
            <a:ext cx="4397643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50900" y="2133600"/>
            <a:ext cx="2527300" cy="393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3:Bu işlemler sonucunda genetik özellikleri birbirinin kopyası olan 2 DNA oluşmuş olur.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41" y="2017773"/>
            <a:ext cx="2496317" cy="2822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1" y="2017773"/>
            <a:ext cx="2496317" cy="2822454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7594600" y="1701800"/>
            <a:ext cx="0" cy="35433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5"/>
          <p:cNvSpPr/>
          <p:nvPr/>
        </p:nvSpPr>
        <p:spPr>
          <a:xfrm>
            <a:off x="482600" y="520700"/>
            <a:ext cx="2844800" cy="307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 err="1">
                <a:solidFill>
                  <a:schemeClr val="tx1"/>
                </a:solidFill>
              </a:rPr>
              <a:t>Gen:</a:t>
            </a:r>
            <a:r>
              <a:rPr lang="tr-TR" dirty="0" err="1"/>
              <a:t>Bir</a:t>
            </a:r>
            <a:r>
              <a:rPr lang="tr-TR" dirty="0"/>
              <a:t> DNA molekülü milyonlarca nükleotidden </a:t>
            </a:r>
            <a:r>
              <a:rPr lang="tr-TR" dirty="0" err="1"/>
              <a:t>oluşur.İşte</a:t>
            </a:r>
            <a:r>
              <a:rPr lang="tr-TR" dirty="0"/>
              <a:t> bu </a:t>
            </a:r>
            <a:r>
              <a:rPr lang="tr-TR" dirty="0" err="1"/>
              <a:t>nükleotitlerin</a:t>
            </a:r>
            <a:r>
              <a:rPr lang="tr-TR" dirty="0"/>
              <a:t> oluşturduğu 3 </a:t>
            </a:r>
            <a:r>
              <a:rPr lang="tr-TR" dirty="0" err="1"/>
              <a:t>lü</a:t>
            </a:r>
            <a:r>
              <a:rPr lang="tr-TR" dirty="0"/>
              <a:t> kod </a:t>
            </a:r>
            <a:r>
              <a:rPr lang="tr-TR" dirty="0" err="1"/>
              <a:t>dizilkerinin</a:t>
            </a:r>
            <a:r>
              <a:rPr lang="tr-TR" dirty="0"/>
              <a:t> her birine gen denir.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57" y="1308096"/>
            <a:ext cx="6595885" cy="3200407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1333500" y="5016500"/>
            <a:ext cx="9664700" cy="1358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Genler DNA </a:t>
            </a:r>
            <a:r>
              <a:rPr lang="tr-TR" dirty="0" err="1" smtClean="0"/>
              <a:t>nın</a:t>
            </a:r>
            <a:r>
              <a:rPr lang="tr-TR" dirty="0" smtClean="0"/>
              <a:t> görev </a:t>
            </a:r>
            <a:r>
              <a:rPr lang="tr-TR" dirty="0" err="1" smtClean="0"/>
              <a:t>birimleridir.Yani</a:t>
            </a:r>
            <a:r>
              <a:rPr lang="tr-TR" dirty="0" smtClean="0"/>
              <a:t> genler canlılarda saç </a:t>
            </a:r>
            <a:r>
              <a:rPr lang="tr-TR" dirty="0" err="1" smtClean="0"/>
              <a:t>şekli,göz</a:t>
            </a:r>
            <a:r>
              <a:rPr lang="tr-TR" dirty="0" smtClean="0"/>
              <a:t> rengi ,boy uzunluğu gibi kalıtsal karakterlerin oluşumunu ve bu karakterlerin nesilden </a:t>
            </a:r>
            <a:r>
              <a:rPr lang="tr-TR" dirty="0" err="1" smtClean="0"/>
              <a:t>nesile</a:t>
            </a:r>
            <a:r>
              <a:rPr lang="tr-TR" dirty="0" smtClean="0"/>
              <a:t> aktarılmasını sağlar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23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flipH="1">
            <a:off x="3098702" y="1463228"/>
            <a:ext cx="982199" cy="3728347"/>
            <a:chOff x="787400" y="2057400"/>
            <a:chExt cx="622300" cy="2362200"/>
          </a:xfrm>
          <a:solidFill>
            <a:schemeClr val="tx1"/>
          </a:solidFill>
        </p:grpSpPr>
        <p:sp>
          <p:nvSpPr>
            <p:cNvPr id="5" name="İkizkenar Üçgen 4"/>
            <p:cNvSpPr/>
            <p:nvPr/>
          </p:nvSpPr>
          <p:spPr>
            <a:xfrm rot="10800000">
              <a:off x="787400" y="2057400"/>
              <a:ext cx="622300" cy="14986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Oval 5"/>
            <p:cNvSpPr/>
            <p:nvPr/>
          </p:nvSpPr>
          <p:spPr>
            <a:xfrm>
              <a:off x="812799" y="3848100"/>
              <a:ext cx="571500" cy="5715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7" name="Sağ Ok 6"/>
          <p:cNvSpPr/>
          <p:nvPr/>
        </p:nvSpPr>
        <p:spPr>
          <a:xfrm>
            <a:off x="4876800" y="2927352"/>
            <a:ext cx="1003300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489700" y="1600204"/>
            <a:ext cx="2590800" cy="3454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Her bir canlı türü kendine özgü sayı ve çeşitte genlere </a:t>
            </a:r>
            <a:r>
              <a:rPr lang="tr-TR" dirty="0" err="1" smtClean="0"/>
              <a:t>sahiptir.Bu</a:t>
            </a:r>
            <a:r>
              <a:rPr lang="tr-TR" dirty="0" smtClean="0"/>
              <a:t> durum canlılar arasındaki çeşitliliği sağlar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8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138518"/>
            <a:ext cx="2922588" cy="5046382"/>
          </a:xfrm>
        </p:spPr>
        <p:txBody>
          <a:bodyPr/>
          <a:lstStyle/>
          <a:p>
            <a:pPr marL="0" indent="0">
              <a:buNone/>
            </a:pPr>
            <a:r>
              <a:rPr lang="tr-TR" sz="2400" b="1" dirty="0" err="1" smtClean="0">
                <a:solidFill>
                  <a:srgbClr val="FF0000"/>
                </a:solidFill>
              </a:rPr>
              <a:t>Kromozom:</a:t>
            </a:r>
            <a:r>
              <a:rPr lang="tr-TR" dirty="0" err="1" smtClean="0"/>
              <a:t>DNA</a:t>
            </a:r>
            <a:r>
              <a:rPr lang="tr-TR" dirty="0" smtClean="0"/>
              <a:t> ve özel proteinlerin birleşmesiyle oluşan yapılara kromozom </a:t>
            </a:r>
            <a:r>
              <a:rPr lang="tr-TR" dirty="0" err="1" smtClean="0"/>
              <a:t>denir.Her</a:t>
            </a:r>
            <a:r>
              <a:rPr lang="tr-TR" dirty="0" smtClean="0"/>
              <a:t> bir kromozom üzerinde pek çok gen </a:t>
            </a:r>
            <a:r>
              <a:rPr lang="tr-TR" dirty="0" err="1" smtClean="0"/>
              <a:t>bulunur.Her</a:t>
            </a:r>
            <a:r>
              <a:rPr lang="tr-TR" dirty="0" smtClean="0"/>
              <a:t> canlı kendine özgü kromozom sayısına </a:t>
            </a:r>
            <a:r>
              <a:rPr lang="tr-TR" dirty="0" err="1" smtClean="0"/>
              <a:t>sahiptir.Örneğin:İnsanda</a:t>
            </a:r>
            <a:r>
              <a:rPr lang="tr-TR" dirty="0" smtClean="0"/>
              <a:t> 46 kromozom varken Keçilerin kromozom sayısı 60 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243">
            <a:off x="6715248" y="353561"/>
            <a:ext cx="2673101" cy="6150877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3771900" y="2235200"/>
            <a:ext cx="2324100" cy="1930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7162800" y="1511300"/>
            <a:ext cx="3937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25423" y="1511300"/>
            <a:ext cx="393700" cy="6096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194550" y="1655455"/>
            <a:ext cx="207500" cy="3212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8457507" y="1655455"/>
            <a:ext cx="207500" cy="3212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9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3" y="456867"/>
            <a:ext cx="5429437" cy="5836615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6350000" y="1498600"/>
            <a:ext cx="5524500" cy="49530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Resimden de anlaşılacağı gibi </a:t>
            </a:r>
            <a:r>
              <a:rPr lang="tr-TR" sz="2000" dirty="0" err="1" smtClean="0"/>
              <a:t>nükleotitler</a:t>
            </a:r>
            <a:r>
              <a:rPr lang="tr-TR" sz="2000" dirty="0" smtClean="0"/>
              <a:t> birleşerek </a:t>
            </a:r>
            <a:r>
              <a:rPr lang="tr-TR" sz="2000" dirty="0" err="1" smtClean="0"/>
              <a:t>genleri,genler</a:t>
            </a:r>
            <a:r>
              <a:rPr lang="tr-TR" sz="2000" dirty="0" smtClean="0"/>
              <a:t> birleşerek DNA </a:t>
            </a:r>
            <a:r>
              <a:rPr lang="tr-TR" sz="2000" dirty="0" err="1" smtClean="0"/>
              <a:t>yı,DNA</a:t>
            </a:r>
            <a:r>
              <a:rPr lang="tr-TR" sz="2000" dirty="0" smtClean="0"/>
              <a:t> ve Protein kılıf birleşerek KROMOZOM u </a:t>
            </a:r>
            <a:r>
              <a:rPr lang="tr-TR" sz="2000" dirty="0" err="1" smtClean="0"/>
              <a:t>oluşturur.Yani</a:t>
            </a:r>
            <a:r>
              <a:rPr lang="tr-TR" sz="2000" dirty="0" smtClean="0"/>
              <a:t>:</a:t>
            </a:r>
          </a:p>
          <a:p>
            <a:pPr algn="ctr"/>
            <a:endParaRPr lang="tr-TR" dirty="0"/>
          </a:p>
          <a:p>
            <a:pPr algn="ctr"/>
            <a:r>
              <a:rPr lang="tr-TR" sz="2400" b="1" dirty="0" err="1" smtClean="0">
                <a:solidFill>
                  <a:schemeClr val="accent3">
                    <a:lumMod val="75000"/>
                  </a:schemeClr>
                </a:solidFill>
              </a:rPr>
              <a:t>Nükleotit</a:t>
            </a: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</a:rPr>
              <a:t>&lt;Gen&lt;DNA&lt;Kromozom</a:t>
            </a:r>
            <a:endParaRPr lang="tr-T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574" y="1447800"/>
            <a:ext cx="5098189" cy="4572000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1248" y="990600"/>
            <a:ext cx="3931920" cy="4887685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Bütün canlılar hücre adı verilen yapılardan oluşmuştur.</a:t>
            </a:r>
          </a:p>
          <a:p>
            <a:endParaRPr lang="tr-TR" dirty="0"/>
          </a:p>
          <a:p>
            <a:r>
              <a:rPr lang="tr-TR" dirty="0" smtClean="0"/>
              <a:t>Canlılar da kendilerini oluşturan hücre sayısına göre 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tek hücreliler </a:t>
            </a:r>
            <a:r>
              <a:rPr lang="tr-TR" dirty="0" smtClean="0"/>
              <a:t>ve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çok hücreliler</a:t>
            </a:r>
            <a:r>
              <a:rPr lang="tr-TR" b="1" dirty="0" smtClean="0"/>
              <a:t> </a:t>
            </a:r>
            <a:r>
              <a:rPr lang="tr-TR" dirty="0" smtClean="0"/>
              <a:t>olmak üzere 2 ye ayrılır.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382668" y="524470"/>
            <a:ext cx="2505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HÜCRE</a:t>
            </a:r>
            <a:endParaRPr lang="tr-TR" sz="5400" b="1" dirty="0"/>
          </a:p>
        </p:txBody>
      </p:sp>
    </p:spTree>
    <p:extLst>
      <p:ext uri="{BB962C8B-B14F-4D97-AF65-F5344CB8AC3E}">
        <p14:creationId xmlns:p14="http://schemas.microsoft.com/office/powerpoint/2010/main" val="148209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6600" dirty="0" smtClean="0">
                <a:latin typeface="Aller Display" panose="02000503000000020003" pitchFamily="2" charset="-94"/>
                <a:ea typeface="Adobe Gothic Std B" panose="020B0800000000000000" pitchFamily="34" charset="-128"/>
              </a:rPr>
              <a:t>İZLEDİĞİNİZ İÇİN TEŞEKKÜR EDERİM.</a:t>
            </a:r>
            <a:endParaRPr lang="tr-TR" sz="6600" dirty="0">
              <a:latin typeface="Aller Display" panose="02000503000000020003" pitchFamily="2" charset="-94"/>
              <a:ea typeface="Adobe Gothic Std B" panose="020B0800000000000000" pitchFamily="34" charset="-128"/>
            </a:endParaRPr>
          </a:p>
        </p:txBody>
      </p:sp>
      <p:sp>
        <p:nvSpPr>
          <p:cNvPr id="4" name="Komut Düğmesi: Özel 3">
            <a:hlinkClick r:id="" action="ppaction://hlinkshowjump?jump=endshow" highlightClick="1"/>
          </p:cNvPr>
          <p:cNvSpPr/>
          <p:nvPr/>
        </p:nvSpPr>
        <p:spPr>
          <a:xfrm>
            <a:off x="5576582" y="4953000"/>
            <a:ext cx="4889500" cy="109220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/>
              <a:t>ÇIKMAK İÇİN TIKLAYIN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8753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7438" y="585055"/>
            <a:ext cx="4396338" cy="57626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TEK HÜCRELİ CANLILAR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909456"/>
            <a:ext cx="1661384" cy="1349874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55139" y="585055"/>
            <a:ext cx="4396339" cy="576262"/>
          </a:xfrm>
        </p:spPr>
        <p:txBody>
          <a:bodyPr/>
          <a:lstStyle/>
          <a:p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5" y="1131032"/>
            <a:ext cx="2182307" cy="1176286"/>
          </a:xfr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231" y="4948099"/>
            <a:ext cx="1321773" cy="1110343"/>
          </a:xfrm>
          <a:prstGeom prst="rect">
            <a:avLst/>
          </a:prstGeom>
        </p:spPr>
      </p:pic>
      <p:sp>
        <p:nvSpPr>
          <p:cNvPr id="12" name="Metin Yer Tutucusu 2"/>
          <p:cNvSpPr txBox="1">
            <a:spLocks/>
          </p:cNvSpPr>
          <p:nvPr/>
        </p:nvSpPr>
        <p:spPr>
          <a:xfrm>
            <a:off x="6169988" y="585055"/>
            <a:ext cx="439633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ÇOK HÜCRELİ CANLILAR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88" y="1567542"/>
            <a:ext cx="2384849" cy="1479552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933" y="2529443"/>
            <a:ext cx="1200850" cy="1277115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27" y="3894937"/>
            <a:ext cx="758803" cy="160833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02" y="5105613"/>
            <a:ext cx="1726501" cy="1752387"/>
          </a:xfrm>
          <a:prstGeom prst="rect">
            <a:avLst/>
          </a:prstGeom>
        </p:spPr>
      </p:pic>
      <p:cxnSp>
        <p:nvCxnSpPr>
          <p:cNvPr id="18" name="Düz Bağlayıcı 17"/>
          <p:cNvCxnSpPr/>
          <p:nvPr/>
        </p:nvCxnSpPr>
        <p:spPr>
          <a:xfrm>
            <a:off x="5985164" y="1353787"/>
            <a:ext cx="0" cy="49995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etin kutusu 18"/>
          <p:cNvSpPr txBox="1"/>
          <p:nvPr/>
        </p:nvSpPr>
        <p:spPr>
          <a:xfrm>
            <a:off x="3469942" y="2112375"/>
            <a:ext cx="132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ÖGLENA</a:t>
            </a:r>
            <a:endParaRPr lang="tr-TR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985722" y="4355335"/>
            <a:ext cx="132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BAKTERİ</a:t>
            </a:r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3146425" y="6168633"/>
            <a:ext cx="1321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AMİP</a:t>
            </a:r>
            <a:endParaRPr lang="tr-TR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6701525" y="2968638"/>
            <a:ext cx="16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HAYVANLAR</a:t>
            </a:r>
            <a:endParaRPr lang="tr-TR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9954852" y="3710271"/>
            <a:ext cx="16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MANTARLAR</a:t>
            </a:r>
            <a:endParaRPr lang="tr-TR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6645638" y="5485711"/>
            <a:ext cx="164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BİTKİLER</a:t>
            </a:r>
            <a:endParaRPr lang="tr-TR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8145867" y="6353299"/>
            <a:ext cx="135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İNSANLAR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069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800" dirty="0" smtClean="0"/>
              <a:t>Hücrelerde </a:t>
            </a:r>
            <a:r>
              <a:rPr lang="tr-TR" sz="1800" dirty="0" err="1" smtClean="0"/>
              <a:t>solunum,sindirim</a:t>
            </a:r>
            <a:r>
              <a:rPr lang="tr-TR" sz="1800" dirty="0" smtClean="0"/>
              <a:t>… gibi faaliyetlerin gerçekleşmesini DNA adı verilen </a:t>
            </a:r>
            <a:r>
              <a:rPr lang="tr-TR" sz="1800" dirty="0" err="1" smtClean="0"/>
              <a:t>br</a:t>
            </a:r>
            <a:r>
              <a:rPr lang="tr-TR" sz="1800" dirty="0" smtClean="0"/>
              <a:t> molekül </a:t>
            </a:r>
            <a:r>
              <a:rPr lang="tr-TR" sz="1800" dirty="0" err="1" smtClean="0"/>
              <a:t>sağlar.DNA</a:t>
            </a:r>
            <a:r>
              <a:rPr lang="tr-TR" sz="1800" dirty="0" smtClean="0"/>
              <a:t> çok hücreli canlılarda çekirdek </a:t>
            </a:r>
            <a:r>
              <a:rPr lang="tr-TR" sz="1800" dirty="0" err="1" smtClean="0"/>
              <a:t>içerisinde;tek</a:t>
            </a:r>
            <a:r>
              <a:rPr lang="tr-TR" sz="1800" dirty="0" smtClean="0"/>
              <a:t> hücreli canlılarda ise sitoplazmada serbest halde bulunur</a:t>
            </a:r>
            <a:endParaRPr lang="tr-TR" sz="18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t</a:t>
            </a:r>
            <a:endParaRPr lang="tr-TR" dirty="0"/>
          </a:p>
        </p:txBody>
      </p:sp>
      <p:pic>
        <p:nvPicPr>
          <p:cNvPr id="5" name="İçerik Yer Tutucusu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056092"/>
            <a:ext cx="3929604" cy="319280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890" y="1881684"/>
            <a:ext cx="4020243" cy="3915821"/>
          </a:xfrm>
          <a:prstGeom prst="rect">
            <a:avLst/>
          </a:prstGeom>
        </p:spPr>
      </p:pic>
      <p:cxnSp>
        <p:nvCxnSpPr>
          <p:cNvPr id="8" name="Düz Bağlayıcı 7"/>
          <p:cNvCxnSpPr/>
          <p:nvPr/>
        </p:nvCxnSpPr>
        <p:spPr>
          <a:xfrm>
            <a:off x="2610913" y="3739287"/>
            <a:ext cx="27375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 flipV="1">
            <a:off x="7467954" y="3652493"/>
            <a:ext cx="2846083" cy="86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5847473" y="3416064"/>
            <a:ext cx="1318839" cy="646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DNA</a:t>
            </a:r>
            <a:endParaRPr lang="tr-TR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279064" y="5357365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BAKTERİ HÜCRESİ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(Tek hücreli bir canlı)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9076267" y="5610006"/>
            <a:ext cx="311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Hayvan Hücresi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(çok hücreli bir canlıdan)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b="1" u="sng" dirty="0" smtClean="0">
                <a:ln/>
                <a:solidFill>
                  <a:schemeClr val="accent3"/>
                </a:solidFill>
                <a:latin typeface="Janda Manatee Solid" panose="02000506000000020004" pitchFamily="2" charset="0"/>
              </a:rPr>
              <a:t>DNA ‘</a:t>
            </a:r>
            <a:r>
              <a:rPr lang="tr-TR" b="1" u="sng" dirty="0" err="1" smtClean="0">
                <a:ln/>
                <a:solidFill>
                  <a:schemeClr val="accent3"/>
                </a:solidFill>
                <a:latin typeface="Janda Manatee Solid" panose="02000506000000020004" pitchFamily="2" charset="0"/>
              </a:rPr>
              <a:t>nın</a:t>
            </a:r>
            <a:r>
              <a:rPr lang="tr-TR" b="1" u="sng" dirty="0" smtClean="0">
                <a:ln/>
                <a:solidFill>
                  <a:schemeClr val="accent3"/>
                </a:solidFill>
                <a:latin typeface="Janda Manatee Solid" panose="02000506000000020004" pitchFamily="2" charset="0"/>
              </a:rPr>
              <a:t> Yapısı:</a:t>
            </a:r>
            <a:endParaRPr lang="tr-TR" b="1" u="sng" dirty="0">
              <a:ln/>
              <a:solidFill>
                <a:schemeClr val="accent3"/>
              </a:solidFill>
              <a:latin typeface="Janda Manatee Solid" panose="02000506000000020004" pitchFamily="2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03312" y="2060576"/>
            <a:ext cx="10766955" cy="851958"/>
          </a:xfrm>
        </p:spPr>
        <p:txBody>
          <a:bodyPr/>
          <a:lstStyle/>
          <a:p>
            <a:r>
              <a:rPr lang="tr-TR" dirty="0" smtClean="0"/>
              <a:t>Canlıları oluşturan en küçük yapı birimi hücre iken DNA </a:t>
            </a:r>
            <a:r>
              <a:rPr lang="tr-TR" dirty="0" err="1" smtClean="0"/>
              <a:t>yı</a:t>
            </a:r>
            <a:r>
              <a:rPr lang="tr-TR" dirty="0" smtClean="0"/>
              <a:t> oluşturan en küçük yapı birimi </a:t>
            </a:r>
            <a:r>
              <a:rPr lang="tr-TR" dirty="0" err="1" smtClean="0"/>
              <a:t>Nükleotit</a:t>
            </a:r>
            <a:r>
              <a:rPr lang="tr-TR" dirty="0" smtClean="0"/>
              <a:t> tir.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2" y="3448646"/>
            <a:ext cx="10682288" cy="1923387"/>
          </a:xfrm>
        </p:spPr>
      </p:pic>
    </p:spTree>
    <p:extLst>
      <p:ext uri="{BB962C8B-B14F-4D97-AF65-F5344CB8AC3E}">
        <p14:creationId xmlns:p14="http://schemas.microsoft.com/office/powerpoint/2010/main" val="8358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21734" y="328892"/>
            <a:ext cx="10075333" cy="1279775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+mn-lt"/>
              </a:rPr>
              <a:t>Nükleotitlerin</a:t>
            </a:r>
            <a:r>
              <a:rPr lang="tr-TR" sz="2800" b="1" dirty="0" smtClean="0">
                <a:latin typeface="+mn-lt"/>
              </a:rPr>
              <a:t> yapısında 1 adet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şeker,1</a:t>
            </a:r>
            <a:r>
              <a:rPr lang="tr-TR" sz="2800" b="1" dirty="0" smtClean="0">
                <a:latin typeface="+mn-lt"/>
              </a:rPr>
              <a:t> adet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fosfat</a:t>
            </a:r>
            <a:r>
              <a:rPr lang="tr-TR" sz="2800" b="1" dirty="0" smtClean="0">
                <a:latin typeface="+mn-lt"/>
              </a:rPr>
              <a:t> ve 1 adet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Azotlu</a:t>
            </a:r>
            <a:r>
              <a:rPr lang="tr-TR" sz="2800" b="1" dirty="0" smtClean="0">
                <a:latin typeface="+mn-lt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+mn-lt"/>
              </a:rPr>
              <a:t>organik</a:t>
            </a:r>
            <a:r>
              <a:rPr lang="tr-TR" sz="2800" b="1" dirty="0" smtClean="0">
                <a:latin typeface="+mn-lt"/>
              </a:rPr>
              <a:t> baz bulunur.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373" y="1608667"/>
            <a:ext cx="8037694" cy="4493705"/>
          </a:xfrm>
        </p:spPr>
      </p:pic>
    </p:spTree>
    <p:extLst>
      <p:ext uri="{BB962C8B-B14F-4D97-AF65-F5344CB8AC3E}">
        <p14:creationId xmlns:p14="http://schemas.microsoft.com/office/powerpoint/2010/main" val="10913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25282"/>
          </a:xfrm>
        </p:spPr>
        <p:txBody>
          <a:bodyPr/>
          <a:lstStyle/>
          <a:p>
            <a:r>
              <a:rPr lang="tr-TR" sz="2800" dirty="0" smtClean="0">
                <a:solidFill>
                  <a:srgbClr val="FF0000"/>
                </a:solidFill>
              </a:rPr>
              <a:t>Şeker ve fosfat her </a:t>
            </a:r>
            <a:r>
              <a:rPr lang="tr-TR" sz="2800" dirty="0" err="1" smtClean="0">
                <a:solidFill>
                  <a:srgbClr val="FF0000"/>
                </a:solidFill>
              </a:rPr>
              <a:t>nükleotitin</a:t>
            </a:r>
            <a:r>
              <a:rPr lang="tr-TR" sz="2800" dirty="0" smtClean="0">
                <a:solidFill>
                  <a:srgbClr val="FF0000"/>
                </a:solidFill>
              </a:rPr>
              <a:t> yapısında tek çeşit olarak </a:t>
            </a:r>
            <a:r>
              <a:rPr lang="tr-TR" sz="2800" dirty="0" err="1" smtClean="0">
                <a:solidFill>
                  <a:srgbClr val="FF0000"/>
                </a:solidFill>
              </a:rPr>
              <a:t>bulunur.Fakat</a:t>
            </a:r>
            <a:r>
              <a:rPr lang="tr-TR" sz="2800" dirty="0" smtClean="0">
                <a:solidFill>
                  <a:srgbClr val="FF0000"/>
                </a:solidFill>
              </a:rPr>
              <a:t> Azotlu Organik Bazlar 4 </a:t>
            </a:r>
            <a:r>
              <a:rPr lang="tr-TR" sz="2800" dirty="0" err="1" smtClean="0">
                <a:solidFill>
                  <a:srgbClr val="FF0000"/>
                </a:solidFill>
              </a:rPr>
              <a:t>çeşittir.Bu</a:t>
            </a:r>
            <a:r>
              <a:rPr lang="tr-TR" sz="2800" dirty="0" smtClean="0">
                <a:solidFill>
                  <a:srgbClr val="FF0000"/>
                </a:solidFill>
              </a:rPr>
              <a:t> bazlar:</a:t>
            </a:r>
            <a:r>
              <a:rPr lang="tr-TR" sz="2800" dirty="0">
                <a:solidFill>
                  <a:srgbClr val="FF0000"/>
                </a:solidFill>
              </a:rPr>
              <a:t/>
            </a:r>
            <a:br>
              <a:rPr lang="tr-TR" sz="2800" dirty="0">
                <a:solidFill>
                  <a:srgbClr val="FF0000"/>
                </a:solidFill>
              </a:rPr>
            </a:br>
            <a:endParaRPr lang="tr-TR" sz="2800" dirty="0">
              <a:solidFill>
                <a:srgbClr val="FF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230" y="4033511"/>
            <a:ext cx="2115316" cy="183185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694" y="4363379"/>
            <a:ext cx="2103124" cy="182270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27" y="1602737"/>
            <a:ext cx="2852934" cy="23317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63137"/>
            <a:ext cx="2267717" cy="1853188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46111" y="4116325"/>
            <a:ext cx="22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accent3">
                    <a:lumMod val="75000"/>
                  </a:schemeClr>
                </a:solidFill>
              </a:rPr>
              <a:t>Guanin</a:t>
            </a:r>
            <a:r>
              <a:rPr lang="tr-TR" sz="2800" b="1" dirty="0" smtClean="0">
                <a:solidFill>
                  <a:schemeClr val="accent3">
                    <a:lumMod val="75000"/>
                  </a:schemeClr>
                </a:solidFill>
              </a:rPr>
              <a:t> Bazı</a:t>
            </a:r>
            <a:endParaRPr lang="tr-T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03545" y="5865363"/>
            <a:ext cx="22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Sitozin</a:t>
            </a:r>
            <a:r>
              <a:rPr lang="tr-T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Bazı</a:t>
            </a:r>
            <a:endParaRPr lang="tr-T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8119101" y="6091784"/>
            <a:ext cx="226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chemeClr val="accent6">
                    <a:lumMod val="50000"/>
                  </a:schemeClr>
                </a:solidFill>
              </a:rPr>
              <a:t>Timin bazı</a:t>
            </a:r>
            <a:endParaRPr lang="tr-T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0200" y="292100"/>
            <a:ext cx="9719653" cy="5956299"/>
          </a:xfrm>
        </p:spPr>
        <p:txBody>
          <a:bodyPr/>
          <a:lstStyle/>
          <a:p>
            <a:r>
              <a:rPr lang="tr-TR" dirty="0" err="1" smtClean="0"/>
              <a:t>Nükleotitler</a:t>
            </a:r>
            <a:r>
              <a:rPr lang="tr-TR" dirty="0" smtClean="0"/>
              <a:t> yapılarında bulunan bazın ismini kullanarak </a:t>
            </a:r>
            <a:r>
              <a:rPr lang="tr-TR" dirty="0" err="1" smtClean="0"/>
              <a:t>adlandırılır.Örneğin:Yapısında</a:t>
            </a:r>
            <a:r>
              <a:rPr lang="tr-TR" dirty="0" smtClean="0"/>
              <a:t> </a:t>
            </a:r>
            <a:r>
              <a:rPr lang="tr-TR" dirty="0" err="1" smtClean="0"/>
              <a:t>Adenin</a:t>
            </a:r>
            <a:r>
              <a:rPr lang="tr-TR" dirty="0" smtClean="0"/>
              <a:t> bazı bulunduran nükleotide ‘</a:t>
            </a:r>
            <a:r>
              <a:rPr lang="tr-TR" b="1" dirty="0" smtClean="0">
                <a:solidFill>
                  <a:srgbClr val="FF0000"/>
                </a:solidFill>
              </a:rPr>
              <a:t>’</a:t>
            </a:r>
            <a:r>
              <a:rPr lang="tr-TR" b="1" dirty="0" err="1" smtClean="0">
                <a:solidFill>
                  <a:srgbClr val="FF0000"/>
                </a:solidFill>
              </a:rPr>
              <a:t>Adenin</a:t>
            </a:r>
            <a:r>
              <a:rPr lang="tr-TR" b="1" dirty="0" smtClean="0">
                <a:solidFill>
                  <a:srgbClr val="FF0000"/>
                </a:solidFill>
              </a:rPr>
              <a:t> Nükleotidi</a:t>
            </a:r>
            <a:r>
              <a:rPr lang="tr-TR" dirty="0" smtClean="0"/>
              <a:t>’’ denir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26" y="4445796"/>
            <a:ext cx="2803969" cy="160156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37" y="2489178"/>
            <a:ext cx="2989586" cy="156214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03" y="4687897"/>
            <a:ext cx="2825323" cy="1384737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3" y="1564813"/>
            <a:ext cx="2823681" cy="15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086600" y="2311400"/>
            <a:ext cx="3886200" cy="3378200"/>
          </a:xfrm>
        </p:spPr>
        <p:txBody>
          <a:bodyPr/>
          <a:lstStyle/>
          <a:p>
            <a:r>
              <a:rPr lang="tr-TR" dirty="0" err="1" smtClean="0"/>
              <a:t>Nükleotitler</a:t>
            </a:r>
            <a:r>
              <a:rPr lang="tr-TR" dirty="0" smtClean="0"/>
              <a:t> üst üste dizilerek DNA zincirlerini </a:t>
            </a:r>
            <a:r>
              <a:rPr lang="tr-TR" dirty="0" err="1" smtClean="0"/>
              <a:t>oluştururlar.Her</a:t>
            </a:r>
            <a:r>
              <a:rPr lang="tr-TR" dirty="0" smtClean="0"/>
              <a:t> bir DNA molekülünde 2 adet iplik </a:t>
            </a:r>
            <a:r>
              <a:rPr lang="tr-TR" dirty="0" err="1" smtClean="0"/>
              <a:t>bulunur.Nükleotitler</a:t>
            </a:r>
            <a:r>
              <a:rPr lang="tr-TR" dirty="0" smtClean="0"/>
              <a:t> üst üste bağlar yardımıyla bağlanır.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1" y="0"/>
            <a:ext cx="5807459" cy="656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TM02892315[[fn=Duman]]</Template>
  <TotalTime>478</TotalTime>
  <Words>428</Words>
  <Application>Microsoft Office PowerPoint</Application>
  <PresentationFormat>Geniş ekran</PresentationFormat>
  <Paragraphs>57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32" baseType="lpstr">
      <vt:lpstr>Adobe Gothic Std B</vt:lpstr>
      <vt:lpstr>Aller Display</vt:lpstr>
      <vt:lpstr>Arial</vt:lpstr>
      <vt:lpstr>Calibri</vt:lpstr>
      <vt:lpstr>Calibri Light</vt:lpstr>
      <vt:lpstr>Century Gothic</vt:lpstr>
      <vt:lpstr>CreativeBlock BB</vt:lpstr>
      <vt:lpstr>Janda Manatee Solid</vt:lpstr>
      <vt:lpstr>Wingdings 2</vt:lpstr>
      <vt:lpstr>Wingdings 3</vt:lpstr>
      <vt:lpstr>HDOfficeLightV0</vt:lpstr>
      <vt:lpstr>İyon</vt:lpstr>
      <vt:lpstr>DNA VE GENETİK KOD</vt:lpstr>
      <vt:lpstr>PowerPoint Sunusu</vt:lpstr>
      <vt:lpstr>PowerPoint Sunusu</vt:lpstr>
      <vt:lpstr>Hücrelerde solunum,sindirim… gibi faaliyetlerin gerçekleşmesini DNA adı verilen br molekül sağlar.DNA çok hücreli canlılarda çekirdek içerisinde;tek hücreli canlılarda ise sitoplazmada serbest halde bulunur</vt:lpstr>
      <vt:lpstr>DNA ‘nın Yapısı:</vt:lpstr>
      <vt:lpstr>PowerPoint Sunusu</vt:lpstr>
      <vt:lpstr>Şeker ve fosfat her nükleotitin yapısında tek çeşit olarak bulunur.Fakat Azotlu Organik Bazlar 4 çeşittir.Bu bazlar: </vt:lpstr>
      <vt:lpstr>PowerPoint Sunusu</vt:lpstr>
      <vt:lpstr>PowerPoint Sunusu</vt:lpstr>
      <vt:lpstr>PowerPoint Sunusu</vt:lpstr>
      <vt:lpstr>PowerPoint Sunusu</vt:lpstr>
      <vt:lpstr>DNA NIN EŞLENMESİ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VE GENETİK KOD</dc:title>
  <dc:creator>Firat İLCİN</dc:creator>
  <cp:lastModifiedBy>Firat İLCİN</cp:lastModifiedBy>
  <cp:revision>19</cp:revision>
  <dcterms:created xsi:type="dcterms:W3CDTF">2015-08-14T14:01:52Z</dcterms:created>
  <dcterms:modified xsi:type="dcterms:W3CDTF">2015-08-22T22:04:46Z</dcterms:modified>
</cp:coreProperties>
</file>