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332" r:id="rId2"/>
    <p:sldId id="333" r:id="rId3"/>
    <p:sldId id="334" r:id="rId4"/>
    <p:sldId id="335" r:id="rId5"/>
    <p:sldId id="261" r:id="rId6"/>
    <p:sldId id="341" r:id="rId7"/>
    <p:sldId id="344" r:id="rId8"/>
    <p:sldId id="343" r:id="rId9"/>
    <p:sldId id="347" r:id="rId10"/>
    <p:sldId id="346" r:id="rId11"/>
    <p:sldId id="336" r:id="rId12"/>
    <p:sldId id="337" r:id="rId13"/>
    <p:sldId id="338" r:id="rId14"/>
    <p:sldId id="339" r:id="rId15"/>
    <p:sldId id="340" r:id="rId16"/>
    <p:sldId id="266" r:id="rId17"/>
    <p:sldId id="267" r:id="rId18"/>
    <p:sldId id="268" r:id="rId19"/>
    <p:sldId id="269" r:id="rId20"/>
    <p:sldId id="270" r:id="rId21"/>
    <p:sldId id="271" r:id="rId22"/>
    <p:sldId id="273" r:id="rId23"/>
    <p:sldId id="348" r:id="rId24"/>
    <p:sldId id="349" r:id="rId25"/>
    <p:sldId id="351" r:id="rId26"/>
    <p:sldId id="352" r:id="rId27"/>
    <p:sldId id="278" r:id="rId28"/>
    <p:sldId id="353" r:id="rId29"/>
    <p:sldId id="354" r:id="rId30"/>
    <p:sldId id="355" r:id="rId31"/>
    <p:sldId id="357" r:id="rId32"/>
    <p:sldId id="358" r:id="rId33"/>
    <p:sldId id="359" r:id="rId34"/>
    <p:sldId id="360" r:id="rId35"/>
    <p:sldId id="283" r:id="rId36"/>
    <p:sldId id="284" r:id="rId37"/>
    <p:sldId id="285" r:id="rId38"/>
    <p:sldId id="286" r:id="rId39"/>
    <p:sldId id="287" r:id="rId40"/>
    <p:sldId id="361" r:id="rId41"/>
    <p:sldId id="362" r:id="rId42"/>
    <p:sldId id="291" r:id="rId43"/>
    <p:sldId id="292" r:id="rId44"/>
    <p:sldId id="363" r:id="rId45"/>
    <p:sldId id="364" r:id="rId46"/>
    <p:sldId id="366" r:id="rId47"/>
    <p:sldId id="369" r:id="rId48"/>
    <p:sldId id="365" r:id="rId49"/>
    <p:sldId id="297" r:id="rId50"/>
    <p:sldId id="368" r:id="rId51"/>
    <p:sldId id="298" r:id="rId52"/>
    <p:sldId id="299" r:id="rId53"/>
    <p:sldId id="367" r:id="rId54"/>
    <p:sldId id="370" r:id="rId55"/>
    <p:sldId id="371" r:id="rId56"/>
    <p:sldId id="290" r:id="rId57"/>
    <p:sldId id="300" r:id="rId58"/>
    <p:sldId id="301" r:id="rId59"/>
    <p:sldId id="302" r:id="rId60"/>
    <p:sldId id="37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9" autoAdjust="0"/>
    <p:restoredTop sz="94660"/>
  </p:normalViewPr>
  <p:slideViewPr>
    <p:cSldViewPr>
      <p:cViewPr varScale="1">
        <p:scale>
          <a:sx n="94" d="100"/>
          <a:sy n="94" d="100"/>
        </p:scale>
        <p:origin x="-552" y="-108"/>
      </p:cViewPr>
      <p:guideLst>
        <p:guide orient="horz" pos="2160"/>
        <p:guide pos="2880"/>
      </p:guideLst>
    </p:cSldViewPr>
  </p:slideViewPr>
  <p:notesTextViewPr>
    <p:cViewPr>
      <p:scale>
        <a:sx n="100" d="100"/>
        <a:sy n="100" d="100"/>
      </p:scale>
      <p:origin x="0" y="0"/>
    </p:cViewPr>
  </p:notesTextViewPr>
  <p:notesViewPr>
    <p:cSldViewPr>
      <p:cViewPr varScale="1">
        <p:scale>
          <a:sx n="75" d="100"/>
          <a:sy n="75" d="100"/>
        </p:scale>
        <p:origin x="-222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75F943-9E3E-4E81-8C82-A2A743C2C457}" type="datetimeFigureOut">
              <a:rPr lang="tr-TR" smtClean="0"/>
              <a:pPr/>
              <a:t>22.04.2012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E440E-4D91-4429-8325-B7AD87A52A2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45E440E-4D91-4429-8325-B7AD87A52A25}" type="slidenum">
              <a:rPr lang="tr-TR" smtClean="0"/>
              <a:pPr/>
              <a:t>29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22.04.2012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22.04.2012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22.04.2012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42913" y="103188"/>
            <a:ext cx="8243887" cy="131445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45611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45611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3638"/>
            <a:ext cx="2133600" cy="457200"/>
          </a:xfrm>
        </p:spPr>
        <p:txBody>
          <a:bodyPr/>
          <a:lstStyle>
            <a:lvl1pPr>
              <a:defRPr/>
            </a:lvl1pPr>
          </a:lstStyle>
          <a:p>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3638"/>
            <a:ext cx="2133600" cy="457200"/>
          </a:xfrm>
        </p:spPr>
        <p:txBody>
          <a:bodyPr/>
          <a:lstStyle>
            <a:lvl1pPr>
              <a:defRPr/>
            </a:lvl1pPr>
          </a:lstStyle>
          <a:p>
            <a:fld id="{686772E0-A45F-4826-A9B8-4E7832E026FA}" type="slidenum">
              <a:rPr lang="tr-T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42913" y="103188"/>
            <a:ext cx="8243887" cy="131445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45611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510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03663"/>
            <a:ext cx="4038600" cy="215265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457200" y="6243638"/>
            <a:ext cx="2133600" cy="457200"/>
          </a:xfrm>
        </p:spPr>
        <p:txBody>
          <a:bodyPr/>
          <a:lstStyle>
            <a:lvl1pPr>
              <a:defRPr/>
            </a:lvl1pPr>
          </a:lstStyle>
          <a:p>
            <a:endParaRPr lang="tr-TR"/>
          </a:p>
        </p:txBody>
      </p:sp>
      <p:sp>
        <p:nvSpPr>
          <p:cNvPr id="7" name="6 Altbilgi Yer Tutucusu"/>
          <p:cNvSpPr>
            <a:spLocks noGrp="1"/>
          </p:cNvSpPr>
          <p:nvPr>
            <p:ph type="ftr" sz="quarter" idx="11"/>
          </p:nvPr>
        </p:nvSpPr>
        <p:spPr>
          <a:xfrm>
            <a:off x="3124200" y="6248400"/>
            <a:ext cx="2895600" cy="457200"/>
          </a:xfrm>
        </p:spPr>
        <p:txBody>
          <a:bodyPr/>
          <a:lstStyle>
            <a:lvl1pPr>
              <a:defRPr/>
            </a:lvl1pPr>
          </a:lstStyle>
          <a:p>
            <a:endParaRPr lang="tr-TR"/>
          </a:p>
        </p:txBody>
      </p:sp>
      <p:sp>
        <p:nvSpPr>
          <p:cNvPr id="8" name="7 Slayt Numarası Yer Tutucusu"/>
          <p:cNvSpPr>
            <a:spLocks noGrp="1"/>
          </p:cNvSpPr>
          <p:nvPr>
            <p:ph type="sldNum" sz="quarter" idx="12"/>
          </p:nvPr>
        </p:nvSpPr>
        <p:spPr>
          <a:xfrm>
            <a:off x="6553200" y="6243638"/>
            <a:ext cx="2133600" cy="457200"/>
          </a:xfrm>
        </p:spPr>
        <p:txBody>
          <a:bodyPr/>
          <a:lstStyle>
            <a:lvl1pPr>
              <a:defRPr/>
            </a:lvl1pPr>
          </a:lstStyle>
          <a:p>
            <a:fld id="{A2A17EB0-C650-4521-9618-469842755E8A}"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22.04.2012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22.04.2012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22.04.2012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22.04.2012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22.04.2012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22.04.2012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22.04.2012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22.04.2012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22.04.2012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17" descr="Gunes2"/>
          <p:cNvPicPr>
            <a:picLocks noChangeAspect="1" noChangeArrowheads="1"/>
          </p:cNvPicPr>
          <p:nvPr/>
        </p:nvPicPr>
        <p:blipFill>
          <a:blip r:embed="rId2" cstate="print"/>
          <a:srcRect/>
          <a:stretch>
            <a:fillRect/>
          </a:stretch>
        </p:blipFill>
        <p:spPr>
          <a:xfrm>
            <a:off x="0" y="0"/>
            <a:ext cx="9144000" cy="6858000"/>
          </a:xfrm>
          <a:prstGeom prst="rect">
            <a:avLst/>
          </a:prstGeom>
        </p:spPr>
      </p:pic>
      <p:sp>
        <p:nvSpPr>
          <p:cNvPr id="5" name="1 Başlık"/>
          <p:cNvSpPr txBox="1">
            <a:spLocks/>
          </p:cNvSpPr>
          <p:nvPr/>
        </p:nvSpPr>
        <p:spPr>
          <a:xfrm>
            <a:off x="755576" y="620688"/>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rgbClr val="002060"/>
                </a:solidFill>
                <a:effectLst/>
                <a:uLnTx/>
                <a:uFillTx/>
                <a:latin typeface="+mj-lt"/>
                <a:ea typeface="+mj-ea"/>
                <a:cs typeface="+mj-cs"/>
              </a:rPr>
              <a:t>MADDENİN HALLERİ VE ISI</a:t>
            </a:r>
            <a:endParaRPr kumimoji="0" lang="tr-TR" sz="4400" b="0" i="0" u="none" strike="noStrike" kern="1200" cap="none" spc="0" normalizeH="0" baseline="0" noProof="0" dirty="0">
              <a:ln>
                <a:noFill/>
              </a:ln>
              <a:solidFill>
                <a:srgbClr val="002060"/>
              </a:solidFill>
              <a:effectLst/>
              <a:uLnTx/>
              <a:uFillTx/>
              <a:latin typeface="+mj-lt"/>
              <a:ea typeface="+mj-ea"/>
              <a:cs typeface="+mj-cs"/>
            </a:endParaRPr>
          </a:p>
        </p:txBody>
      </p:sp>
      <p:sp>
        <p:nvSpPr>
          <p:cNvPr id="6" name="2 Alt Başlık"/>
          <p:cNvSpPr txBox="1">
            <a:spLocks/>
          </p:cNvSpPr>
          <p:nvPr/>
        </p:nvSpPr>
        <p:spPr>
          <a:xfrm>
            <a:off x="611560" y="1844824"/>
            <a:ext cx="7948464" cy="31683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accent3">
                    <a:lumMod val="20000"/>
                    <a:lumOff val="80000"/>
                  </a:schemeClr>
                </a:solidFill>
                <a:effectLst/>
                <a:uLnTx/>
                <a:uFillTx/>
                <a:latin typeface="+mn-lt"/>
                <a:ea typeface="+mn-ea"/>
                <a:cs typeface="+mn-cs"/>
              </a:rPr>
              <a:t>Isı ve Sıcaklık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accent3">
                    <a:lumMod val="20000"/>
                    <a:lumOff val="80000"/>
                  </a:schemeClr>
                </a:solidFill>
                <a:effectLst/>
                <a:uLnTx/>
                <a:uFillTx/>
                <a:latin typeface="+mn-lt"/>
                <a:ea typeface="+mn-ea"/>
                <a:cs typeface="+mn-cs"/>
              </a:rPr>
              <a:t>Enerji Dönüşümü ve </a:t>
            </a:r>
            <a:r>
              <a:rPr kumimoji="0" lang="tr-TR" sz="3200" b="0" i="0" u="none" strike="noStrike" kern="1200" cap="none" spc="0" normalizeH="0" baseline="0" noProof="0" dirty="0" err="1" smtClean="0">
                <a:ln>
                  <a:noFill/>
                </a:ln>
                <a:solidFill>
                  <a:schemeClr val="accent3">
                    <a:lumMod val="20000"/>
                    <a:lumOff val="80000"/>
                  </a:schemeClr>
                </a:solidFill>
                <a:effectLst/>
                <a:uLnTx/>
                <a:uFillTx/>
                <a:latin typeface="+mn-lt"/>
                <a:ea typeface="+mn-ea"/>
                <a:cs typeface="+mn-cs"/>
              </a:rPr>
              <a:t>Özısı</a:t>
            </a:r>
            <a:endParaRPr kumimoji="0" lang="tr-TR" sz="3200" b="0" i="0" u="none" strike="noStrike" kern="1200" cap="none" spc="0" normalizeH="0" baseline="0" noProof="0" dirty="0" smtClean="0">
              <a:ln>
                <a:noFill/>
              </a:ln>
              <a:solidFill>
                <a:schemeClr val="accent3">
                  <a:lumMod val="20000"/>
                  <a:lumOff val="8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accent3">
                    <a:lumMod val="20000"/>
                    <a:lumOff val="80000"/>
                  </a:schemeClr>
                </a:solidFill>
                <a:effectLst/>
                <a:uLnTx/>
                <a:uFillTx/>
                <a:latin typeface="+mn-lt"/>
                <a:ea typeface="+mn-ea"/>
                <a:cs typeface="+mn-cs"/>
              </a:rPr>
              <a:t>Maddenin Halleri ve Isı Alışverişi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accent3">
                    <a:lumMod val="20000"/>
                    <a:lumOff val="80000"/>
                  </a:schemeClr>
                </a:solidFill>
                <a:effectLst/>
                <a:uLnTx/>
                <a:uFillTx/>
                <a:latin typeface="+mn-lt"/>
                <a:ea typeface="+mn-ea"/>
                <a:cs typeface="+mn-cs"/>
              </a:rPr>
              <a:t>Erime-Donma ve Buharlaşma-</a:t>
            </a:r>
            <a:r>
              <a:rPr kumimoji="0" lang="tr-TR" sz="3200" b="0" i="0" u="none" strike="noStrike" kern="1200" cap="none" spc="0" normalizeH="0" baseline="0" noProof="0" dirty="0" err="1" smtClean="0">
                <a:ln>
                  <a:noFill/>
                </a:ln>
                <a:solidFill>
                  <a:schemeClr val="accent3">
                    <a:lumMod val="20000"/>
                    <a:lumOff val="80000"/>
                  </a:schemeClr>
                </a:solidFill>
                <a:effectLst/>
                <a:uLnTx/>
                <a:uFillTx/>
                <a:latin typeface="+mn-lt"/>
                <a:ea typeface="+mn-ea"/>
                <a:cs typeface="+mn-cs"/>
              </a:rPr>
              <a:t>Yoğuşma</a:t>
            </a:r>
            <a:r>
              <a:rPr kumimoji="0" lang="tr-TR" sz="3200" b="0" i="0" u="none" strike="noStrike" kern="1200" cap="none" spc="0" normalizeH="0" baseline="0" noProof="0" dirty="0" smtClean="0">
                <a:ln>
                  <a:noFill/>
                </a:ln>
                <a:solidFill>
                  <a:schemeClr val="accent3">
                    <a:lumMod val="20000"/>
                    <a:lumOff val="80000"/>
                  </a:schemeClr>
                </a:solidFill>
                <a:effectLst/>
                <a:uLnTx/>
                <a:uFillTx/>
                <a:latin typeface="+mn-lt"/>
                <a:ea typeface="+mn-ea"/>
                <a:cs typeface="+mn-cs"/>
              </a:rPr>
              <a:t> Isısı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accent3">
                    <a:lumMod val="20000"/>
                    <a:lumOff val="80000"/>
                  </a:schemeClr>
                </a:solidFill>
                <a:effectLst/>
                <a:uLnTx/>
                <a:uFillTx/>
                <a:latin typeface="+mn-lt"/>
                <a:ea typeface="+mn-ea"/>
                <a:cs typeface="+mn-cs"/>
              </a:rPr>
              <a:t>Isınma-Soğuma Eğrileri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0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Dikdörtgen"/>
          <p:cNvSpPr/>
          <p:nvPr/>
        </p:nvSpPr>
        <p:spPr>
          <a:xfrm>
            <a:off x="4355976" y="5805264"/>
            <a:ext cx="4572000" cy="646331"/>
          </a:xfrm>
          <a:prstGeom prst="rect">
            <a:avLst/>
          </a:prstGeom>
        </p:spPr>
        <p:txBody>
          <a:bodyPr>
            <a:spAutoFit/>
          </a:bodyPr>
          <a:lstStyle/>
          <a:p>
            <a:endParaRPr lang="tr-TR" dirty="0" smtClean="0">
              <a:solidFill>
                <a:schemeClr val="tx1">
                  <a:lumMod val="95000"/>
                  <a:lumOff val="5000"/>
                </a:schemeClr>
              </a:solidFill>
            </a:endParaRPr>
          </a:p>
          <a:p>
            <a:r>
              <a:rPr lang="tr-TR" dirty="0" smtClean="0">
                <a:solidFill>
                  <a:schemeClr val="tx1">
                    <a:lumMod val="95000"/>
                    <a:lumOff val="5000"/>
                  </a:schemeClr>
                </a:solidFill>
              </a:rPr>
              <a:t>Hazırlayan :Arif Özgür ÜLGER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467544" y="980728"/>
            <a:ext cx="8229600" cy="4525963"/>
          </a:xfrm>
          <a:ln>
            <a:solidFill>
              <a:srgbClr val="FF6600"/>
            </a:solidFill>
          </a:ln>
        </p:spPr>
        <p:txBody>
          <a:bodyPr/>
          <a:lstStyle/>
          <a:p>
            <a:r>
              <a:rPr lang="tr-TR" sz="2000" dirty="0">
                <a:latin typeface="Comic Sans MS" pitchFamily="66" charset="0"/>
              </a:rPr>
              <a:t>   Termometreler hazırlanırken haznelerine cıva ya da alkol gibi sıvılar konulur. Bu sıcaklığı ölçülecek maddeye daldırıldığında madde ile termometre arasında ısı alışverişi olur. Bu alışveriş sonucu haznedeki sıvı genleşir ve sıvı seviyesi yükselir, bu sayede de ölçüm yapılır.</a:t>
            </a:r>
          </a:p>
          <a:p>
            <a:r>
              <a:rPr lang="tr-TR" sz="2000" dirty="0">
                <a:latin typeface="Comic Sans MS" pitchFamily="66" charset="0"/>
              </a:rPr>
              <a:t>                                 **</a:t>
            </a:r>
            <a:r>
              <a:rPr lang="tr-TR" sz="2000" dirty="0">
                <a:solidFill>
                  <a:srgbClr val="FF0000"/>
                </a:solidFill>
                <a:latin typeface="Comic Sans MS" pitchFamily="66" charset="0"/>
              </a:rPr>
              <a:t>termometre çeşitleri**</a:t>
            </a:r>
            <a:endParaRPr lang="tr-TR" sz="2000" dirty="0">
              <a:latin typeface="Comic Sans MS" pitchFamily="66" charset="0"/>
            </a:endParaRPr>
          </a:p>
        </p:txBody>
      </p:sp>
      <p:pic>
        <p:nvPicPr>
          <p:cNvPr id="69637" name="Picture 5" descr="termometre_buyuk1"/>
          <p:cNvPicPr>
            <a:picLocks noChangeAspect="1" noChangeArrowheads="1"/>
          </p:cNvPicPr>
          <p:nvPr/>
        </p:nvPicPr>
        <p:blipFill>
          <a:blip r:embed="rId2" cstate="print"/>
          <a:srcRect/>
          <a:stretch>
            <a:fillRect/>
          </a:stretch>
        </p:blipFill>
        <p:spPr bwMode="auto">
          <a:xfrm>
            <a:off x="0" y="3508375"/>
            <a:ext cx="9144000" cy="3349625"/>
          </a:xfrm>
          <a:prstGeom prst="rect">
            <a:avLst/>
          </a:prstGeom>
          <a:noFill/>
        </p:spPr>
      </p:pic>
    </p:spTree>
  </p:cSld>
  <p:clrMapOvr>
    <a:masterClrMapping/>
  </p:clrMapOvr>
  <p:transition spd="slow">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468313" y="3716338"/>
            <a:ext cx="8291512" cy="2952750"/>
          </a:xfrm>
        </p:spPr>
        <p:txBody>
          <a:bodyPr/>
          <a:lstStyle/>
          <a:p>
            <a:pPr algn="ctr">
              <a:lnSpc>
                <a:spcPct val="90000"/>
              </a:lnSpc>
              <a:buFontTx/>
              <a:buNone/>
            </a:pPr>
            <a:r>
              <a:rPr lang="tr-TR" i="1"/>
              <a:t>Sıcaklıkları aynı iki madde arasında ısı aktarımı gerçekleşir mi?</a:t>
            </a:r>
          </a:p>
          <a:p>
            <a:pPr algn="ctr">
              <a:lnSpc>
                <a:spcPct val="90000"/>
              </a:lnSpc>
              <a:buFontTx/>
              <a:buNone/>
            </a:pPr>
            <a:endParaRPr lang="tr-TR" i="1"/>
          </a:p>
          <a:p>
            <a:pPr algn="ctr">
              <a:lnSpc>
                <a:spcPct val="90000"/>
              </a:lnSpc>
              <a:buFontTx/>
              <a:buNone/>
            </a:pPr>
            <a:r>
              <a:rPr lang="tr-TR" i="1"/>
              <a:t>Bu iki maddeden birinin sıcaklığı diğerinden farklı olması halinde ne olur?</a:t>
            </a:r>
          </a:p>
        </p:txBody>
      </p:sp>
      <p:sp>
        <p:nvSpPr>
          <p:cNvPr id="101380" name="Rectangle 4"/>
          <p:cNvSpPr>
            <a:spLocks noGrp="1" noChangeArrowheads="1"/>
          </p:cNvSpPr>
          <p:nvPr>
            <p:ph type="title"/>
          </p:nvPr>
        </p:nvSpPr>
        <p:spPr>
          <a:xfrm>
            <a:off x="4211638" y="476250"/>
            <a:ext cx="4643437" cy="2016125"/>
          </a:xfrm>
        </p:spPr>
        <p:txBody>
          <a:bodyPr/>
          <a:lstStyle/>
          <a:p>
            <a:r>
              <a:rPr lang="tr-TR" b="1" i="1">
                <a:solidFill>
                  <a:srgbClr val="0000FF"/>
                </a:solidFill>
              </a:rPr>
              <a:t>ISI AKTARIMI NEDİR?</a:t>
            </a:r>
          </a:p>
        </p:txBody>
      </p:sp>
      <p:pic>
        <p:nvPicPr>
          <p:cNvPr id="101384" name="Picture 8" descr="sicak_gunes_karikatur"/>
          <p:cNvPicPr>
            <a:picLocks noChangeAspect="1" noChangeArrowheads="1"/>
          </p:cNvPicPr>
          <p:nvPr/>
        </p:nvPicPr>
        <p:blipFill>
          <a:blip r:embed="rId2" cstate="print"/>
          <a:srcRect/>
          <a:stretch>
            <a:fillRect/>
          </a:stretch>
        </p:blipFill>
        <p:spPr bwMode="auto">
          <a:xfrm>
            <a:off x="0" y="0"/>
            <a:ext cx="3924300" cy="36449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p:txBody>
          <a:bodyPr/>
          <a:lstStyle/>
          <a:p>
            <a:r>
              <a:rPr lang="tr-TR" sz="3600" b="1" i="1">
                <a:solidFill>
                  <a:srgbClr val="FF0066"/>
                </a:solidFill>
              </a:rPr>
              <a:t>Örneğin elimize bir buz parçası aldığımızı düşünelim…</a:t>
            </a:r>
          </a:p>
        </p:txBody>
      </p:sp>
      <p:sp>
        <p:nvSpPr>
          <p:cNvPr id="102403" name="Rectangle 3"/>
          <p:cNvSpPr>
            <a:spLocks noGrp="1" noChangeArrowheads="1"/>
          </p:cNvSpPr>
          <p:nvPr>
            <p:ph type="body" sz="half" idx="1"/>
          </p:nvPr>
        </p:nvSpPr>
        <p:spPr/>
        <p:txBody>
          <a:bodyPr/>
          <a:lstStyle/>
          <a:p>
            <a:pPr marL="609600" indent="-609600">
              <a:buClr>
                <a:srgbClr val="FF0066"/>
              </a:buClr>
              <a:buFontTx/>
              <a:buAutoNum type="arabicPeriod"/>
            </a:pPr>
            <a:r>
              <a:rPr lang="tr-TR" sz="2400"/>
              <a:t>Burada ısı aktarımının yönü nasıldır?</a:t>
            </a:r>
          </a:p>
          <a:p>
            <a:pPr marL="609600" indent="-609600">
              <a:buClr>
                <a:srgbClr val="FF0066"/>
              </a:buClr>
              <a:buFontTx/>
              <a:buAutoNum type="arabicPeriod"/>
            </a:pPr>
            <a:r>
              <a:rPr lang="tr-TR" sz="2400"/>
              <a:t>Isı aktarılan enerji olduğuna göre maddenin ısısından bahsedebilir miyiz?</a:t>
            </a:r>
          </a:p>
          <a:p>
            <a:pPr marL="609600" indent="-609600">
              <a:buClr>
                <a:srgbClr val="FF0066"/>
              </a:buClr>
              <a:buFontTx/>
              <a:buAutoNum type="arabicPeriod"/>
            </a:pPr>
            <a:r>
              <a:rPr lang="tr-TR" sz="2400"/>
              <a:t>Örneğin suyun ısısı havanın ısısı gibi ifadeler doğrumudur?</a:t>
            </a:r>
          </a:p>
        </p:txBody>
      </p:sp>
      <p:pic>
        <p:nvPicPr>
          <p:cNvPr id="102413" name="Picture 13" descr="icecube"/>
          <p:cNvPicPr>
            <a:picLocks noChangeAspect="1" noChangeArrowheads="1"/>
          </p:cNvPicPr>
          <p:nvPr/>
        </p:nvPicPr>
        <p:blipFill>
          <a:blip r:embed="rId2" cstate="print"/>
          <a:srcRect/>
          <a:stretch>
            <a:fillRect/>
          </a:stretch>
        </p:blipFill>
        <p:spPr bwMode="auto">
          <a:xfrm>
            <a:off x="4500563" y="1700213"/>
            <a:ext cx="4392612" cy="48244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2951163" y="333375"/>
            <a:ext cx="6192837" cy="3025775"/>
          </a:xfrm>
        </p:spPr>
        <p:txBody>
          <a:bodyPr/>
          <a:lstStyle/>
          <a:p>
            <a:r>
              <a:rPr lang="tr-TR" sz="4000" u="sng"/>
              <a:t>DENEY:</a:t>
            </a:r>
            <a:r>
              <a:rPr lang="tr-TR" sz="4000"/>
              <a:t/>
            </a:r>
            <a:br>
              <a:rPr lang="tr-TR" sz="4000"/>
            </a:br>
            <a:r>
              <a:rPr lang="tr-TR" sz="4000"/>
              <a:t> </a:t>
            </a:r>
            <a:r>
              <a:rPr lang="tr-TR" sz="4000" i="1">
                <a:solidFill>
                  <a:srgbClr val="0000FF"/>
                </a:solidFill>
              </a:rPr>
              <a:t>ISI HAREKETLERİNİN GÖZLENMESİ</a:t>
            </a:r>
            <a:r>
              <a:rPr lang="tr-TR" sz="4800"/>
              <a:t> </a:t>
            </a:r>
          </a:p>
        </p:txBody>
      </p:sp>
      <p:sp>
        <p:nvSpPr>
          <p:cNvPr id="118789" name="Rectangle 5"/>
          <p:cNvSpPr>
            <a:spLocks noGrp="1" noChangeArrowheads="1"/>
          </p:cNvSpPr>
          <p:nvPr>
            <p:ph type="subTitle" idx="1"/>
          </p:nvPr>
        </p:nvSpPr>
        <p:spPr>
          <a:xfrm>
            <a:off x="755650" y="4508500"/>
            <a:ext cx="7993063" cy="2087563"/>
          </a:xfrm>
        </p:spPr>
        <p:txBody>
          <a:bodyPr/>
          <a:lstStyle/>
          <a:p>
            <a:r>
              <a:rPr lang="tr-TR" u="sng"/>
              <a:t>AMAÇ:</a:t>
            </a:r>
            <a:r>
              <a:rPr lang="tr-TR"/>
              <a:t> </a:t>
            </a:r>
            <a:r>
              <a:rPr lang="tr-TR">
                <a:solidFill>
                  <a:srgbClr val="0000FF"/>
                </a:solidFill>
              </a:rPr>
              <a:t>Sıcaklıkları farklı maddelerin bir araya geldiklerinde aralarında ısı alış verişinin olacağını gözlemlemek</a:t>
            </a:r>
            <a:endParaRPr lang="tr-TR" u="sng"/>
          </a:p>
        </p:txBody>
      </p:sp>
      <p:pic>
        <p:nvPicPr>
          <p:cNvPr id="118791" name="Picture 7" descr="darwin1"/>
          <p:cNvPicPr>
            <a:picLocks noChangeAspect="1" noChangeArrowheads="1"/>
          </p:cNvPicPr>
          <p:nvPr/>
        </p:nvPicPr>
        <p:blipFill>
          <a:blip r:embed="rId2" cstate="print"/>
          <a:srcRect/>
          <a:stretch>
            <a:fillRect/>
          </a:stretch>
        </p:blipFill>
        <p:spPr bwMode="auto">
          <a:xfrm>
            <a:off x="0" y="46038"/>
            <a:ext cx="2627313" cy="424656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9" name="Rectangle 7"/>
          <p:cNvSpPr>
            <a:spLocks noGrp="1" noChangeArrowheads="1"/>
          </p:cNvSpPr>
          <p:nvPr>
            <p:ph type="title"/>
          </p:nvPr>
        </p:nvSpPr>
        <p:spPr/>
        <p:txBody>
          <a:bodyPr/>
          <a:lstStyle/>
          <a:p>
            <a:r>
              <a:rPr lang="tr-TR" sz="4000" u="sng">
                <a:solidFill>
                  <a:schemeClr val="tx1"/>
                </a:solidFill>
              </a:rPr>
              <a:t>KULLANILAN ARAÇ GEREÇLER VE DENEY DÜZENEĞİ</a:t>
            </a:r>
          </a:p>
        </p:txBody>
      </p:sp>
      <p:sp>
        <p:nvSpPr>
          <p:cNvPr id="120840" name="Rectangle 8"/>
          <p:cNvSpPr>
            <a:spLocks noGrp="1" noChangeArrowheads="1"/>
          </p:cNvSpPr>
          <p:nvPr>
            <p:ph type="body" sz="half" idx="1"/>
          </p:nvPr>
        </p:nvSpPr>
        <p:spPr>
          <a:xfrm>
            <a:off x="457200" y="2060575"/>
            <a:ext cx="3178175" cy="4392613"/>
          </a:xfrm>
        </p:spPr>
        <p:txBody>
          <a:bodyPr/>
          <a:lstStyle/>
          <a:p>
            <a:r>
              <a:rPr lang="tr-TR" sz="2800"/>
              <a:t>beher</a:t>
            </a:r>
          </a:p>
          <a:p>
            <a:r>
              <a:rPr lang="tr-TR" sz="2800"/>
              <a:t>geniş beher</a:t>
            </a:r>
          </a:p>
          <a:p>
            <a:r>
              <a:rPr lang="tr-TR" sz="2800"/>
              <a:t>sıcak su</a:t>
            </a:r>
          </a:p>
          <a:p>
            <a:r>
              <a:rPr lang="tr-TR" sz="2800"/>
              <a:t>buz parçaları</a:t>
            </a:r>
          </a:p>
          <a:p>
            <a:r>
              <a:rPr lang="tr-TR" sz="2800"/>
              <a:t>termometre -2 adet</a:t>
            </a:r>
          </a:p>
        </p:txBody>
      </p:sp>
      <p:pic>
        <p:nvPicPr>
          <p:cNvPr id="120846" name="Picture 14" descr="image010"/>
          <p:cNvPicPr>
            <a:picLocks noChangeAspect="1" noChangeArrowheads="1"/>
          </p:cNvPicPr>
          <p:nvPr/>
        </p:nvPicPr>
        <p:blipFill>
          <a:blip r:embed="rId2" cstate="print"/>
          <a:srcRect/>
          <a:stretch>
            <a:fillRect/>
          </a:stretch>
        </p:blipFill>
        <p:spPr bwMode="auto">
          <a:xfrm>
            <a:off x="3563938" y="1557338"/>
            <a:ext cx="5580062" cy="496728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755650" y="620713"/>
            <a:ext cx="8137525" cy="5789612"/>
          </a:xfrm>
        </p:spPr>
        <p:txBody>
          <a:bodyPr/>
          <a:lstStyle/>
          <a:p>
            <a:pPr>
              <a:buClr>
                <a:srgbClr val="FF0066"/>
              </a:buClr>
              <a:buFont typeface="Wingdings" pitchFamily="2" charset="2"/>
              <a:buChar char="Ø"/>
            </a:pPr>
            <a:r>
              <a:rPr lang="tr-TR" sz="2800">
                <a:solidFill>
                  <a:srgbClr val="0000FF"/>
                </a:solidFill>
              </a:rPr>
              <a:t>Sıcaklıkları farklı iki madde bir araya geldiğinde aralarında ısı alışverişi olur.</a:t>
            </a:r>
          </a:p>
          <a:p>
            <a:pPr>
              <a:buClr>
                <a:srgbClr val="FF0066"/>
              </a:buClr>
              <a:buFont typeface="Wingdings" pitchFamily="2" charset="2"/>
              <a:buChar char="Ø"/>
            </a:pPr>
            <a:r>
              <a:rPr lang="tr-TR" sz="2800">
                <a:solidFill>
                  <a:srgbClr val="FF0000"/>
                </a:solidFill>
              </a:rPr>
              <a:t>Sıcaklığı fazla olan madde ısı verir, sıcaklığı az olan ise ısı alır.</a:t>
            </a:r>
          </a:p>
          <a:p>
            <a:pPr>
              <a:buClr>
                <a:srgbClr val="FF0066"/>
              </a:buClr>
              <a:buFont typeface="Wingdings" pitchFamily="2" charset="2"/>
              <a:buChar char="Ø"/>
            </a:pPr>
            <a:r>
              <a:rPr lang="tr-TR" sz="2800">
                <a:solidFill>
                  <a:srgbClr val="33CC33"/>
                </a:solidFill>
              </a:rPr>
              <a:t>Yani sıcaklığı fazla olan maddenin sıcaklığı az olan maddeye doğru ısı akışı olur.</a:t>
            </a:r>
          </a:p>
          <a:p>
            <a:pPr>
              <a:buClr>
                <a:srgbClr val="FF0066"/>
              </a:buClr>
              <a:buFont typeface="Wingdings" pitchFamily="2" charset="2"/>
              <a:buChar char="Ø"/>
            </a:pPr>
            <a:r>
              <a:rPr lang="tr-TR" sz="2800">
                <a:solidFill>
                  <a:srgbClr val="CC3300"/>
                </a:solidFill>
              </a:rPr>
              <a:t>Maddeler arasındaki ısı alışverişi her iki maddenin sıcaklığı eşit oluncaya kadar devam eder.</a:t>
            </a:r>
          </a:p>
          <a:p>
            <a:pPr>
              <a:buClr>
                <a:srgbClr val="FF0066"/>
              </a:buClr>
              <a:buFont typeface="Wingdings" pitchFamily="2" charset="2"/>
              <a:buChar char="Ø"/>
            </a:pPr>
            <a:r>
              <a:rPr lang="tr-TR" sz="2800"/>
              <a:t>Maddeler arasındaki ısı alışverişi durduğunda her iki maddenin sıcaklığı da eşit olur.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SON SICAKLIĞA ETKİ EDEN FAKTÖRLER</a:t>
            </a:r>
            <a:endParaRPr lang="tr-TR" dirty="0"/>
          </a:p>
        </p:txBody>
      </p:sp>
      <p:sp>
        <p:nvSpPr>
          <p:cNvPr id="3" name="2 İçerik Yer Tutucusu"/>
          <p:cNvSpPr>
            <a:spLocks noGrp="1"/>
          </p:cNvSpPr>
          <p:nvPr>
            <p:ph idx="1"/>
          </p:nvPr>
        </p:nvSpPr>
        <p:spPr/>
        <p:txBody>
          <a:bodyPr/>
          <a:lstStyle/>
          <a:p>
            <a:r>
              <a:rPr lang="tr-TR" dirty="0" smtClean="0"/>
              <a:t>Madde miktarı</a:t>
            </a:r>
          </a:p>
          <a:p>
            <a:r>
              <a:rPr lang="tr-TR" dirty="0" smtClean="0"/>
              <a:t>Isıtıcının Gücü</a:t>
            </a:r>
          </a:p>
          <a:p>
            <a:r>
              <a:rPr lang="tr-TR" dirty="0" smtClean="0"/>
              <a:t>Isıtma Süresi</a:t>
            </a:r>
          </a:p>
          <a:p>
            <a:r>
              <a:rPr lang="tr-TR" dirty="0" smtClean="0"/>
              <a:t>Başlangıç Sıcaklığı</a:t>
            </a:r>
          </a:p>
          <a:p>
            <a:r>
              <a:rPr lang="tr-TR" dirty="0" smtClean="0"/>
              <a:t>Madde cinsi (</a:t>
            </a:r>
            <a:r>
              <a:rPr lang="tr-TR" dirty="0" err="1" smtClean="0"/>
              <a:t>Özısı</a:t>
            </a:r>
            <a:r>
              <a:rPr lang="tr-TR"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Madde Miktarı</a:t>
            </a:r>
            <a:endParaRPr lang="tr-TR" dirty="0"/>
          </a:p>
        </p:txBody>
      </p:sp>
      <p:sp>
        <p:nvSpPr>
          <p:cNvPr id="3" name="2 İçerik Yer Tutucusu"/>
          <p:cNvSpPr>
            <a:spLocks noGrp="1"/>
          </p:cNvSpPr>
          <p:nvPr>
            <p:ph idx="1"/>
          </p:nvPr>
        </p:nvSpPr>
        <p:spPr/>
        <p:txBody>
          <a:bodyPr/>
          <a:lstStyle/>
          <a:p>
            <a:r>
              <a:rPr lang="tr-TR" dirty="0" smtClean="0"/>
              <a:t>İlk sıcaklıkları aynı özdeş kaplardaki biri 50 mL diğeri 100 mL sular aynı anda özdeş ısıtıcılarla ısıtılırlarsa az olanın son sıcaklığı daha fazla olur.</a:t>
            </a:r>
          </a:p>
          <a:p>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Isıtıcının Gücü</a:t>
            </a:r>
            <a:endParaRPr lang="tr-TR" dirty="0"/>
          </a:p>
        </p:txBody>
      </p:sp>
      <p:sp>
        <p:nvSpPr>
          <p:cNvPr id="3" name="2 İçerik Yer Tutucusu"/>
          <p:cNvSpPr>
            <a:spLocks noGrp="1"/>
          </p:cNvSpPr>
          <p:nvPr>
            <p:ph idx="1"/>
          </p:nvPr>
        </p:nvSpPr>
        <p:spPr/>
        <p:txBody>
          <a:bodyPr/>
          <a:lstStyle/>
          <a:p>
            <a:r>
              <a:rPr lang="tr-TR" dirty="0" smtClean="0"/>
              <a:t>İlk sıcaklıkları aynı özdeş kaplardaki ikisi de 50 mL sular aynı anda farklı ısıtıcılarla ısıtılırlarsa gücü az ısıtıcıyla ısınanın son sıcaklığı daha az olur.</a:t>
            </a:r>
          </a:p>
          <a:p>
            <a:r>
              <a:rPr lang="tr-TR" dirty="0" smtClean="0"/>
              <a:t>Isıtıcının gücü yerine verilen ısı miktarı da denebilir.</a:t>
            </a:r>
          </a:p>
          <a:p>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Isıtma Süresi</a:t>
            </a:r>
            <a:endParaRPr lang="tr-TR" dirty="0"/>
          </a:p>
        </p:txBody>
      </p:sp>
      <p:sp>
        <p:nvSpPr>
          <p:cNvPr id="3" name="2 İçerik Yer Tutucusu"/>
          <p:cNvSpPr>
            <a:spLocks noGrp="1"/>
          </p:cNvSpPr>
          <p:nvPr>
            <p:ph idx="1"/>
          </p:nvPr>
        </p:nvSpPr>
        <p:spPr/>
        <p:txBody>
          <a:bodyPr/>
          <a:lstStyle/>
          <a:p>
            <a:r>
              <a:rPr lang="tr-TR" dirty="0" smtClean="0"/>
              <a:t>İlk sıcaklıkları aynı özdeş kaplardaki ikisi de 50 mL sular aynı anda özdeş ısıtıcılarla farklı sürelerle ısıtılırlarsa az ısıtılanın son sıcaklığı daha az olur.</a:t>
            </a:r>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827088" y="260350"/>
            <a:ext cx="7885112" cy="1873250"/>
          </a:xfrm>
        </p:spPr>
        <p:txBody>
          <a:bodyPr/>
          <a:lstStyle/>
          <a:p>
            <a:pPr algn="l"/>
            <a:r>
              <a:rPr lang="tr-TR" sz="3600" u="sng" dirty="0">
                <a:solidFill>
                  <a:srgbClr val="33CC33"/>
                </a:solidFill>
              </a:rPr>
              <a:t>Reklamlarda, haberler ve hava durumu programlarında sık sık duyduğumuz</a:t>
            </a:r>
            <a:r>
              <a:rPr lang="tr-TR" sz="3600" dirty="0">
                <a:solidFill>
                  <a:srgbClr val="33CC33"/>
                </a:solidFill>
              </a:rPr>
              <a:t>;</a:t>
            </a:r>
            <a:endParaRPr lang="tr-TR" sz="3600" dirty="0"/>
          </a:p>
        </p:txBody>
      </p:sp>
      <p:sp>
        <p:nvSpPr>
          <p:cNvPr id="99331" name="Rectangle 3"/>
          <p:cNvSpPr>
            <a:spLocks noGrp="1" noChangeArrowheads="1"/>
          </p:cNvSpPr>
          <p:nvPr>
            <p:ph type="body" idx="1"/>
          </p:nvPr>
        </p:nvSpPr>
        <p:spPr>
          <a:xfrm>
            <a:off x="457200" y="2205038"/>
            <a:ext cx="8229600" cy="3851275"/>
          </a:xfrm>
        </p:spPr>
        <p:txBody>
          <a:bodyPr/>
          <a:lstStyle/>
          <a:p>
            <a:pPr>
              <a:lnSpc>
                <a:spcPct val="90000"/>
              </a:lnSpc>
            </a:pPr>
            <a:r>
              <a:rPr lang="tr-TR" sz="4000">
                <a:solidFill>
                  <a:srgbClr val="FF0000"/>
                </a:solidFill>
                <a:latin typeface="Comic Sans MS" pitchFamily="66" charset="0"/>
              </a:rPr>
              <a:t>"Düşük </a:t>
            </a:r>
            <a:r>
              <a:rPr lang="tr-TR" sz="4000" u="sng">
                <a:solidFill>
                  <a:srgbClr val="FF0000"/>
                </a:solidFill>
                <a:latin typeface="Comic Sans MS" pitchFamily="66" charset="0"/>
              </a:rPr>
              <a:t>ısılarda</a:t>
            </a:r>
            <a:r>
              <a:rPr lang="tr-TR" sz="4000">
                <a:solidFill>
                  <a:srgbClr val="FF0000"/>
                </a:solidFill>
                <a:latin typeface="Comic Sans MS" pitchFamily="66" charset="0"/>
              </a:rPr>
              <a:t> bile mükemmel temizlik"</a:t>
            </a:r>
            <a:r>
              <a:rPr lang="tr-TR" sz="4000">
                <a:latin typeface="Comic Sans MS" pitchFamily="66" charset="0"/>
              </a:rPr>
              <a:t> </a:t>
            </a:r>
          </a:p>
          <a:p>
            <a:pPr>
              <a:lnSpc>
                <a:spcPct val="90000"/>
              </a:lnSpc>
            </a:pPr>
            <a:r>
              <a:rPr lang="tr-TR" sz="4000">
                <a:solidFill>
                  <a:srgbClr val="0000FF"/>
                </a:solidFill>
                <a:latin typeface="Comic Sans MS" pitchFamily="66" charset="0"/>
              </a:rPr>
              <a:t>"Dış </a:t>
            </a:r>
            <a:r>
              <a:rPr lang="tr-TR" sz="4000" u="sng">
                <a:solidFill>
                  <a:srgbClr val="0000FF"/>
                </a:solidFill>
                <a:latin typeface="Comic Sans MS" pitchFamily="66" charset="0"/>
              </a:rPr>
              <a:t>ısı</a:t>
            </a:r>
            <a:r>
              <a:rPr lang="tr-TR" sz="4000">
                <a:solidFill>
                  <a:srgbClr val="0000FF"/>
                </a:solidFill>
                <a:latin typeface="Comic Sans MS" pitchFamily="66" charset="0"/>
              </a:rPr>
              <a:t> göstergesi"</a:t>
            </a:r>
            <a:r>
              <a:rPr lang="tr-TR" sz="4000">
                <a:latin typeface="Comic Sans MS" pitchFamily="66" charset="0"/>
              </a:rPr>
              <a:t> </a:t>
            </a:r>
          </a:p>
          <a:p>
            <a:pPr>
              <a:lnSpc>
                <a:spcPct val="90000"/>
              </a:lnSpc>
            </a:pPr>
            <a:r>
              <a:rPr lang="tr-TR" sz="4000">
                <a:solidFill>
                  <a:srgbClr val="FF0066"/>
                </a:solidFill>
                <a:latin typeface="Comic Sans MS" pitchFamily="66" charset="0"/>
              </a:rPr>
              <a:t>"Vücut </a:t>
            </a:r>
            <a:r>
              <a:rPr lang="tr-TR" sz="4000" u="sng">
                <a:solidFill>
                  <a:srgbClr val="FF0066"/>
                </a:solidFill>
                <a:latin typeface="Comic Sans MS" pitchFamily="66" charset="0"/>
              </a:rPr>
              <a:t>ısısı</a:t>
            </a:r>
            <a:r>
              <a:rPr lang="tr-TR" sz="4000">
                <a:solidFill>
                  <a:srgbClr val="FF0066"/>
                </a:solidFill>
                <a:latin typeface="Comic Sans MS" pitchFamily="66" charset="0"/>
              </a:rPr>
              <a:t> düştü"</a:t>
            </a:r>
            <a:r>
              <a:rPr lang="tr-TR" sz="4000">
                <a:latin typeface="Comic Sans MS" pitchFamily="66" charset="0"/>
              </a:rPr>
              <a:t> </a:t>
            </a:r>
          </a:p>
          <a:p>
            <a:pPr>
              <a:lnSpc>
                <a:spcPct val="90000"/>
              </a:lnSpc>
            </a:pPr>
            <a:r>
              <a:rPr lang="tr-TR" sz="4000">
                <a:solidFill>
                  <a:schemeClr val="accent1"/>
                </a:solidFill>
                <a:latin typeface="Comic Sans MS" pitchFamily="66" charset="0"/>
              </a:rPr>
              <a:t>"Bugün Ankara’da en yüksek </a:t>
            </a:r>
            <a:r>
              <a:rPr lang="tr-TR" sz="4000" u="sng">
                <a:solidFill>
                  <a:schemeClr val="accent1"/>
                </a:solidFill>
                <a:latin typeface="Comic Sans MS" pitchFamily="66" charset="0"/>
              </a:rPr>
              <a:t>ısı</a:t>
            </a:r>
            <a:r>
              <a:rPr lang="tr-TR" sz="4000">
                <a:solidFill>
                  <a:schemeClr val="accent1"/>
                </a:solidFill>
                <a:latin typeface="Comic Sans MS" pitchFamily="66" charset="0"/>
              </a:rPr>
              <a:t> 32°C"</a:t>
            </a:r>
            <a:r>
              <a:rPr lang="tr-TR" sz="4000">
                <a:latin typeface="Comic Sans MS" pitchFamily="66" charset="0"/>
              </a:rPr>
              <a:t> </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Başlangıç Sıcaklığı</a:t>
            </a:r>
            <a:endParaRPr lang="tr-TR" dirty="0"/>
          </a:p>
        </p:txBody>
      </p:sp>
      <p:sp>
        <p:nvSpPr>
          <p:cNvPr id="3" name="2 İçerik Yer Tutucusu"/>
          <p:cNvSpPr>
            <a:spLocks noGrp="1"/>
          </p:cNvSpPr>
          <p:nvPr>
            <p:ph idx="1"/>
          </p:nvPr>
        </p:nvSpPr>
        <p:spPr/>
        <p:txBody>
          <a:bodyPr/>
          <a:lstStyle/>
          <a:p>
            <a:pPr>
              <a:buNone/>
            </a:pPr>
            <a:r>
              <a:rPr lang="tr-TR" dirty="0" smtClean="0"/>
              <a:t>İlk sıcaklıkları farklı özdeş kaplardaki ikisi de 50 mL sular aynı anda özdeş ısıtıcılarla aynı sürelerle ısıtılırlarsa başlangıç sıcaklığı az olanın son sıcaklığı daha az olur</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Madde cinsi (</a:t>
            </a:r>
            <a:r>
              <a:rPr lang="tr-TR" dirty="0" err="1" smtClean="0"/>
              <a:t>Özısı</a:t>
            </a:r>
            <a:r>
              <a:rPr lang="tr-TR" dirty="0" smtClean="0"/>
              <a:t>)</a:t>
            </a:r>
            <a:endParaRPr lang="tr-TR" dirty="0"/>
          </a:p>
        </p:txBody>
      </p:sp>
      <p:sp>
        <p:nvSpPr>
          <p:cNvPr id="3" name="2 İçerik Yer Tutucusu"/>
          <p:cNvSpPr>
            <a:spLocks noGrp="1"/>
          </p:cNvSpPr>
          <p:nvPr>
            <p:ph idx="1"/>
          </p:nvPr>
        </p:nvSpPr>
        <p:spPr/>
        <p:txBody>
          <a:bodyPr/>
          <a:lstStyle/>
          <a:p>
            <a:r>
              <a:rPr lang="tr-TR" dirty="0" smtClean="0"/>
              <a:t>İlk sıcaklıkları aynı özdeş kaplardaki ikisi de 50 mL su ve etil alkol aynı anda aynı ısıtıcılarla ısıtılırlarsa alkolün son sıcaklığı daha fazla olur.</a:t>
            </a:r>
          </a:p>
          <a:p>
            <a:r>
              <a:rPr lang="tr-TR" dirty="0" smtClean="0"/>
              <a:t>Bunun sebebi iki maddenin ısınma ısılarının farklı olmasındandır.</a:t>
            </a:r>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latin typeface="Comic Sans MS" pitchFamily="66" charset="0"/>
              </a:rPr>
              <a:t>ENERJİ DÖNÜŞÜMÜ VE ÖZISI</a:t>
            </a:r>
            <a:endParaRPr lang="tr-TR" dirty="0"/>
          </a:p>
        </p:txBody>
      </p:sp>
      <p:sp>
        <p:nvSpPr>
          <p:cNvPr id="4" name="Rectangle 3"/>
          <p:cNvSpPr>
            <a:spLocks noGrp="1" noChangeArrowheads="1"/>
          </p:cNvSpPr>
          <p:nvPr>
            <p:ph idx="1"/>
          </p:nvPr>
        </p:nvSpPr>
        <p:spPr/>
        <p:txBody>
          <a:bodyPr>
            <a:normAutofit lnSpcReduction="10000"/>
          </a:bodyPr>
          <a:lstStyle/>
          <a:p>
            <a:r>
              <a:rPr lang="tr-TR" sz="2400" dirty="0"/>
              <a:t>   Dünyada sadece ısı enerjisi bulunmaz. Işık enerjisi,elektrik enerjisi,mekanik enerji,kimyasal enerji gibi farklı enerji türleri vardır. Bu enerji türleri birbirlerine dönüşebilir.</a:t>
            </a:r>
          </a:p>
          <a:p>
            <a:pPr>
              <a:buFont typeface="Wingdings" pitchFamily="2" charset="2"/>
              <a:buNone/>
            </a:pPr>
            <a:r>
              <a:rPr lang="tr-TR" sz="2400" dirty="0"/>
              <a:t>         Ocağımızda kullandığımız doğalgaz ya da sobamızda yaktığımız kömür kimyasal enerji taşır. Bu maddeleri yaktığımızda içlerindeki kimyasal enerji ısı ve ışık enerjisine dönüşür. Böylece hem ısısından hem de ışığından yararlanmış oluruz. </a:t>
            </a:r>
          </a:p>
          <a:p>
            <a:pPr>
              <a:buFont typeface="Wingdings" pitchFamily="2" charset="2"/>
              <a:buNone/>
            </a:pPr>
            <a:r>
              <a:rPr lang="tr-TR" sz="2400" dirty="0"/>
              <a:t>          Ütülerimizde,fırınlarımızda ve su ısıtıcılarımızda elektrik enerjisi ısı enerjisine dönüştürülür. Bu sayede kıyafetlerimizi ütüler,pastalarımızı pişirir ya da suyumuzu ısıtabiliriz.</a:t>
            </a:r>
          </a:p>
          <a:p>
            <a:pPr>
              <a:buFont typeface="Wingdings" pitchFamily="2" charset="2"/>
              <a:buNone/>
            </a:pPr>
            <a:r>
              <a:rPr lang="tr-TR" sz="1800" dirty="0"/>
              <a:t>           </a:t>
            </a:r>
          </a:p>
        </p:txBody>
      </p:sp>
      <p:pic>
        <p:nvPicPr>
          <p:cNvPr id="5" name="Picture 6" descr="CACXYLCF"/>
          <p:cNvPicPr>
            <a:picLocks noChangeAspect="1" noChangeArrowheads="1"/>
          </p:cNvPicPr>
          <p:nvPr/>
        </p:nvPicPr>
        <p:blipFill>
          <a:blip r:embed="rId2" cstate="print"/>
          <a:srcRect/>
          <a:stretch>
            <a:fillRect/>
          </a:stretch>
        </p:blipFill>
        <p:spPr bwMode="auto">
          <a:xfrm>
            <a:off x="8039100" y="5373216"/>
            <a:ext cx="1104900" cy="11049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539552" y="1844824"/>
            <a:ext cx="8229600" cy="4525963"/>
          </a:xfrm>
        </p:spPr>
        <p:txBody>
          <a:bodyPr/>
          <a:lstStyle/>
          <a:p>
            <a:pPr>
              <a:buFont typeface="Wingdings" pitchFamily="2" charset="2"/>
              <a:buNone/>
            </a:pPr>
            <a:r>
              <a:rPr lang="tr-TR" sz="2400" dirty="0"/>
              <a:t>      Çamaşır ve bulaşık makinelerimizde elektrik enerjisi ısı enerjisine ve hareket enerjisine dönüştürülür. Makinedeki su ısınarak kirleri çözerken, makine içindeki kazan ya da pervaneler hareket eder ve kirli maddeler temizlenir.</a:t>
            </a:r>
          </a:p>
        </p:txBody>
      </p:sp>
      <p:pic>
        <p:nvPicPr>
          <p:cNvPr id="87044" name="Picture 4" descr="adsız"/>
          <p:cNvPicPr>
            <a:picLocks noChangeAspect="1" noChangeArrowheads="1"/>
          </p:cNvPicPr>
          <p:nvPr/>
        </p:nvPicPr>
        <p:blipFill>
          <a:blip r:embed="rId2" cstate="print"/>
          <a:srcRect/>
          <a:stretch>
            <a:fillRect/>
          </a:stretch>
        </p:blipFill>
        <p:spPr bwMode="auto">
          <a:xfrm>
            <a:off x="304800" y="0"/>
            <a:ext cx="3810000" cy="1828800"/>
          </a:xfrm>
          <a:prstGeom prst="rect">
            <a:avLst/>
          </a:prstGeom>
          <a:noFill/>
        </p:spPr>
      </p:pic>
      <p:pic>
        <p:nvPicPr>
          <p:cNvPr id="87045" name="Picture 5" descr="bosch"/>
          <p:cNvPicPr>
            <a:picLocks noChangeAspect="1" noChangeArrowheads="1"/>
          </p:cNvPicPr>
          <p:nvPr/>
        </p:nvPicPr>
        <p:blipFill>
          <a:blip r:embed="rId3" cstate="print"/>
          <a:srcRect/>
          <a:stretch>
            <a:fillRect/>
          </a:stretch>
        </p:blipFill>
        <p:spPr bwMode="auto">
          <a:xfrm>
            <a:off x="5638800" y="3886200"/>
            <a:ext cx="2874963" cy="2971800"/>
          </a:xfrm>
          <a:prstGeom prst="rect">
            <a:avLst/>
          </a:prstGeom>
          <a:noFill/>
        </p:spPr>
      </p:pic>
    </p:spTree>
  </p:cSld>
  <p:clrMapOvr>
    <a:masterClrMapping/>
  </p:clrMapOvr>
  <p:transition spd="slow">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0" y="0"/>
            <a:ext cx="8229600" cy="4525963"/>
          </a:xfrm>
        </p:spPr>
        <p:txBody>
          <a:bodyPr/>
          <a:lstStyle/>
          <a:p>
            <a:r>
              <a:rPr lang="tr-TR"/>
              <a:t>    </a:t>
            </a:r>
            <a:r>
              <a:rPr lang="tr-TR" sz="2400"/>
              <a:t>Hidroelektrik santrellerinde, barajlardaki suyun sahip olduğu mekanik enerji sayesinde tribünlerin pervaneleri çevrilerek hareket enerjisi oluşturulur bu enerji de jeneratörlerde elektrik enerjisine çevrilir. Üşüdüğümüzde ellerimizi birbirine sürterek ısınırız. Hareket enerjisi sürtünme ile ısı enerjisine dönüşmektedir.</a:t>
            </a:r>
          </a:p>
          <a:p>
            <a:r>
              <a:rPr lang="tr-TR" sz="2400"/>
              <a:t>                Maddelerin ısınması enerji aktarımı ve dönüşüm ile gerçekleştirilmektedir.</a:t>
            </a:r>
          </a:p>
        </p:txBody>
      </p:sp>
      <p:pic>
        <p:nvPicPr>
          <p:cNvPr id="88068" name="Picture 4" descr="atasntrl"/>
          <p:cNvPicPr>
            <a:picLocks noChangeAspect="1" noChangeArrowheads="1"/>
          </p:cNvPicPr>
          <p:nvPr/>
        </p:nvPicPr>
        <p:blipFill>
          <a:blip r:embed="rId2" cstate="print"/>
          <a:srcRect/>
          <a:stretch>
            <a:fillRect/>
          </a:stretch>
        </p:blipFill>
        <p:spPr bwMode="auto">
          <a:xfrm>
            <a:off x="0" y="3200400"/>
            <a:ext cx="9144000" cy="3657600"/>
          </a:xfrm>
          <a:prstGeom prst="rect">
            <a:avLst/>
          </a:prstGeom>
          <a:noFill/>
        </p:spPr>
      </p:pic>
    </p:spTree>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304800" y="1447800"/>
            <a:ext cx="8229600" cy="4114800"/>
          </a:xfrm>
        </p:spPr>
        <p:txBody>
          <a:bodyPr/>
          <a:lstStyle/>
          <a:p>
            <a:pPr>
              <a:lnSpc>
                <a:spcPct val="90000"/>
              </a:lnSpc>
              <a:buFontTx/>
              <a:buNone/>
            </a:pPr>
            <a:r>
              <a:rPr lang="tr-TR" sz="3600"/>
              <a:t>   </a:t>
            </a:r>
            <a:r>
              <a:rPr lang="tr-TR" b="1">
                <a:latin typeface="Bradley Hand ITC" pitchFamily="66" charset="0"/>
              </a:rPr>
              <a:t>Bir gram maddenin sıcaklığını 1 C arttırmak için gerekli ısı miktarına maddenin </a:t>
            </a:r>
            <a:r>
              <a:rPr lang="tr-TR" b="1">
                <a:solidFill>
                  <a:srgbClr val="FF0000"/>
                </a:solidFill>
                <a:latin typeface="Bradley Hand ITC" pitchFamily="66" charset="0"/>
              </a:rPr>
              <a:t>özısısı</a:t>
            </a:r>
            <a:r>
              <a:rPr lang="tr-TR" b="1">
                <a:latin typeface="Bradley Hand ITC" pitchFamily="66" charset="0"/>
              </a:rPr>
              <a:t> denir. Özısı ‘’c’’ ile gösterilir. Birimi j/g.C’ dir.</a:t>
            </a:r>
          </a:p>
          <a:p>
            <a:pPr>
              <a:lnSpc>
                <a:spcPct val="90000"/>
              </a:lnSpc>
              <a:buFontTx/>
              <a:buNone/>
            </a:pPr>
            <a:r>
              <a:rPr lang="tr-TR" b="1">
                <a:latin typeface="Bradley Hand ITC" pitchFamily="66" charset="0"/>
              </a:rPr>
              <a:t>      Maddelerin özısıları birbirlerinden farklıdır. Bu nedenle özısı, maddenin ayırt edici özelliğidir. Özısı madde miktarına bağlı değildir. Özısıya ısınma ısısı da denir.</a:t>
            </a:r>
          </a:p>
        </p:txBody>
      </p:sp>
      <p:sp>
        <p:nvSpPr>
          <p:cNvPr id="92167" name="Oval 7"/>
          <p:cNvSpPr>
            <a:spLocks noChangeArrowheads="1"/>
          </p:cNvSpPr>
          <p:nvPr/>
        </p:nvSpPr>
        <p:spPr bwMode="auto">
          <a:xfrm>
            <a:off x="4800600" y="2514600"/>
            <a:ext cx="76200" cy="76200"/>
          </a:xfrm>
          <a:prstGeom prst="ellipse">
            <a:avLst/>
          </a:prstGeom>
          <a:solidFill>
            <a:schemeClr val="accent1"/>
          </a:solidFill>
          <a:ln w="9525">
            <a:solidFill>
              <a:schemeClr val="tx1"/>
            </a:solidFill>
            <a:round/>
            <a:headEnd/>
            <a:tailEnd/>
          </a:ln>
          <a:effectLst/>
        </p:spPr>
        <p:txBody>
          <a:bodyPr wrap="none" anchor="ctr"/>
          <a:lstStyle/>
          <a:p>
            <a:endParaRPr lang="tr-TR"/>
          </a:p>
        </p:txBody>
      </p:sp>
      <p:sp>
        <p:nvSpPr>
          <p:cNvPr id="92168" name="Oval 8"/>
          <p:cNvSpPr>
            <a:spLocks noChangeArrowheads="1"/>
          </p:cNvSpPr>
          <p:nvPr/>
        </p:nvSpPr>
        <p:spPr bwMode="auto">
          <a:xfrm>
            <a:off x="6553200" y="1600200"/>
            <a:ext cx="76200" cy="76200"/>
          </a:xfrm>
          <a:prstGeom prst="ellipse">
            <a:avLst/>
          </a:prstGeom>
          <a:solidFill>
            <a:schemeClr val="accent1"/>
          </a:solidFill>
          <a:ln w="9525">
            <a:solidFill>
              <a:schemeClr val="tx1"/>
            </a:solidFill>
            <a:round/>
            <a:headEnd/>
            <a:tailEnd/>
          </a:ln>
          <a:effectLst/>
        </p:spPr>
        <p:txBody>
          <a:bodyPr wrap="none" anchor="ctr"/>
          <a:lstStyle/>
          <a:p>
            <a:endParaRPr lang="tr-TR"/>
          </a:p>
        </p:txBody>
      </p:sp>
      <p:sp>
        <p:nvSpPr>
          <p:cNvPr id="92169" name="AutoShape 9"/>
          <p:cNvSpPr>
            <a:spLocks noChangeArrowheads="1"/>
          </p:cNvSpPr>
          <p:nvPr/>
        </p:nvSpPr>
        <p:spPr bwMode="auto">
          <a:xfrm>
            <a:off x="838200" y="5410200"/>
            <a:ext cx="2895600" cy="914400"/>
          </a:xfrm>
          <a:prstGeom prst="flowChartProcess">
            <a:avLst/>
          </a:prstGeom>
          <a:solidFill>
            <a:schemeClr val="accent1"/>
          </a:solidFill>
          <a:ln w="9525">
            <a:solidFill>
              <a:schemeClr val="tx1"/>
            </a:solidFill>
            <a:miter lim="800000"/>
            <a:headEnd/>
            <a:tailEnd/>
          </a:ln>
          <a:effectLst/>
        </p:spPr>
        <p:txBody>
          <a:bodyPr wrap="none" anchor="ctr"/>
          <a:lstStyle/>
          <a:p>
            <a:pPr algn="ctr">
              <a:spcBef>
                <a:spcPct val="20000"/>
              </a:spcBef>
              <a:buClr>
                <a:schemeClr val="tx2"/>
              </a:buClr>
            </a:pPr>
            <a:r>
              <a:rPr kumimoji="0" lang="tr-TR" sz="2400" b="0">
                <a:solidFill>
                  <a:srgbClr val="FF0000"/>
                </a:solidFill>
              </a:rPr>
              <a:t>NOT: </a:t>
            </a:r>
            <a:r>
              <a:rPr kumimoji="0" lang="tr-TR" sz="2400" b="0"/>
              <a:t>1 cal=4,18</a:t>
            </a:r>
            <a:r>
              <a:rPr kumimoji="0" lang="tr-TR" sz="2400" b="0">
                <a:solidFill>
                  <a:srgbClr val="FF0000"/>
                </a:solidFill>
              </a:rPr>
              <a:t> </a:t>
            </a:r>
            <a:r>
              <a:rPr kumimoji="0" lang="tr-TR" sz="2400" b="0"/>
              <a:t>j</a:t>
            </a:r>
          </a:p>
          <a:p>
            <a:pPr algn="ctr"/>
            <a:endParaRPr lang="tr-TR" sz="2400"/>
          </a:p>
        </p:txBody>
      </p:sp>
      <p:sp>
        <p:nvSpPr>
          <p:cNvPr id="6" name="1 Başlık"/>
          <p:cNvSpPr>
            <a:spLocks noGrp="1"/>
          </p:cNvSpPr>
          <p:nvPr>
            <p:ph type="title"/>
          </p:nvPr>
        </p:nvSpPr>
        <p:spPr>
          <a:xfrm>
            <a:off x="457200" y="274638"/>
            <a:ext cx="8229600" cy="1143000"/>
          </a:xfrm>
        </p:spPr>
        <p:txBody>
          <a:bodyPr/>
          <a:lstStyle/>
          <a:p>
            <a:r>
              <a:rPr lang="tr-TR" dirty="0" smtClean="0"/>
              <a:t>ÖZISI</a:t>
            </a:r>
            <a:endParaRPr lang="tr-TR" dirty="0"/>
          </a:p>
        </p:txBody>
      </p:sp>
    </p:spTree>
  </p:cSld>
  <p:clrMapOvr>
    <a:masterClrMapping/>
  </p:clrMapOvr>
  <p:transition spd="slow">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40" name="Group 56"/>
          <p:cNvGraphicFramePr>
            <a:graphicFrameLocks noGrp="1"/>
          </p:cNvGraphicFramePr>
          <p:nvPr>
            <p:ph sz="half" idx="1"/>
          </p:nvPr>
        </p:nvGraphicFramePr>
        <p:xfrm>
          <a:off x="827584" y="1268760"/>
          <a:ext cx="7956376" cy="5181600"/>
        </p:xfrm>
        <a:graphic>
          <a:graphicData uri="http://schemas.openxmlformats.org/drawingml/2006/table">
            <a:tbl>
              <a:tblPr/>
              <a:tblGrid>
                <a:gridCol w="3947916"/>
                <a:gridCol w="4008460"/>
              </a:tblGrid>
              <a:tr h="4821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MADDE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ÖZISI(J/g.C)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1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BUZ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1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SU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4,18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1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ZEYTİNYAĞI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1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DEMİR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0,46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1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BAKIR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0,37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1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1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ALÜMİNYUM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0,91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1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ÇİNKO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0,39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1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ALKOL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1 Başlık"/>
          <p:cNvSpPr>
            <a:spLocks noGrp="1"/>
          </p:cNvSpPr>
          <p:nvPr>
            <p:ph type="title"/>
          </p:nvPr>
        </p:nvSpPr>
        <p:spPr>
          <a:xfrm>
            <a:off x="457200" y="274638"/>
            <a:ext cx="8229600" cy="1143000"/>
          </a:xfrm>
        </p:spPr>
        <p:txBody>
          <a:bodyPr/>
          <a:lstStyle/>
          <a:p>
            <a:r>
              <a:rPr lang="tr-TR" dirty="0" smtClean="0"/>
              <a:t>Bazı Maddelerin </a:t>
            </a:r>
            <a:r>
              <a:rPr lang="tr-TR" dirty="0" err="1" smtClean="0"/>
              <a:t>Özısıları</a:t>
            </a:r>
            <a:endParaRPr lang="tr-TR" dirty="0"/>
          </a:p>
        </p:txBody>
      </p:sp>
    </p:spTree>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Maddenin Halleri ve Isı Alışverişi</a:t>
            </a:r>
            <a:endParaRPr lang="tr-TR" dirty="0"/>
          </a:p>
        </p:txBody>
      </p:sp>
      <p:sp>
        <p:nvSpPr>
          <p:cNvPr id="5"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100" b="0" i="0" u="none" strike="noStrike" kern="1200" cap="none" spc="0" normalizeH="0" baseline="0" noProof="0" smtClean="0">
                <a:ln>
                  <a:noFill/>
                </a:ln>
                <a:solidFill>
                  <a:schemeClr val="tx1"/>
                </a:solidFill>
                <a:effectLst/>
                <a:uLnTx/>
                <a:uFillTx/>
                <a:latin typeface="Comic Sans MS" pitchFamily="66" charset="0"/>
                <a:ea typeface="+mn-ea"/>
                <a:cs typeface="+mn-cs"/>
              </a:rPr>
              <a:t>   Madde doğada 3 halde bulunur. Bu fiziksel hallerin katı,sıvı,gaz olduğunu biliyoruz. Bu fiziksel hallerde taneciklerin birbirlerine göre konumu farklıdır.</a:t>
            </a:r>
            <a:endParaRPr kumimoji="0" lang="tr-TR" sz="2100" b="0" i="0" u="none" strike="noStrike" kern="1200" cap="none" spc="0" normalizeH="0" baseline="0" noProof="0" dirty="0">
              <a:ln>
                <a:noFill/>
              </a:ln>
              <a:solidFill>
                <a:schemeClr val="tx1"/>
              </a:solidFill>
              <a:effectLst/>
              <a:uLnTx/>
              <a:uFillTx/>
              <a:latin typeface="Comic Sans MS" pitchFamily="66" charset="0"/>
              <a:ea typeface="+mn-ea"/>
              <a:cs typeface="+mn-cs"/>
            </a:endParaRPr>
          </a:p>
        </p:txBody>
      </p:sp>
      <p:pic>
        <p:nvPicPr>
          <p:cNvPr id="6" name="Picture 5" descr="d1_hal_degisimi"/>
          <p:cNvPicPr>
            <a:picLocks noChangeAspect="1" noChangeArrowheads="1"/>
          </p:cNvPicPr>
          <p:nvPr/>
        </p:nvPicPr>
        <p:blipFill>
          <a:blip r:embed="rId2" cstate="print"/>
          <a:srcRect/>
          <a:stretch>
            <a:fillRect/>
          </a:stretch>
        </p:blipFill>
        <p:spPr bwMode="auto">
          <a:xfrm>
            <a:off x="211460" y="2924944"/>
            <a:ext cx="8932540" cy="357301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928670"/>
            <a:ext cx="4531648" cy="263842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43438" y="935701"/>
            <a:ext cx="4500562" cy="239348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988529" y="3754482"/>
            <a:ext cx="7219950" cy="3086100"/>
          </a:xfrm>
          <a:prstGeom prst="rect">
            <a:avLst/>
          </a:prstGeom>
          <a:noFill/>
          <a:ln w="9525">
            <a:noFill/>
            <a:miter lim="800000"/>
            <a:headEnd/>
            <a:tailEnd/>
          </a:ln>
        </p:spPr>
      </p:pic>
      <p:sp>
        <p:nvSpPr>
          <p:cNvPr id="5" name="4 Dikdörtgen"/>
          <p:cNvSpPr/>
          <p:nvPr/>
        </p:nvSpPr>
        <p:spPr>
          <a:xfrm>
            <a:off x="611560" y="188640"/>
            <a:ext cx="7776864" cy="707886"/>
          </a:xfrm>
          <a:prstGeom prst="rect">
            <a:avLst/>
          </a:prstGeom>
        </p:spPr>
        <p:txBody>
          <a:bodyPr wrap="square">
            <a:spAutoFit/>
          </a:bodyPr>
          <a:lstStyle/>
          <a:p>
            <a:pPr algn="ctr"/>
            <a:r>
              <a:rPr lang="tr-TR" sz="4000" dirty="0" smtClean="0"/>
              <a:t>Maddenin Halleri ve Isı Alışverişi</a:t>
            </a:r>
            <a:endParaRPr lang="tr-TR" sz="4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5043494" cy="5110178"/>
          </a:xfrm>
        </p:spPr>
        <p:txBody>
          <a:bodyPr>
            <a:normAutofit fontScale="92500" lnSpcReduction="20000"/>
          </a:bodyPr>
          <a:lstStyle/>
          <a:p>
            <a:r>
              <a:rPr lang="tr-TR" dirty="0" smtClean="0"/>
              <a:t>Maddeyi oluşturan tanecikler birbirlerine uyguladıkları çekim kuvvetleri sayesinde bir arada bulunur. </a:t>
            </a:r>
          </a:p>
          <a:p>
            <a:r>
              <a:rPr lang="tr-TR" dirty="0" smtClean="0"/>
              <a:t>Tanecikler arasındaki çekim kuvveti çok zayıf iken molekülü oluşturan atomlar veya zıt yüklü iyonlar arasındaki çekim kuvveti çok güçlüdür. Çok güçlü olan bu çekim kuvveti kimyasal bağ olarak adlandırılmaktadır.</a:t>
            </a:r>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5715008" y="2071678"/>
            <a:ext cx="3274355" cy="2928958"/>
          </a:xfrm>
          <a:prstGeom prst="rect">
            <a:avLst/>
          </a:prstGeom>
          <a:noFill/>
          <a:ln w="9525">
            <a:noFill/>
            <a:miter lim="800000"/>
            <a:headEnd/>
            <a:tailEnd/>
          </a:ln>
        </p:spPr>
      </p:pic>
      <p:sp>
        <p:nvSpPr>
          <p:cNvPr id="4" name="3 Dikdörtgen"/>
          <p:cNvSpPr/>
          <p:nvPr/>
        </p:nvSpPr>
        <p:spPr>
          <a:xfrm>
            <a:off x="611560" y="188640"/>
            <a:ext cx="7776864" cy="707886"/>
          </a:xfrm>
          <a:prstGeom prst="rect">
            <a:avLst/>
          </a:prstGeom>
        </p:spPr>
        <p:txBody>
          <a:bodyPr wrap="square">
            <a:spAutoFit/>
          </a:bodyPr>
          <a:lstStyle/>
          <a:p>
            <a:pPr algn="ctr"/>
            <a:r>
              <a:rPr lang="tr-TR" sz="4000" dirty="0" smtClean="0"/>
              <a:t>Maddenin Halleri ve Isı Alışverişi</a:t>
            </a:r>
            <a:endParaRPr lang="tr-TR"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419475" y="620713"/>
            <a:ext cx="5184775" cy="3311525"/>
          </a:xfrm>
        </p:spPr>
        <p:txBody>
          <a:bodyPr/>
          <a:lstStyle/>
          <a:p>
            <a:r>
              <a:rPr lang="tr-TR" sz="4000">
                <a:solidFill>
                  <a:srgbClr val="FF0000"/>
                </a:solidFill>
              </a:rPr>
              <a:t>Bu tür durumlarda </a:t>
            </a:r>
            <a:r>
              <a:rPr lang="tr-TR" sz="4000">
                <a:solidFill>
                  <a:srgbClr val="0000FF"/>
                </a:solidFill>
              </a:rPr>
              <a:t>ISI</a:t>
            </a:r>
            <a:r>
              <a:rPr lang="tr-TR" sz="4000">
                <a:solidFill>
                  <a:srgbClr val="FF0000"/>
                </a:solidFill>
              </a:rPr>
              <a:t> ve </a:t>
            </a:r>
            <a:r>
              <a:rPr lang="tr-TR" sz="4000">
                <a:solidFill>
                  <a:srgbClr val="0000FF"/>
                </a:solidFill>
              </a:rPr>
              <a:t>SICAKLIK</a:t>
            </a:r>
            <a:r>
              <a:rPr lang="tr-TR" sz="4000">
                <a:solidFill>
                  <a:srgbClr val="FF0000"/>
                </a:solidFill>
              </a:rPr>
              <a:t> kavramları karıştırılmaktadır.</a:t>
            </a:r>
          </a:p>
        </p:txBody>
      </p:sp>
      <p:sp>
        <p:nvSpPr>
          <p:cNvPr id="100355" name="Rectangle 3"/>
          <p:cNvSpPr>
            <a:spLocks noGrp="1" noChangeArrowheads="1"/>
          </p:cNvSpPr>
          <p:nvPr>
            <p:ph type="body" idx="1"/>
          </p:nvPr>
        </p:nvSpPr>
        <p:spPr>
          <a:xfrm>
            <a:off x="539750" y="4508500"/>
            <a:ext cx="8135938" cy="1800225"/>
          </a:xfrm>
        </p:spPr>
        <p:txBody>
          <a:bodyPr/>
          <a:lstStyle/>
          <a:p>
            <a:pPr algn="ctr">
              <a:buFontTx/>
              <a:buNone/>
            </a:pPr>
            <a:r>
              <a:rPr lang="tr-TR" i="1"/>
              <a:t>BU KARMAŞADAN KURTULMANIN ŞİFRESİ ÇOK BASİT</a:t>
            </a:r>
            <a:r>
              <a:rPr lang="tr-TR"/>
              <a:t> </a:t>
            </a:r>
          </a:p>
          <a:p>
            <a:pPr algn="ctr">
              <a:buFontTx/>
              <a:buNone/>
            </a:pPr>
            <a:endParaRPr lang="tr-TR"/>
          </a:p>
          <a:p>
            <a:pPr>
              <a:buFontTx/>
              <a:buNone/>
            </a:pPr>
            <a:endParaRPr lang="tr-TR"/>
          </a:p>
        </p:txBody>
      </p:sp>
      <p:pic>
        <p:nvPicPr>
          <p:cNvPr id="100356" name="Picture 4" descr="buyucu"/>
          <p:cNvPicPr>
            <a:picLocks noChangeAspect="1" noChangeArrowheads="1"/>
          </p:cNvPicPr>
          <p:nvPr/>
        </p:nvPicPr>
        <p:blipFill>
          <a:blip r:embed="rId2" cstate="print"/>
          <a:srcRect/>
          <a:stretch>
            <a:fillRect/>
          </a:stretch>
        </p:blipFill>
        <p:spPr bwMode="auto">
          <a:xfrm>
            <a:off x="0" y="0"/>
            <a:ext cx="3203575" cy="40767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785794"/>
            <a:ext cx="8229600" cy="1707834"/>
          </a:xfrm>
        </p:spPr>
        <p:txBody>
          <a:bodyPr>
            <a:normAutofit fontScale="85000" lnSpcReduction="10000"/>
          </a:bodyPr>
          <a:lstStyle/>
          <a:p>
            <a:r>
              <a:rPr lang="tr-TR" dirty="0" smtClean="0"/>
              <a:t>Tanecikler arasındaki çekim kuvvetinin büyüklüğü maddenin fiziksel hâlini belirler. Taneciklerin hareket enerjisi arttıkça aralarındaki çekim kuvveti azalır, buna bağlı olarak tanecikler arasındaki mesafe artar.</a:t>
            </a:r>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402092" y="2749198"/>
            <a:ext cx="8286808" cy="3661329"/>
          </a:xfrm>
          <a:prstGeom prst="rect">
            <a:avLst/>
          </a:prstGeom>
          <a:noFill/>
          <a:ln w="9525">
            <a:noFill/>
            <a:miter lim="800000"/>
            <a:headEnd/>
            <a:tailEnd/>
          </a:ln>
        </p:spPr>
      </p:pic>
      <p:sp>
        <p:nvSpPr>
          <p:cNvPr id="4" name="3 Dikdörtgen"/>
          <p:cNvSpPr/>
          <p:nvPr/>
        </p:nvSpPr>
        <p:spPr>
          <a:xfrm>
            <a:off x="611560" y="188640"/>
            <a:ext cx="7776864" cy="707886"/>
          </a:xfrm>
          <a:prstGeom prst="rect">
            <a:avLst/>
          </a:prstGeom>
        </p:spPr>
        <p:txBody>
          <a:bodyPr wrap="square">
            <a:spAutoFit/>
          </a:bodyPr>
          <a:lstStyle/>
          <a:p>
            <a:pPr algn="ctr"/>
            <a:r>
              <a:rPr lang="tr-TR" sz="4000" dirty="0" smtClean="0"/>
              <a:t>Maddenin Halleri ve Isı Alışverişi</a:t>
            </a:r>
            <a:endParaRPr lang="tr-TR"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857232"/>
            <a:ext cx="8229600" cy="2636528"/>
          </a:xfrm>
        </p:spPr>
        <p:txBody>
          <a:bodyPr>
            <a:normAutofit fontScale="92500" lnSpcReduction="20000"/>
          </a:bodyPr>
          <a:lstStyle/>
          <a:p>
            <a:r>
              <a:rPr lang="tr-TR" dirty="0" smtClean="0"/>
              <a:t>Madde katı hâlde iken tanecikler arasındaki çekim kuvveti en fazla, gaz hâlde iken çekim kuvveti yok denecek kadar azdır. </a:t>
            </a:r>
          </a:p>
          <a:p>
            <a:r>
              <a:rPr lang="tr-TR" dirty="0" smtClean="0"/>
              <a:t>Bu çekim kuvvetine bağlı olarak madde hâl değiştirdiğinde tanecikler arasındaki çekim kuvvetinin büyüklüğü de değişir.</a:t>
            </a:r>
            <a:endParaRPr lang="tr-TR" dirty="0"/>
          </a:p>
        </p:txBody>
      </p:sp>
      <p:pic>
        <p:nvPicPr>
          <p:cNvPr id="5122" name="Picture 2" descr="C:\Users\MUSTAFA\Desktop\d1_hal_degisimi.jpg"/>
          <p:cNvPicPr>
            <a:picLocks noChangeAspect="1" noChangeArrowheads="1"/>
          </p:cNvPicPr>
          <p:nvPr/>
        </p:nvPicPr>
        <p:blipFill>
          <a:blip r:embed="rId2" cstate="print"/>
          <a:srcRect/>
          <a:stretch>
            <a:fillRect/>
          </a:stretch>
        </p:blipFill>
        <p:spPr bwMode="auto">
          <a:xfrm>
            <a:off x="2405252" y="3662306"/>
            <a:ext cx="4119570" cy="3089678"/>
          </a:xfrm>
          <a:prstGeom prst="rect">
            <a:avLst/>
          </a:prstGeom>
          <a:noFill/>
        </p:spPr>
      </p:pic>
      <p:sp>
        <p:nvSpPr>
          <p:cNvPr id="4" name="3 Dikdörtgen"/>
          <p:cNvSpPr/>
          <p:nvPr/>
        </p:nvSpPr>
        <p:spPr>
          <a:xfrm>
            <a:off x="611560" y="188640"/>
            <a:ext cx="7776864" cy="707886"/>
          </a:xfrm>
          <a:prstGeom prst="rect">
            <a:avLst/>
          </a:prstGeom>
        </p:spPr>
        <p:txBody>
          <a:bodyPr wrap="square">
            <a:spAutoFit/>
          </a:bodyPr>
          <a:lstStyle/>
          <a:p>
            <a:pPr algn="ctr"/>
            <a:r>
              <a:rPr lang="tr-TR" sz="4000" dirty="0" smtClean="0"/>
              <a:t>Maddenin Halleri ve Isı Alışverişi</a:t>
            </a:r>
            <a:endParaRPr lang="tr-TR"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71546"/>
            <a:ext cx="4972056" cy="5357850"/>
          </a:xfrm>
        </p:spPr>
        <p:txBody>
          <a:bodyPr>
            <a:normAutofit fontScale="92500" lnSpcReduction="20000"/>
          </a:bodyPr>
          <a:lstStyle/>
          <a:p>
            <a:r>
              <a:rPr lang="tr-TR" dirty="0" smtClean="0"/>
              <a:t>Katı hâldeki maddelerde tanecikler birbirlerine daha yakın oldukları için aralarındaki çekim kuvveti daha büyüktür.</a:t>
            </a:r>
          </a:p>
          <a:p>
            <a:r>
              <a:rPr lang="tr-TR" dirty="0" smtClean="0"/>
              <a:t>Katı maddeye ısı aktarıldığında tanecikler hız kazanacak ve tanecikler arasındaki mesafe artacak ve madde sıvı hâle geçecektir. Bu durumda tanecikler yer değiştirecek ve dolayısıyla farklı taneciklerle yeni çekim kuvvetleri oluşmuş olacaktır.</a:t>
            </a:r>
            <a:endParaRPr lang="tr-TR" dirty="0"/>
          </a:p>
        </p:txBody>
      </p:sp>
      <p:pic>
        <p:nvPicPr>
          <p:cNvPr id="4098" name="Picture 2" descr="C:\Users\MUSTAFA\Desktop\global-warming.jpg"/>
          <p:cNvPicPr>
            <a:picLocks noChangeAspect="1" noChangeArrowheads="1"/>
          </p:cNvPicPr>
          <p:nvPr/>
        </p:nvPicPr>
        <p:blipFill>
          <a:blip r:embed="rId2" cstate="print"/>
          <a:srcRect/>
          <a:stretch>
            <a:fillRect/>
          </a:stretch>
        </p:blipFill>
        <p:spPr bwMode="auto">
          <a:xfrm>
            <a:off x="5572132" y="1714488"/>
            <a:ext cx="3319341" cy="3286148"/>
          </a:xfrm>
          <a:prstGeom prst="rect">
            <a:avLst/>
          </a:prstGeom>
          <a:noFill/>
        </p:spPr>
      </p:pic>
      <p:sp>
        <p:nvSpPr>
          <p:cNvPr id="4" name="3 Dikdörtgen"/>
          <p:cNvSpPr/>
          <p:nvPr/>
        </p:nvSpPr>
        <p:spPr>
          <a:xfrm>
            <a:off x="611560" y="188640"/>
            <a:ext cx="7776864" cy="707886"/>
          </a:xfrm>
          <a:prstGeom prst="rect">
            <a:avLst/>
          </a:prstGeom>
        </p:spPr>
        <p:txBody>
          <a:bodyPr wrap="square">
            <a:spAutoFit/>
          </a:bodyPr>
          <a:lstStyle/>
          <a:p>
            <a:pPr algn="ctr"/>
            <a:r>
              <a:rPr lang="tr-TR" sz="4000" dirty="0" smtClean="0"/>
              <a:t>Maddenin Halleri ve Isı Alışverişi</a:t>
            </a:r>
            <a:endParaRPr lang="tr-TR"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6758006" cy="4143404"/>
          </a:xfrm>
        </p:spPr>
        <p:txBody>
          <a:bodyPr>
            <a:normAutofit fontScale="85000" lnSpcReduction="20000"/>
          </a:bodyPr>
          <a:lstStyle/>
          <a:p>
            <a:r>
              <a:rPr lang="tr-TR" dirty="0" smtClean="0"/>
              <a:t>Sıvı hâldeki madde, ısı aldığında gaz hâle geçer ve bu olaya buharlaşma adı verilir.</a:t>
            </a:r>
          </a:p>
          <a:p>
            <a:r>
              <a:rPr lang="tr-TR" dirty="0" smtClean="0"/>
              <a:t>Madde sıvı hâlden gaz hâle geçerken tanecikler arasındaki çekim kuvvetleri etkisini kaybeder ve tanecikler serbest hareket ederler.</a:t>
            </a:r>
          </a:p>
          <a:p>
            <a:r>
              <a:rPr lang="tr-TR" dirty="0" smtClean="0"/>
              <a:t>Madde katı hâlden sıvı hâle, sıvı hâlden gaz hâle geçerken maddenin taneciklerinin sahip olduğu hareket enerjisinin artması sonucunda tanecikler daha hızlı hareket eder ve aralarındaki mesafe artar.</a:t>
            </a:r>
            <a:endParaRPr lang="tr-TR" dirty="0"/>
          </a:p>
        </p:txBody>
      </p:sp>
      <p:pic>
        <p:nvPicPr>
          <p:cNvPr id="6146" name="Picture 2"/>
          <p:cNvPicPr>
            <a:picLocks noChangeAspect="1" noChangeArrowheads="1"/>
          </p:cNvPicPr>
          <p:nvPr/>
        </p:nvPicPr>
        <p:blipFill>
          <a:blip r:embed="rId2" cstate="print"/>
          <a:srcRect/>
          <a:stretch>
            <a:fillRect/>
          </a:stretch>
        </p:blipFill>
        <p:spPr bwMode="auto">
          <a:xfrm>
            <a:off x="7572396" y="928670"/>
            <a:ext cx="1370146" cy="5765466"/>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714348" y="5072074"/>
            <a:ext cx="5929354" cy="1568856"/>
          </a:xfrm>
          <a:prstGeom prst="rect">
            <a:avLst/>
          </a:prstGeom>
          <a:noFill/>
          <a:ln w="9525">
            <a:noFill/>
            <a:miter lim="800000"/>
            <a:headEnd/>
            <a:tailEnd/>
          </a:ln>
        </p:spPr>
      </p:pic>
      <p:sp>
        <p:nvSpPr>
          <p:cNvPr id="5" name="4 Dikdörtgen"/>
          <p:cNvSpPr/>
          <p:nvPr/>
        </p:nvSpPr>
        <p:spPr>
          <a:xfrm>
            <a:off x="611560" y="188640"/>
            <a:ext cx="7776864" cy="707886"/>
          </a:xfrm>
          <a:prstGeom prst="rect">
            <a:avLst/>
          </a:prstGeom>
        </p:spPr>
        <p:txBody>
          <a:bodyPr wrap="square">
            <a:spAutoFit/>
          </a:bodyPr>
          <a:lstStyle/>
          <a:p>
            <a:pPr algn="ctr"/>
            <a:r>
              <a:rPr lang="tr-TR" sz="4000" dirty="0" smtClean="0"/>
              <a:t>Maddenin Halleri ve Isı Alışverişi</a:t>
            </a:r>
            <a:endParaRPr lang="tr-TR"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4" descr="12"/>
          <p:cNvPicPr>
            <a:picLocks noChangeAspect="1" noChangeArrowheads="1"/>
          </p:cNvPicPr>
          <p:nvPr/>
        </p:nvPicPr>
        <p:blipFill>
          <a:blip r:embed="rId2" cstate="print"/>
          <a:srcRect/>
          <a:stretch>
            <a:fillRect/>
          </a:stretch>
        </p:blipFill>
        <p:spPr bwMode="auto">
          <a:xfrm>
            <a:off x="0" y="476672"/>
            <a:ext cx="9144000" cy="638132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Erime-Kaynama ve Donma-</a:t>
            </a:r>
            <a:r>
              <a:rPr lang="tr-TR" dirty="0" err="1" smtClean="0"/>
              <a:t>Yoğuşma</a:t>
            </a:r>
            <a:r>
              <a:rPr lang="tr-TR" dirty="0" smtClean="0"/>
              <a:t> Noktasının Değiştiren Faktörler</a:t>
            </a:r>
            <a:endParaRPr lang="tr-TR" dirty="0"/>
          </a:p>
        </p:txBody>
      </p:sp>
      <p:sp>
        <p:nvSpPr>
          <p:cNvPr id="3" name="2 İçerik Yer Tutucusu"/>
          <p:cNvSpPr>
            <a:spLocks noGrp="1"/>
          </p:cNvSpPr>
          <p:nvPr>
            <p:ph idx="1"/>
          </p:nvPr>
        </p:nvSpPr>
        <p:spPr/>
        <p:txBody>
          <a:bodyPr/>
          <a:lstStyle/>
          <a:p>
            <a:r>
              <a:rPr lang="tr-TR" dirty="0" smtClean="0"/>
              <a:t>Safsızlık</a:t>
            </a:r>
          </a:p>
          <a:p>
            <a:r>
              <a:rPr lang="tr-TR" dirty="0" smtClean="0"/>
              <a:t>Basınç</a:t>
            </a: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Safsızlık</a:t>
            </a:r>
            <a:endParaRPr lang="tr-TR" dirty="0"/>
          </a:p>
        </p:txBody>
      </p:sp>
      <p:sp>
        <p:nvSpPr>
          <p:cNvPr id="3" name="2 İçerik Yer Tutucusu"/>
          <p:cNvSpPr>
            <a:spLocks noGrp="1"/>
          </p:cNvSpPr>
          <p:nvPr>
            <p:ph idx="1"/>
          </p:nvPr>
        </p:nvSpPr>
        <p:spPr/>
        <p:txBody>
          <a:bodyPr/>
          <a:lstStyle/>
          <a:p>
            <a:r>
              <a:rPr lang="tr-TR" dirty="0" smtClean="0"/>
              <a:t>Kışın buz tutan yolların tuzlanması</a:t>
            </a:r>
          </a:p>
          <a:p>
            <a:r>
              <a:rPr lang="tr-TR" dirty="0" smtClean="0"/>
              <a:t>Meyve sularının daha düşük sıcaklıkta donması</a:t>
            </a:r>
          </a:p>
          <a:p>
            <a:r>
              <a:rPr lang="tr-TR" dirty="0" smtClean="0"/>
              <a:t>Tuzlu suyun daha yüksek sıcaklıkta kaynaması</a:t>
            </a:r>
          </a:p>
          <a:p>
            <a:endParaRPr lang="tr-TR" dirty="0" smtClean="0"/>
          </a:p>
          <a:p>
            <a:r>
              <a:rPr lang="tr-TR" dirty="0" smtClean="0"/>
              <a:t>Safsızlık arttıkça erime noktası düşer, kaynama noktası artar.</a:t>
            </a:r>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Basınç</a:t>
            </a:r>
            <a:endParaRPr lang="tr-TR" dirty="0"/>
          </a:p>
        </p:txBody>
      </p:sp>
      <p:sp>
        <p:nvSpPr>
          <p:cNvPr id="3" name="2 İçerik Yer Tutucusu"/>
          <p:cNvSpPr>
            <a:spLocks noGrp="1"/>
          </p:cNvSpPr>
          <p:nvPr>
            <p:ph idx="1"/>
          </p:nvPr>
        </p:nvSpPr>
        <p:spPr/>
        <p:txBody>
          <a:bodyPr/>
          <a:lstStyle/>
          <a:p>
            <a:r>
              <a:rPr lang="tr-TR" dirty="0" smtClean="0"/>
              <a:t>Örneğin suyun;</a:t>
            </a:r>
          </a:p>
          <a:p>
            <a:r>
              <a:rPr lang="tr-TR" dirty="0" smtClean="0"/>
              <a:t> Sivas’ta 94 </a:t>
            </a:r>
          </a:p>
          <a:p>
            <a:r>
              <a:rPr lang="tr-TR" dirty="0" smtClean="0"/>
              <a:t>İstanbul’da 97 </a:t>
            </a:r>
          </a:p>
          <a:p>
            <a:r>
              <a:rPr lang="tr-TR" dirty="0" smtClean="0"/>
              <a:t>Datça’da 100 derecede kaynaması </a:t>
            </a:r>
          </a:p>
          <a:p>
            <a:pPr>
              <a:buNone/>
            </a:pPr>
            <a:r>
              <a:rPr lang="tr-TR" dirty="0" smtClean="0"/>
              <a:t>Açık hava basıncı arttıkça kaynama noktası artar.</a:t>
            </a: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1143000"/>
          </a:xfrm>
        </p:spPr>
        <p:txBody>
          <a:bodyPr>
            <a:normAutofit fontScale="90000"/>
          </a:bodyPr>
          <a:lstStyle/>
          <a:p>
            <a:r>
              <a:rPr lang="tr-TR" dirty="0" smtClean="0">
                <a:solidFill>
                  <a:schemeClr val="tx1">
                    <a:lumMod val="95000"/>
                    <a:lumOff val="5000"/>
                  </a:schemeClr>
                </a:solidFill>
              </a:rPr>
              <a:t>Erime-Donma ve Buharlaşma-</a:t>
            </a:r>
            <a:r>
              <a:rPr lang="tr-TR" dirty="0" err="1" smtClean="0">
                <a:solidFill>
                  <a:schemeClr val="tx1">
                    <a:lumMod val="95000"/>
                    <a:lumOff val="5000"/>
                  </a:schemeClr>
                </a:solidFill>
              </a:rPr>
              <a:t>Yoğuşma</a:t>
            </a:r>
            <a:r>
              <a:rPr lang="tr-TR" dirty="0" smtClean="0">
                <a:solidFill>
                  <a:schemeClr val="tx1">
                    <a:lumMod val="95000"/>
                    <a:lumOff val="5000"/>
                  </a:schemeClr>
                </a:solidFill>
              </a:rPr>
              <a:t> Isısı</a:t>
            </a:r>
            <a:br>
              <a:rPr lang="tr-TR" dirty="0" smtClean="0">
                <a:solidFill>
                  <a:schemeClr val="tx1">
                    <a:lumMod val="95000"/>
                    <a:lumOff val="5000"/>
                  </a:schemeClr>
                </a:solidFill>
              </a:rPr>
            </a:br>
            <a:endParaRPr lang="tr-TR" dirty="0">
              <a:solidFill>
                <a:schemeClr val="tx1">
                  <a:lumMod val="95000"/>
                  <a:lumOff val="5000"/>
                </a:schemeClr>
              </a:solidFill>
            </a:endParaRPr>
          </a:p>
        </p:txBody>
      </p:sp>
      <p:sp>
        <p:nvSpPr>
          <p:cNvPr id="3" name="2 İçerik Yer Tutucusu"/>
          <p:cNvSpPr>
            <a:spLocks noGrp="1"/>
          </p:cNvSpPr>
          <p:nvPr>
            <p:ph idx="1"/>
          </p:nvPr>
        </p:nvSpPr>
        <p:spPr/>
        <p:txBody>
          <a:bodyPr>
            <a:normAutofit fontScale="85000" lnSpcReduction="20000"/>
          </a:bodyPr>
          <a:lstStyle/>
          <a:p>
            <a:r>
              <a:rPr lang="tr-TR" b="1" dirty="0" smtClean="0">
                <a:latin typeface="Comic Sans MS" pitchFamily="66" charset="0"/>
              </a:rPr>
              <a:t>Katı haldeki maddenin ısı alarak sıvı hale geçmesine </a:t>
            </a:r>
            <a:r>
              <a:rPr lang="tr-TR" b="1" dirty="0" smtClean="0">
                <a:solidFill>
                  <a:srgbClr val="FF0000"/>
                </a:solidFill>
                <a:latin typeface="Comic Sans MS" pitchFamily="66" charset="0"/>
              </a:rPr>
              <a:t>erime </a:t>
            </a:r>
            <a:r>
              <a:rPr lang="tr-TR" b="1" dirty="0" smtClean="0">
                <a:latin typeface="Comic Sans MS" pitchFamily="66" charset="0"/>
              </a:rPr>
              <a:t>denir. Alınan ısı,maddenin erime noktasına ulaşması ve erimesi için kullanılır. Erime noktasındaki bir maddeye ısı verildiğinde maddenin sıcaklığının değişmediği ancak maddenin eridiği gözlemlenir. Maddenin ısı almasına rağmen sıcaklığının değişmeme nedeni aldığı ısıyı hal değişimi için harcamasıdır.</a:t>
            </a:r>
          </a:p>
          <a:p>
            <a:r>
              <a:rPr lang="tr-TR" b="1" dirty="0" smtClean="0">
                <a:latin typeface="Comic Sans MS" pitchFamily="66" charset="0"/>
              </a:rPr>
              <a:t>Erime noktasındaki 1 gram saf maddenin erimek için çevreden aldığı ısıya </a:t>
            </a:r>
            <a:r>
              <a:rPr lang="tr-TR" b="1" dirty="0" smtClean="0">
                <a:solidFill>
                  <a:srgbClr val="FF0000"/>
                </a:solidFill>
                <a:latin typeface="Comic Sans MS" pitchFamily="66" charset="0"/>
              </a:rPr>
              <a:t>erime ısısı</a:t>
            </a:r>
            <a:r>
              <a:rPr lang="tr-TR" b="1" dirty="0" smtClean="0">
                <a:latin typeface="Comic Sans MS" pitchFamily="66" charset="0"/>
              </a:rPr>
              <a:t> denir. </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Erime Isısı (Donma Isısı)</a:t>
            </a:r>
            <a:endParaRPr lang="tr-TR" dirty="0"/>
          </a:p>
        </p:txBody>
      </p:sp>
      <p:sp>
        <p:nvSpPr>
          <p:cNvPr id="3" name="2 İçerik Yer Tutucusu"/>
          <p:cNvSpPr>
            <a:spLocks noGrp="1"/>
          </p:cNvSpPr>
          <p:nvPr>
            <p:ph idx="1"/>
          </p:nvPr>
        </p:nvSpPr>
        <p:spPr>
          <a:xfrm>
            <a:off x="457200" y="1600201"/>
            <a:ext cx="8229600" cy="1900808"/>
          </a:xfrm>
        </p:spPr>
        <p:txBody>
          <a:bodyPr>
            <a:normAutofit fontScale="70000" lnSpcReduction="20000"/>
          </a:bodyPr>
          <a:lstStyle/>
          <a:p>
            <a:r>
              <a:rPr lang="tr-TR" b="1" dirty="0" smtClean="0">
                <a:latin typeface="Comic Sans MS" pitchFamily="66" charset="0"/>
              </a:rPr>
              <a:t>Erime ısısı, katı haldeki maddenin tanecikleri arasındaki çekim kuvvetini azaltarak sıvı hale geçmesine neden olur. Erime ısısı ‘’</a:t>
            </a:r>
            <a:r>
              <a:rPr lang="tr-TR" b="1" dirty="0" err="1" smtClean="0">
                <a:latin typeface="Comic Sans MS" pitchFamily="66" charset="0"/>
              </a:rPr>
              <a:t>Le</a:t>
            </a:r>
            <a:r>
              <a:rPr lang="tr-TR" b="1" dirty="0" smtClean="0">
                <a:latin typeface="Comic Sans MS" pitchFamily="66" charset="0"/>
              </a:rPr>
              <a:t>’’ ile gösterilir ve birimi j/</a:t>
            </a:r>
            <a:r>
              <a:rPr lang="tr-TR" b="1" dirty="0" err="1" smtClean="0">
                <a:latin typeface="Comic Sans MS" pitchFamily="66" charset="0"/>
              </a:rPr>
              <a:t>g’dır</a:t>
            </a:r>
            <a:r>
              <a:rPr lang="tr-TR" b="1" dirty="0" smtClean="0">
                <a:latin typeface="Comic Sans MS" pitchFamily="66" charset="0"/>
              </a:rPr>
              <a:t>. Her maddenin tanecikleri arasındaki çekim kuvveti birbirinden farklı olduğu için erime </a:t>
            </a:r>
            <a:r>
              <a:rPr lang="tr-TR" b="1" dirty="0" err="1" smtClean="0">
                <a:latin typeface="Comic Sans MS" pitchFamily="66" charset="0"/>
              </a:rPr>
              <a:t>ısılarıda</a:t>
            </a:r>
            <a:r>
              <a:rPr lang="tr-TR" b="1" dirty="0" smtClean="0">
                <a:latin typeface="Comic Sans MS" pitchFamily="66" charset="0"/>
              </a:rPr>
              <a:t> birbirlerinden farklıdır.</a:t>
            </a:r>
          </a:p>
          <a:p>
            <a:endParaRPr lang="tr-TR" dirty="0" smtClean="0"/>
          </a:p>
          <a:p>
            <a:endParaRPr lang="tr-TR" dirty="0"/>
          </a:p>
        </p:txBody>
      </p:sp>
      <p:graphicFrame>
        <p:nvGraphicFramePr>
          <p:cNvPr id="4" name="Group 65"/>
          <p:cNvGraphicFramePr>
            <a:graphicFrameLocks/>
          </p:cNvGraphicFramePr>
          <p:nvPr/>
        </p:nvGraphicFramePr>
        <p:xfrm>
          <a:off x="1187624" y="3356992"/>
          <a:ext cx="7620000" cy="3078480"/>
        </p:xfrm>
        <a:graphic>
          <a:graphicData uri="http://schemas.openxmlformats.org/drawingml/2006/table">
            <a:tbl>
              <a:tblPr/>
              <a:tblGrid>
                <a:gridCol w="3733800"/>
                <a:gridCol w="3886200"/>
              </a:tblGrid>
              <a:tr h="3683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600" b="0" i="0" u="none" strike="noStrike" cap="none" normalizeH="0" baseline="0" dirty="0" smtClean="0">
                          <a:ln>
                            <a:noFill/>
                          </a:ln>
                          <a:solidFill>
                            <a:srgbClr val="FF0066"/>
                          </a:solidFill>
                          <a:effectLst/>
                          <a:latin typeface="Arial" charset="0"/>
                        </a:rPr>
                        <a:t>MADDE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600" b="0" i="0" u="none" strike="noStrike" cap="none" normalizeH="0" baseline="0" smtClean="0">
                          <a:ln>
                            <a:noFill/>
                          </a:ln>
                          <a:solidFill>
                            <a:srgbClr val="FF0066"/>
                          </a:solidFill>
                          <a:effectLst/>
                          <a:latin typeface="Arial" charset="0"/>
                        </a:rPr>
                        <a:t>Erime ısısı (j/g)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000" b="0" i="0" u="none" strike="noStrike" cap="none" normalizeH="0" baseline="0" smtClean="0">
                          <a:ln>
                            <a:noFill/>
                          </a:ln>
                          <a:solidFill>
                            <a:schemeClr val="tx1"/>
                          </a:solidFill>
                          <a:effectLst/>
                          <a:latin typeface="Comic Sans MS" pitchFamily="66" charset="0"/>
                        </a:rPr>
                        <a:t>buz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000" b="0" i="0" u="none" strike="noStrike" cap="none" normalizeH="0" baseline="0" smtClean="0">
                          <a:ln>
                            <a:noFill/>
                          </a:ln>
                          <a:solidFill>
                            <a:schemeClr val="tx1"/>
                          </a:solidFill>
                          <a:effectLst/>
                          <a:latin typeface="Arial" charset="0"/>
                        </a:rPr>
                        <a:t>334,40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400" b="0" i="0" u="none" strike="noStrike" cap="none" normalizeH="0" baseline="0" smtClean="0">
                          <a:ln>
                            <a:noFill/>
                          </a:ln>
                          <a:solidFill>
                            <a:schemeClr val="tx1"/>
                          </a:solidFill>
                          <a:effectLst/>
                          <a:latin typeface="Comic Sans MS" pitchFamily="66" charset="0"/>
                        </a:rPr>
                        <a:t>demir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000" b="0" i="0" u="none" strike="noStrike" cap="none" normalizeH="0" baseline="0" smtClean="0">
                          <a:ln>
                            <a:noFill/>
                          </a:ln>
                          <a:solidFill>
                            <a:schemeClr val="tx1"/>
                          </a:solidFill>
                          <a:effectLst/>
                          <a:latin typeface="Arial" charset="0"/>
                        </a:rPr>
                        <a:t>117,04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400" b="0" i="0" u="none" strike="noStrike" cap="none" normalizeH="0" baseline="0" smtClean="0">
                          <a:ln>
                            <a:noFill/>
                          </a:ln>
                          <a:solidFill>
                            <a:schemeClr val="tx1"/>
                          </a:solidFill>
                          <a:effectLst/>
                          <a:latin typeface="Comic Sans MS" pitchFamily="66" charset="0"/>
                        </a:rPr>
                        <a:t>bakır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000" b="0" i="0" u="none" strike="noStrike" cap="none" normalizeH="0" baseline="0" smtClean="0">
                          <a:ln>
                            <a:noFill/>
                          </a:ln>
                          <a:solidFill>
                            <a:schemeClr val="tx1"/>
                          </a:solidFill>
                          <a:effectLst/>
                          <a:latin typeface="Arial" charset="0"/>
                        </a:rPr>
                        <a:t>175,56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000" b="0" i="0" u="none" strike="noStrike" cap="none" normalizeH="0" baseline="0" smtClean="0">
                          <a:ln>
                            <a:noFill/>
                          </a:ln>
                          <a:solidFill>
                            <a:schemeClr val="tx1"/>
                          </a:solidFill>
                          <a:effectLst/>
                          <a:latin typeface="Comic Sans MS" pitchFamily="66" charset="0"/>
                        </a:rPr>
                        <a:t>Alüminyum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000" b="0" i="0" u="none" strike="noStrike" cap="none" normalizeH="0" baseline="0" smtClean="0">
                          <a:ln>
                            <a:noFill/>
                          </a:ln>
                          <a:solidFill>
                            <a:schemeClr val="tx1"/>
                          </a:solidFill>
                          <a:effectLst/>
                          <a:latin typeface="Arial" charset="0"/>
                        </a:rPr>
                        <a:t>321,02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000" b="0" i="0" u="none" strike="noStrike" cap="none" normalizeH="0" baseline="0" smtClean="0">
                          <a:ln>
                            <a:noFill/>
                          </a:ln>
                          <a:solidFill>
                            <a:schemeClr val="tx1"/>
                          </a:solidFill>
                          <a:effectLst/>
                          <a:latin typeface="Comic Sans MS" pitchFamily="66" charset="0"/>
                        </a:rPr>
                        <a:t>Kurşun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000" b="0" i="0" u="none" strike="noStrike" cap="none" normalizeH="0" baseline="0" smtClean="0">
                          <a:ln>
                            <a:noFill/>
                          </a:ln>
                          <a:solidFill>
                            <a:schemeClr val="tx1"/>
                          </a:solidFill>
                          <a:effectLst/>
                          <a:latin typeface="Arial" charset="0"/>
                        </a:rPr>
                        <a:t>22,57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r-TR" sz="20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r-TR" sz="2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971550" y="2708275"/>
            <a:ext cx="7200900" cy="3708400"/>
          </a:xfrm>
        </p:spPr>
        <p:txBody>
          <a:bodyPr>
            <a:normAutofit lnSpcReduction="10000"/>
          </a:bodyPr>
          <a:lstStyle/>
          <a:p>
            <a:pPr algn="ctr">
              <a:buFontTx/>
              <a:buNone/>
            </a:pPr>
            <a:r>
              <a:rPr lang="tr-TR" b="1" i="1" dirty="0">
                <a:solidFill>
                  <a:srgbClr val="FF0066"/>
                </a:solidFill>
              </a:rPr>
              <a:t>Isı</a:t>
            </a:r>
            <a:r>
              <a:rPr lang="tr-TR" dirty="0"/>
              <a:t>, maddeler arasında alınıp verilen enerjinin adıdır</a:t>
            </a:r>
            <a:r>
              <a:rPr lang="tr-TR" dirty="0" smtClean="0"/>
              <a:t>. Yani maddelerin taneciklerinin toplam hareket enerjisidir.</a:t>
            </a:r>
            <a:endParaRPr lang="tr-TR" dirty="0"/>
          </a:p>
          <a:p>
            <a:pPr algn="ctr">
              <a:buFontTx/>
              <a:buNone/>
            </a:pPr>
            <a:endParaRPr lang="tr-TR" dirty="0"/>
          </a:p>
          <a:p>
            <a:pPr algn="ctr">
              <a:buFontTx/>
              <a:buNone/>
            </a:pPr>
            <a:r>
              <a:rPr lang="tr-TR" dirty="0"/>
              <a:t>Isının ölçülebilen şekline de </a:t>
            </a:r>
            <a:r>
              <a:rPr lang="tr-TR" b="1" i="1" dirty="0">
                <a:solidFill>
                  <a:srgbClr val="0000FF"/>
                </a:solidFill>
              </a:rPr>
              <a:t>sıcaklık </a:t>
            </a:r>
            <a:r>
              <a:rPr lang="tr-TR" dirty="0"/>
              <a:t>denir</a:t>
            </a:r>
            <a:r>
              <a:rPr lang="tr-TR" dirty="0" smtClean="0"/>
              <a:t>.</a:t>
            </a:r>
          </a:p>
          <a:p>
            <a:pPr>
              <a:buFontTx/>
              <a:buNone/>
            </a:pPr>
            <a:r>
              <a:rPr lang="tr-TR" dirty="0" smtClean="0">
                <a:solidFill>
                  <a:srgbClr val="0000FF"/>
                </a:solidFill>
              </a:rPr>
              <a:t>Sıcaklık maddenin taneciklerinin ortalama hareket enerjilerinin bir göstergesidir.</a:t>
            </a:r>
            <a:endParaRPr lang="tr-TR" dirty="0">
              <a:solidFill>
                <a:srgbClr val="0000FF"/>
              </a:solidFill>
            </a:endParaRPr>
          </a:p>
          <a:p>
            <a:pPr algn="ctr">
              <a:buFontTx/>
              <a:buNone/>
            </a:pPr>
            <a:endParaRPr lang="tr-TR" dirty="0"/>
          </a:p>
        </p:txBody>
      </p:sp>
      <p:pic>
        <p:nvPicPr>
          <p:cNvPr id="112645" name="Picture 5" descr="isi"/>
          <p:cNvPicPr>
            <a:picLocks noChangeAspect="1" noChangeArrowheads="1"/>
          </p:cNvPicPr>
          <p:nvPr/>
        </p:nvPicPr>
        <p:blipFill>
          <a:blip r:embed="rId2" cstate="print"/>
          <a:srcRect/>
          <a:stretch>
            <a:fillRect/>
          </a:stretch>
        </p:blipFill>
        <p:spPr bwMode="auto">
          <a:xfrm>
            <a:off x="5867400" y="0"/>
            <a:ext cx="3276600" cy="2349500"/>
          </a:xfrm>
          <a:prstGeom prst="rect">
            <a:avLst/>
          </a:prstGeom>
          <a:noFill/>
        </p:spPr>
      </p:pic>
      <p:pic>
        <p:nvPicPr>
          <p:cNvPr id="112649" name="Picture 9" descr="koyun_penguen_firlatmaca_penguin_3224_97"/>
          <p:cNvPicPr>
            <a:picLocks noChangeAspect="1" noChangeArrowheads="1"/>
          </p:cNvPicPr>
          <p:nvPr/>
        </p:nvPicPr>
        <p:blipFill>
          <a:blip r:embed="rId3" cstate="print"/>
          <a:srcRect/>
          <a:stretch>
            <a:fillRect/>
          </a:stretch>
        </p:blipFill>
        <p:spPr bwMode="auto">
          <a:xfrm>
            <a:off x="0" y="0"/>
            <a:ext cx="3059113" cy="220503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idx="4294967295"/>
          </p:nvPr>
        </p:nvSpPr>
        <p:spPr>
          <a:xfrm>
            <a:off x="0" y="0"/>
            <a:ext cx="8229600" cy="4411663"/>
          </a:xfrm>
        </p:spPr>
        <p:txBody>
          <a:bodyPr/>
          <a:lstStyle/>
          <a:p>
            <a:r>
              <a:rPr lang="tr-TR" sz="2000" dirty="0">
                <a:latin typeface="Comic Sans MS" pitchFamily="66" charset="0"/>
              </a:rPr>
              <a:t>Saf katı bir madde, erirken aldığı ısının aynısını sıvı halden katı hale geçmek için dışarı verir. Yani maddelerin erime ısıları ve donma ısıları birbirine </a:t>
            </a:r>
            <a:r>
              <a:rPr lang="tr-TR" sz="2000" dirty="0" err="1">
                <a:latin typeface="Comic Sans MS" pitchFamily="66" charset="0"/>
              </a:rPr>
              <a:t>eşiitir</a:t>
            </a:r>
            <a:r>
              <a:rPr lang="tr-TR" sz="2000" dirty="0">
                <a:latin typeface="Comic Sans MS" pitchFamily="66" charset="0"/>
              </a:rPr>
              <a:t>. Donma noktasındaki 1 gram saf bir sıvının donması sırasında çevreye verdiği ısıya donma ısısı denir. Donma ısısı ‘’</a:t>
            </a:r>
            <a:r>
              <a:rPr lang="tr-TR" sz="2000" dirty="0" err="1">
                <a:latin typeface="Comic Sans MS" pitchFamily="66" charset="0"/>
              </a:rPr>
              <a:t>Ld</a:t>
            </a:r>
            <a:r>
              <a:rPr lang="tr-TR" sz="2000" dirty="0">
                <a:latin typeface="Comic Sans MS" pitchFamily="66" charset="0"/>
              </a:rPr>
              <a:t>’’ ile gösterilir.  </a:t>
            </a:r>
          </a:p>
        </p:txBody>
      </p:sp>
      <p:sp>
        <p:nvSpPr>
          <p:cNvPr id="150547" name="AutoShape 19"/>
          <p:cNvSpPr>
            <a:spLocks noChangeArrowheads="1"/>
          </p:cNvSpPr>
          <p:nvPr/>
        </p:nvSpPr>
        <p:spPr bwMode="auto">
          <a:xfrm>
            <a:off x="304800" y="1828800"/>
            <a:ext cx="1600200" cy="1676400"/>
          </a:xfrm>
          <a:prstGeom prst="flowChartProcess">
            <a:avLst/>
          </a:prstGeom>
          <a:solidFill>
            <a:schemeClr val="accent1"/>
          </a:solidFill>
          <a:ln w="9525">
            <a:solidFill>
              <a:schemeClr val="tx1"/>
            </a:solidFill>
            <a:miter lim="800000"/>
            <a:headEnd/>
            <a:tailEnd/>
          </a:ln>
          <a:effectLst/>
        </p:spPr>
        <p:txBody>
          <a:bodyPr wrap="none" anchor="ctr"/>
          <a:lstStyle/>
          <a:p>
            <a:pPr algn="ctr"/>
            <a:r>
              <a:rPr lang="tr-TR"/>
              <a:t>1 gram buz </a:t>
            </a:r>
          </a:p>
          <a:p>
            <a:pPr algn="ctr"/>
            <a:r>
              <a:rPr lang="tr-TR"/>
              <a:t>erirken </a:t>
            </a:r>
          </a:p>
          <a:p>
            <a:pPr algn="ctr"/>
            <a:r>
              <a:rPr lang="tr-TR"/>
              <a:t>334.40 j</a:t>
            </a:r>
          </a:p>
          <a:p>
            <a:pPr algn="ctr"/>
            <a:r>
              <a:rPr lang="tr-TR"/>
              <a:t>ısı alır.</a:t>
            </a:r>
          </a:p>
        </p:txBody>
      </p:sp>
      <p:pic>
        <p:nvPicPr>
          <p:cNvPr id="150548" name="Picture 20" descr="buzzzz"/>
          <p:cNvPicPr>
            <a:picLocks noChangeAspect="1" noChangeArrowheads="1"/>
          </p:cNvPicPr>
          <p:nvPr/>
        </p:nvPicPr>
        <p:blipFill>
          <a:blip r:embed="rId2" cstate="print"/>
          <a:srcRect/>
          <a:stretch>
            <a:fillRect/>
          </a:stretch>
        </p:blipFill>
        <p:spPr bwMode="auto">
          <a:xfrm>
            <a:off x="1905000" y="3810000"/>
            <a:ext cx="1447800" cy="1066800"/>
          </a:xfrm>
          <a:prstGeom prst="rect">
            <a:avLst/>
          </a:prstGeom>
          <a:noFill/>
        </p:spPr>
      </p:pic>
      <p:sp>
        <p:nvSpPr>
          <p:cNvPr id="150549" name="Rectangle 21"/>
          <p:cNvSpPr>
            <a:spLocks noChangeArrowheads="1"/>
          </p:cNvSpPr>
          <p:nvPr/>
        </p:nvSpPr>
        <p:spPr bwMode="auto">
          <a:xfrm>
            <a:off x="1219200" y="5029200"/>
            <a:ext cx="4562475" cy="854075"/>
          </a:xfrm>
          <a:prstGeom prst="rect">
            <a:avLst/>
          </a:prstGeom>
          <a:noFill/>
          <a:ln w="9525">
            <a:noFill/>
            <a:miter lim="800000"/>
            <a:headEnd/>
            <a:tailEnd/>
          </a:ln>
          <a:effectLst/>
        </p:spPr>
        <p:txBody>
          <a:bodyPr>
            <a:spAutoFit/>
          </a:bodyPr>
          <a:lstStyle/>
          <a:p>
            <a:pPr>
              <a:spcBef>
                <a:spcPct val="50000"/>
              </a:spcBef>
              <a:buClr>
                <a:schemeClr val="tx2"/>
              </a:buClr>
              <a:buSzPct val="70000"/>
              <a:buFont typeface="Wingdings" pitchFamily="2" charset="2"/>
              <a:buChar char="l"/>
            </a:pPr>
            <a:r>
              <a:rPr kumimoji="0" lang="tr-TR" b="0"/>
              <a:t>1 gram buz</a:t>
            </a:r>
          </a:p>
          <a:p>
            <a:pPr>
              <a:spcBef>
                <a:spcPct val="50000"/>
              </a:spcBef>
              <a:buClr>
                <a:schemeClr val="tx2"/>
              </a:buClr>
              <a:buSzPct val="70000"/>
              <a:buFont typeface="Wingdings" pitchFamily="2" charset="2"/>
              <a:buChar char="l"/>
            </a:pPr>
            <a:endParaRPr kumimoji="0" lang="tr-TR" b="0"/>
          </a:p>
        </p:txBody>
      </p:sp>
      <p:sp>
        <p:nvSpPr>
          <p:cNvPr id="150554" name="AutoShape 26"/>
          <p:cNvSpPr>
            <a:spLocks noChangeArrowheads="1"/>
          </p:cNvSpPr>
          <p:nvPr/>
        </p:nvSpPr>
        <p:spPr bwMode="auto">
          <a:xfrm>
            <a:off x="2590800" y="3505200"/>
            <a:ext cx="4038600" cy="228600"/>
          </a:xfrm>
          <a:prstGeom prst="curvedDownArrow">
            <a:avLst>
              <a:gd name="adj1" fmla="val 353333"/>
              <a:gd name="adj2" fmla="val 706667"/>
              <a:gd name="adj3" fmla="val 33333"/>
            </a:avLst>
          </a:prstGeom>
          <a:solidFill>
            <a:schemeClr val="accent1"/>
          </a:solidFill>
          <a:ln w="9525">
            <a:solidFill>
              <a:schemeClr val="tx1"/>
            </a:solidFill>
            <a:miter lim="800000"/>
            <a:headEnd/>
            <a:tailEnd/>
          </a:ln>
          <a:effectLst/>
        </p:spPr>
        <p:txBody>
          <a:bodyPr wrap="none" anchor="ctr"/>
          <a:lstStyle/>
          <a:p>
            <a:endParaRPr lang="tr-TR"/>
          </a:p>
        </p:txBody>
      </p:sp>
      <p:pic>
        <p:nvPicPr>
          <p:cNvPr id="150557" name="Picture 29" descr="su"/>
          <p:cNvPicPr>
            <a:picLocks noChangeAspect="1" noChangeArrowheads="1"/>
          </p:cNvPicPr>
          <p:nvPr/>
        </p:nvPicPr>
        <p:blipFill>
          <a:blip r:embed="rId3" cstate="print"/>
          <a:srcRect/>
          <a:stretch>
            <a:fillRect/>
          </a:stretch>
        </p:blipFill>
        <p:spPr bwMode="auto">
          <a:xfrm>
            <a:off x="5715000" y="3886200"/>
            <a:ext cx="1905000" cy="1066800"/>
          </a:xfrm>
          <a:prstGeom prst="rect">
            <a:avLst/>
          </a:prstGeom>
          <a:noFill/>
        </p:spPr>
      </p:pic>
      <p:sp>
        <p:nvSpPr>
          <p:cNvPr id="150558" name="Rectangle 30"/>
          <p:cNvSpPr>
            <a:spLocks noChangeArrowheads="1"/>
          </p:cNvSpPr>
          <p:nvPr/>
        </p:nvSpPr>
        <p:spPr bwMode="auto">
          <a:xfrm>
            <a:off x="6019800" y="5105400"/>
            <a:ext cx="1423988" cy="396875"/>
          </a:xfrm>
          <a:prstGeom prst="rect">
            <a:avLst/>
          </a:prstGeom>
          <a:noFill/>
          <a:ln w="9525">
            <a:noFill/>
            <a:miter lim="800000"/>
            <a:headEnd/>
            <a:tailEnd/>
          </a:ln>
          <a:effectLst/>
        </p:spPr>
        <p:txBody>
          <a:bodyPr wrap="none">
            <a:spAutoFit/>
          </a:bodyPr>
          <a:lstStyle/>
          <a:p>
            <a:pPr>
              <a:spcBef>
                <a:spcPct val="20000"/>
              </a:spcBef>
              <a:buClr>
                <a:schemeClr val="tx2"/>
              </a:buClr>
              <a:buSzPct val="70000"/>
              <a:buFont typeface="Wingdings" pitchFamily="2" charset="2"/>
              <a:buChar char="l"/>
            </a:pPr>
            <a:r>
              <a:rPr kumimoji="0" lang="tr-TR" b="0"/>
              <a:t>1 gram su</a:t>
            </a:r>
          </a:p>
        </p:txBody>
      </p:sp>
      <p:sp>
        <p:nvSpPr>
          <p:cNvPr id="150559" name="AutoShape 31"/>
          <p:cNvSpPr>
            <a:spLocks noChangeArrowheads="1"/>
          </p:cNvSpPr>
          <p:nvPr/>
        </p:nvSpPr>
        <p:spPr bwMode="auto">
          <a:xfrm>
            <a:off x="3352800" y="5486400"/>
            <a:ext cx="3200400" cy="304800"/>
          </a:xfrm>
          <a:prstGeom prst="curvedLeftArrow">
            <a:avLst>
              <a:gd name="adj1" fmla="val 20000"/>
              <a:gd name="adj2" fmla="val 40000"/>
              <a:gd name="adj3" fmla="val 350000"/>
            </a:avLst>
          </a:prstGeom>
          <a:solidFill>
            <a:schemeClr val="accent1"/>
          </a:solidFill>
          <a:ln w="9525">
            <a:solidFill>
              <a:schemeClr val="tx1"/>
            </a:solidFill>
            <a:miter lim="800000"/>
            <a:headEnd/>
            <a:tailEnd/>
          </a:ln>
          <a:effectLst/>
        </p:spPr>
        <p:txBody>
          <a:bodyPr wrap="none" anchor="ctr"/>
          <a:lstStyle/>
          <a:p>
            <a:endParaRPr lang="tr-TR"/>
          </a:p>
        </p:txBody>
      </p:sp>
      <p:sp>
        <p:nvSpPr>
          <p:cNvPr id="150561" name="Rectangle 33"/>
          <p:cNvSpPr>
            <a:spLocks noChangeArrowheads="1"/>
          </p:cNvSpPr>
          <p:nvPr/>
        </p:nvSpPr>
        <p:spPr bwMode="auto">
          <a:xfrm>
            <a:off x="4495800" y="2743200"/>
            <a:ext cx="1120775" cy="396875"/>
          </a:xfrm>
          <a:prstGeom prst="rect">
            <a:avLst/>
          </a:prstGeom>
          <a:noFill/>
          <a:ln w="9525">
            <a:noFill/>
            <a:miter lim="800000"/>
            <a:headEnd/>
            <a:tailEnd/>
          </a:ln>
          <a:effectLst/>
        </p:spPr>
        <p:txBody>
          <a:bodyPr wrap="none">
            <a:spAutoFit/>
          </a:bodyPr>
          <a:lstStyle/>
          <a:p>
            <a:pPr>
              <a:spcBef>
                <a:spcPct val="20000"/>
              </a:spcBef>
              <a:buClr>
                <a:schemeClr val="tx2"/>
              </a:buClr>
              <a:buSzPct val="70000"/>
              <a:buFont typeface="Wingdings" pitchFamily="2" charset="2"/>
              <a:buChar char="l"/>
            </a:pPr>
            <a:r>
              <a:rPr kumimoji="0" lang="tr-TR" b="0"/>
              <a:t>Isı alır</a:t>
            </a:r>
          </a:p>
        </p:txBody>
      </p:sp>
      <p:sp>
        <p:nvSpPr>
          <p:cNvPr id="150563" name="Rectangle 35"/>
          <p:cNvSpPr>
            <a:spLocks noChangeArrowheads="1"/>
          </p:cNvSpPr>
          <p:nvPr/>
        </p:nvSpPr>
        <p:spPr bwMode="auto">
          <a:xfrm>
            <a:off x="4572000" y="6019800"/>
            <a:ext cx="1239838" cy="396875"/>
          </a:xfrm>
          <a:prstGeom prst="rect">
            <a:avLst/>
          </a:prstGeom>
          <a:noFill/>
          <a:ln w="9525">
            <a:noFill/>
            <a:miter lim="800000"/>
            <a:headEnd/>
            <a:tailEnd/>
          </a:ln>
          <a:effectLst/>
        </p:spPr>
        <p:txBody>
          <a:bodyPr wrap="none">
            <a:spAutoFit/>
          </a:bodyPr>
          <a:lstStyle/>
          <a:p>
            <a:pPr>
              <a:spcBef>
                <a:spcPct val="20000"/>
              </a:spcBef>
              <a:buClr>
                <a:schemeClr val="tx2"/>
              </a:buClr>
              <a:buSzPct val="70000"/>
              <a:buFont typeface="Wingdings" pitchFamily="2" charset="2"/>
              <a:buChar char="l"/>
            </a:pPr>
            <a:r>
              <a:rPr kumimoji="0" lang="tr-TR" b="0"/>
              <a:t>ısı verir</a:t>
            </a:r>
          </a:p>
        </p:txBody>
      </p:sp>
      <p:sp>
        <p:nvSpPr>
          <p:cNvPr id="150564" name="Rectangle 36"/>
          <p:cNvSpPr>
            <a:spLocks noChangeArrowheads="1"/>
          </p:cNvSpPr>
          <p:nvPr/>
        </p:nvSpPr>
        <p:spPr bwMode="auto">
          <a:xfrm>
            <a:off x="7543800" y="5181600"/>
            <a:ext cx="1447800" cy="1524000"/>
          </a:xfrm>
          <a:prstGeom prst="rect">
            <a:avLst/>
          </a:prstGeom>
          <a:solidFill>
            <a:schemeClr val="accent1"/>
          </a:solidFill>
          <a:ln w="9525">
            <a:solidFill>
              <a:schemeClr val="tx1"/>
            </a:solidFill>
            <a:miter lim="800000"/>
            <a:headEnd/>
            <a:tailEnd/>
          </a:ln>
          <a:effectLst/>
        </p:spPr>
        <p:txBody>
          <a:bodyPr wrap="none" anchor="ctr"/>
          <a:lstStyle/>
          <a:p>
            <a:pPr algn="ctr"/>
            <a:r>
              <a:rPr lang="tr-TR"/>
              <a:t>1gram su</a:t>
            </a:r>
          </a:p>
          <a:p>
            <a:pPr algn="ctr"/>
            <a:r>
              <a:rPr lang="tr-TR"/>
              <a:t>donarken</a:t>
            </a:r>
          </a:p>
          <a:p>
            <a:pPr algn="ctr"/>
            <a:r>
              <a:rPr lang="tr-TR"/>
              <a:t>334,40</a:t>
            </a:r>
          </a:p>
          <a:p>
            <a:pPr algn="ctr"/>
            <a:r>
              <a:rPr lang="tr-TR"/>
              <a:t>ısı verir.</a:t>
            </a:r>
          </a:p>
        </p:txBody>
      </p:sp>
      <p:sp>
        <p:nvSpPr>
          <p:cNvPr id="150568" name="Line 40"/>
          <p:cNvSpPr>
            <a:spLocks noChangeShapeType="1"/>
          </p:cNvSpPr>
          <p:nvPr/>
        </p:nvSpPr>
        <p:spPr bwMode="auto">
          <a:xfrm>
            <a:off x="4419600" y="2895600"/>
            <a:ext cx="0" cy="457200"/>
          </a:xfrm>
          <a:prstGeom prst="line">
            <a:avLst/>
          </a:prstGeom>
          <a:noFill/>
          <a:ln w="9525">
            <a:solidFill>
              <a:schemeClr val="tx1"/>
            </a:solidFill>
            <a:round/>
            <a:headEnd/>
            <a:tailEnd type="triangle" w="med" len="med"/>
          </a:ln>
          <a:effectLst/>
        </p:spPr>
        <p:txBody>
          <a:bodyPr/>
          <a:lstStyle/>
          <a:p>
            <a:endParaRPr lang="tr-TR"/>
          </a:p>
        </p:txBody>
      </p:sp>
      <p:sp>
        <p:nvSpPr>
          <p:cNvPr id="150569" name="Line 41"/>
          <p:cNvSpPr>
            <a:spLocks noChangeShapeType="1"/>
          </p:cNvSpPr>
          <p:nvPr/>
        </p:nvSpPr>
        <p:spPr bwMode="auto">
          <a:xfrm>
            <a:off x="4419600" y="5943600"/>
            <a:ext cx="0" cy="457200"/>
          </a:xfrm>
          <a:prstGeom prst="line">
            <a:avLst/>
          </a:prstGeom>
          <a:noFill/>
          <a:ln w="9525">
            <a:solidFill>
              <a:schemeClr val="tx1"/>
            </a:solidFill>
            <a:round/>
            <a:headEnd/>
            <a:tailEnd type="triangle" w="med" len="med"/>
          </a:ln>
          <a:effectLst/>
        </p:spPr>
        <p:txBody>
          <a:bodyPr/>
          <a:lstStyle/>
          <a:p>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381000" y="1600200"/>
            <a:ext cx="8229600" cy="4411663"/>
          </a:xfrm>
        </p:spPr>
        <p:txBody>
          <a:bodyPr/>
          <a:lstStyle/>
          <a:p>
            <a:r>
              <a:rPr lang="tr-TR" sz="2200">
                <a:latin typeface="Comic Sans MS" pitchFamily="66" charset="0"/>
              </a:rPr>
              <a:t>Erime ısısı,erime noktasındaki 1 gram katının erimesi için gerekli ısıdır. Madde miktarı arttıkça maddeye verilmesi gereken ısı miktarı da artar. Maddenin kütlesi ile maddeye verilecek ısı doğru orantılıdır. Maddenin erimesi için gerekli ısı miktarı:</a:t>
            </a:r>
          </a:p>
        </p:txBody>
      </p:sp>
      <p:sp>
        <p:nvSpPr>
          <p:cNvPr id="152580" name="Rectangle 4"/>
          <p:cNvSpPr>
            <a:spLocks noChangeArrowheads="1"/>
          </p:cNvSpPr>
          <p:nvPr/>
        </p:nvSpPr>
        <p:spPr bwMode="auto">
          <a:xfrm>
            <a:off x="381000" y="3505200"/>
            <a:ext cx="3048000" cy="685800"/>
          </a:xfrm>
          <a:prstGeom prst="rect">
            <a:avLst/>
          </a:prstGeom>
          <a:solidFill>
            <a:schemeClr val="accent1"/>
          </a:solidFill>
          <a:ln w="9525">
            <a:solidFill>
              <a:schemeClr val="tx1"/>
            </a:solidFill>
            <a:miter lim="800000"/>
            <a:headEnd/>
            <a:tailEnd/>
          </a:ln>
          <a:effectLst/>
        </p:spPr>
        <p:txBody>
          <a:bodyPr wrap="none" anchor="ctr"/>
          <a:lstStyle/>
          <a:p>
            <a:pPr algn="ctr"/>
            <a:r>
              <a:rPr lang="tr-TR"/>
              <a:t>Q= m x Le</a:t>
            </a:r>
          </a:p>
        </p:txBody>
      </p:sp>
      <p:sp>
        <p:nvSpPr>
          <p:cNvPr id="152581" name="Rectangle 5"/>
          <p:cNvSpPr>
            <a:spLocks noChangeArrowheads="1"/>
          </p:cNvSpPr>
          <p:nvPr/>
        </p:nvSpPr>
        <p:spPr bwMode="auto">
          <a:xfrm>
            <a:off x="3962400" y="3429000"/>
            <a:ext cx="4562475" cy="701675"/>
          </a:xfrm>
          <a:prstGeom prst="rect">
            <a:avLst/>
          </a:prstGeom>
          <a:noFill/>
          <a:ln w="9525">
            <a:noFill/>
            <a:miter lim="800000"/>
            <a:headEnd/>
            <a:tailEnd/>
          </a:ln>
          <a:effectLst/>
        </p:spPr>
        <p:txBody>
          <a:bodyPr>
            <a:spAutoFit/>
          </a:bodyPr>
          <a:lstStyle/>
          <a:p>
            <a:r>
              <a:rPr kumimoji="0" lang="tr-TR" b="0"/>
              <a:t>m : kütle(g)</a:t>
            </a:r>
          </a:p>
          <a:p>
            <a:r>
              <a:rPr kumimoji="0" lang="tr-TR" b="0"/>
              <a:t>Le : erime ısısı (g/j)</a:t>
            </a:r>
          </a:p>
        </p:txBody>
      </p:sp>
      <p:sp>
        <p:nvSpPr>
          <p:cNvPr id="152582" name="Rectangle 6"/>
          <p:cNvSpPr>
            <a:spLocks noChangeArrowheads="1"/>
          </p:cNvSpPr>
          <p:nvPr/>
        </p:nvSpPr>
        <p:spPr bwMode="auto">
          <a:xfrm>
            <a:off x="838200" y="4953000"/>
            <a:ext cx="2932113" cy="396875"/>
          </a:xfrm>
          <a:prstGeom prst="rect">
            <a:avLst/>
          </a:prstGeom>
          <a:noFill/>
          <a:ln w="9525">
            <a:noFill/>
            <a:miter lim="800000"/>
            <a:headEnd/>
            <a:tailEnd/>
          </a:ln>
          <a:effectLst/>
        </p:spPr>
        <p:txBody>
          <a:bodyPr wrap="none">
            <a:spAutoFit/>
          </a:bodyPr>
          <a:lstStyle/>
          <a:p>
            <a:pPr>
              <a:spcBef>
                <a:spcPct val="20000"/>
              </a:spcBef>
              <a:buClr>
                <a:schemeClr val="tx2"/>
              </a:buClr>
              <a:buSzPct val="70000"/>
              <a:buFont typeface="Wingdings" pitchFamily="2" charset="2"/>
              <a:buChar char="l"/>
            </a:pPr>
            <a:r>
              <a:rPr kumimoji="0" lang="tr-TR" b="0"/>
              <a:t>formülü ile hesaplanır.</a:t>
            </a:r>
          </a:p>
        </p:txBody>
      </p:sp>
      <p:sp>
        <p:nvSpPr>
          <p:cNvPr id="6" name="5 Dikdörtgen"/>
          <p:cNvSpPr/>
          <p:nvPr/>
        </p:nvSpPr>
        <p:spPr>
          <a:xfrm>
            <a:off x="1043608" y="476672"/>
            <a:ext cx="7056784" cy="769441"/>
          </a:xfrm>
          <a:prstGeom prst="rect">
            <a:avLst/>
          </a:prstGeom>
        </p:spPr>
        <p:txBody>
          <a:bodyPr wrap="square">
            <a:spAutoFit/>
          </a:bodyPr>
          <a:lstStyle/>
          <a:p>
            <a:r>
              <a:rPr lang="tr-TR" sz="4400" dirty="0" smtClean="0"/>
              <a:t>Erime Isısı (Donma Isısı)</a:t>
            </a:r>
            <a:endParaRPr lang="tr-TR" sz="4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Buharlaşma Isısı ( </a:t>
            </a:r>
            <a:r>
              <a:rPr lang="tr-TR" dirty="0" err="1" smtClean="0"/>
              <a:t>Yoğuşma</a:t>
            </a:r>
            <a:r>
              <a:rPr lang="tr-TR" dirty="0" smtClean="0"/>
              <a:t> Isısı)</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latin typeface="Comic Sans MS" pitchFamily="66" charset="0"/>
              </a:rPr>
              <a:t>Sıvı  haldeki maddenin ısı alarak gaz hale geçmesine </a:t>
            </a:r>
            <a:r>
              <a:rPr lang="tr-TR" dirty="0" smtClean="0">
                <a:solidFill>
                  <a:srgbClr val="FF0000"/>
                </a:solidFill>
                <a:latin typeface="Comic Sans MS" pitchFamily="66" charset="0"/>
              </a:rPr>
              <a:t>buharlaşma </a:t>
            </a:r>
            <a:r>
              <a:rPr lang="tr-TR" dirty="0" smtClean="0">
                <a:latin typeface="Comic Sans MS" pitchFamily="66" charset="0"/>
              </a:rPr>
              <a:t>denir. Alınan ısı, maddenin kaynama noktasına ulaşması ve kaynaması için kullanılır. Kaynama noktasındaki bir maddeye ısı verildiğinde maddenin sıcaklığının değişmediği ancak maddenin kaynadığı gözlemlenir. Maddenin ısı almasına rağmen sıcaklığının değişmeme nedeni aldığı ısıyı hal değişimi için harcamasıdır.  </a:t>
            </a:r>
          </a:p>
          <a:p>
            <a:r>
              <a:rPr lang="tr-TR" dirty="0" smtClean="0">
                <a:latin typeface="Comic Sans MS" pitchFamily="66" charset="0"/>
              </a:rPr>
              <a:t>  Kaynama noktasındaki 1 gram saf bir sıvı maddenin kaynamak için çevreden aldığı ısıya </a:t>
            </a:r>
            <a:r>
              <a:rPr lang="tr-TR" dirty="0" smtClean="0">
                <a:solidFill>
                  <a:srgbClr val="FF0000"/>
                </a:solidFill>
                <a:latin typeface="Comic Sans MS" pitchFamily="66" charset="0"/>
              </a:rPr>
              <a:t>buharlaşma ısısı</a:t>
            </a:r>
            <a:r>
              <a:rPr lang="tr-TR" dirty="0" smtClean="0">
                <a:latin typeface="Comic Sans MS" pitchFamily="66" charset="0"/>
              </a:rPr>
              <a:t> denir..</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Buharlaşma Isısı ( </a:t>
            </a:r>
            <a:r>
              <a:rPr lang="tr-TR" dirty="0" err="1" smtClean="0"/>
              <a:t>Yoğuşma</a:t>
            </a:r>
            <a:r>
              <a:rPr lang="tr-TR" dirty="0" smtClean="0"/>
              <a:t> Isısı)</a:t>
            </a:r>
            <a:endParaRPr lang="tr-TR" dirty="0"/>
          </a:p>
        </p:txBody>
      </p:sp>
      <p:sp>
        <p:nvSpPr>
          <p:cNvPr id="3" name="2 İçerik Yer Tutucusu"/>
          <p:cNvSpPr>
            <a:spLocks noGrp="1"/>
          </p:cNvSpPr>
          <p:nvPr>
            <p:ph idx="1"/>
          </p:nvPr>
        </p:nvSpPr>
        <p:spPr>
          <a:xfrm>
            <a:off x="457200" y="1600200"/>
            <a:ext cx="8229600" cy="1756792"/>
          </a:xfrm>
        </p:spPr>
        <p:txBody>
          <a:bodyPr>
            <a:normAutofit fontScale="62500" lnSpcReduction="20000"/>
          </a:bodyPr>
          <a:lstStyle/>
          <a:p>
            <a:r>
              <a:rPr lang="tr-TR" dirty="0" smtClean="0">
                <a:latin typeface="Comic Sans MS" pitchFamily="66" charset="0"/>
              </a:rPr>
              <a:t>Buharlaşma ısısı, sıvı haldeki maddenin tanecikleri arasındaki çekim kuvvetini azaltarak gaz hale geçmesine neden olur.</a:t>
            </a:r>
          </a:p>
          <a:p>
            <a:r>
              <a:rPr lang="tr-TR" dirty="0" smtClean="0">
                <a:latin typeface="Comic Sans MS" pitchFamily="66" charset="0"/>
              </a:rPr>
              <a:t>Buharlaşma ısısı ‘’</a:t>
            </a:r>
            <a:r>
              <a:rPr lang="tr-TR" dirty="0" err="1" smtClean="0">
                <a:latin typeface="Comic Sans MS" pitchFamily="66" charset="0"/>
              </a:rPr>
              <a:t>Lb</a:t>
            </a:r>
            <a:r>
              <a:rPr lang="tr-TR" dirty="0" smtClean="0">
                <a:latin typeface="Comic Sans MS" pitchFamily="66" charset="0"/>
              </a:rPr>
              <a:t>’’ ile gösterilir ve birimi j/</a:t>
            </a:r>
            <a:r>
              <a:rPr lang="tr-TR" dirty="0" err="1" smtClean="0">
                <a:latin typeface="Comic Sans MS" pitchFamily="66" charset="0"/>
              </a:rPr>
              <a:t>g’dir</a:t>
            </a:r>
            <a:r>
              <a:rPr lang="tr-TR" dirty="0" smtClean="0">
                <a:latin typeface="Comic Sans MS" pitchFamily="66" charset="0"/>
              </a:rPr>
              <a:t>. Her maddenin tanecikleri arasındaki çekim kuvveti birbirinden farklı olduğu için buharlaşma ısısı da birbirinden farklıdır</a:t>
            </a:r>
            <a:endParaRPr lang="tr-TR" dirty="0"/>
          </a:p>
        </p:txBody>
      </p:sp>
      <p:graphicFrame>
        <p:nvGraphicFramePr>
          <p:cNvPr id="4" name="Group 34"/>
          <p:cNvGraphicFramePr>
            <a:graphicFrameLocks/>
          </p:cNvGraphicFramePr>
          <p:nvPr/>
        </p:nvGraphicFramePr>
        <p:xfrm>
          <a:off x="539552" y="3645024"/>
          <a:ext cx="8229600" cy="2133600"/>
        </p:xfrm>
        <a:graphic>
          <a:graphicData uri="http://schemas.openxmlformats.org/drawingml/2006/table">
            <a:tbl>
              <a:tblPr/>
              <a:tblGrid>
                <a:gridCol w="4114800"/>
                <a:gridCol w="4114800"/>
              </a:tblGrid>
              <a:tr h="258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200" b="0" i="0" u="none" strike="noStrike" cap="none" normalizeH="0" baseline="0" dirty="0" smtClean="0">
                          <a:ln>
                            <a:noFill/>
                          </a:ln>
                          <a:solidFill>
                            <a:srgbClr val="FF0066"/>
                          </a:solidFill>
                          <a:effectLst>
                            <a:outerShdw blurRad="38100" dist="38100" dir="2700000" algn="tl">
                              <a:srgbClr val="000000"/>
                            </a:outerShdw>
                          </a:effectLst>
                          <a:latin typeface="Verdana" pitchFamily="34" charset="0"/>
                        </a:rPr>
                        <a:t>MADDE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200" b="0" i="0" u="none" strike="noStrike" cap="none" normalizeH="0" baseline="0" smtClean="0">
                          <a:ln>
                            <a:noFill/>
                          </a:ln>
                          <a:solidFill>
                            <a:srgbClr val="FF0066"/>
                          </a:solidFill>
                          <a:effectLst>
                            <a:outerShdw blurRad="38100" dist="38100" dir="2700000" algn="tl">
                              <a:srgbClr val="000000"/>
                            </a:outerShdw>
                          </a:effectLst>
                          <a:latin typeface="Verdana" pitchFamily="34" charset="0"/>
                        </a:rPr>
                        <a:t>Buharlaşma ısısı (j/g)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2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Su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2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2257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2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Alkol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2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854,97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2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2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296,78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2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Aseton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2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520,41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type="body" idx="1"/>
          </p:nvPr>
        </p:nvSpPr>
        <p:spPr>
          <a:xfrm>
            <a:off x="0" y="0"/>
            <a:ext cx="8229600" cy="4411663"/>
          </a:xfrm>
        </p:spPr>
        <p:txBody>
          <a:bodyPr/>
          <a:lstStyle/>
          <a:p>
            <a:r>
              <a:rPr lang="tr-TR" sz="2200">
                <a:latin typeface="Comic Sans MS" pitchFamily="66" charset="0"/>
              </a:rPr>
              <a:t>    Sıvı haldeki bir madde kaynarken aldığı ısının aynısını gaz halden sıvı hale geçerken dışarı verir. Yani maddelerin buharlaşma ısıları ve yoğunlaşma ısıları birbirine eşittir. Yoğunlaşma noktasındaki 1 gram saf bir gazın yoğunlaşması sonucu çevreye verdiği ısıya yoğunlaşma ısısı denir. Yoğunlaşma ısısı ‘’Ly’’ ile gösterilir. </a:t>
            </a:r>
          </a:p>
        </p:txBody>
      </p:sp>
      <p:sp>
        <p:nvSpPr>
          <p:cNvPr id="157701" name="Rectangle 5"/>
          <p:cNvSpPr>
            <a:spLocks noChangeArrowheads="1"/>
          </p:cNvSpPr>
          <p:nvPr/>
        </p:nvSpPr>
        <p:spPr bwMode="auto">
          <a:xfrm>
            <a:off x="152400" y="1905000"/>
            <a:ext cx="1600200" cy="2057400"/>
          </a:xfrm>
          <a:prstGeom prst="rect">
            <a:avLst/>
          </a:prstGeom>
          <a:solidFill>
            <a:srgbClr val="FF00FF"/>
          </a:solidFill>
          <a:ln w="9525">
            <a:solidFill>
              <a:schemeClr val="tx1"/>
            </a:solidFill>
            <a:miter lim="800000"/>
            <a:headEnd/>
            <a:tailEnd/>
          </a:ln>
          <a:effectLst/>
        </p:spPr>
        <p:txBody>
          <a:bodyPr wrap="none" anchor="ctr"/>
          <a:lstStyle/>
          <a:p>
            <a:pPr algn="ctr"/>
            <a:r>
              <a:rPr lang="tr-TR"/>
              <a:t>1 gram su </a:t>
            </a:r>
          </a:p>
          <a:p>
            <a:pPr algn="ctr"/>
            <a:r>
              <a:rPr lang="tr-TR"/>
              <a:t>buharlaşmak</a:t>
            </a:r>
          </a:p>
          <a:p>
            <a:pPr algn="ctr"/>
            <a:r>
              <a:rPr lang="tr-TR"/>
              <a:t>için 334,40j</a:t>
            </a:r>
          </a:p>
          <a:p>
            <a:pPr algn="ctr"/>
            <a:r>
              <a:rPr lang="tr-TR"/>
              <a:t>ısı alır.</a:t>
            </a:r>
          </a:p>
        </p:txBody>
      </p:sp>
      <p:pic>
        <p:nvPicPr>
          <p:cNvPr id="157702" name="Picture 6" descr="su"/>
          <p:cNvPicPr>
            <a:picLocks noChangeAspect="1" noChangeArrowheads="1"/>
          </p:cNvPicPr>
          <p:nvPr/>
        </p:nvPicPr>
        <p:blipFill>
          <a:blip r:embed="rId2" cstate="print"/>
          <a:srcRect/>
          <a:stretch>
            <a:fillRect/>
          </a:stretch>
        </p:blipFill>
        <p:spPr bwMode="auto">
          <a:xfrm>
            <a:off x="1752600" y="3962400"/>
            <a:ext cx="2052638" cy="1219200"/>
          </a:xfrm>
          <a:prstGeom prst="rect">
            <a:avLst/>
          </a:prstGeom>
          <a:noFill/>
        </p:spPr>
      </p:pic>
      <p:sp>
        <p:nvSpPr>
          <p:cNvPr id="157703" name="Rectangle 7"/>
          <p:cNvSpPr>
            <a:spLocks noChangeArrowheads="1"/>
          </p:cNvSpPr>
          <p:nvPr/>
        </p:nvSpPr>
        <p:spPr bwMode="auto">
          <a:xfrm>
            <a:off x="1981200" y="5181600"/>
            <a:ext cx="1423988" cy="396875"/>
          </a:xfrm>
          <a:prstGeom prst="rect">
            <a:avLst/>
          </a:prstGeom>
          <a:noFill/>
          <a:ln w="9525">
            <a:noFill/>
            <a:miter lim="800000"/>
            <a:headEnd/>
            <a:tailEnd/>
          </a:ln>
          <a:effectLst/>
        </p:spPr>
        <p:txBody>
          <a:bodyPr wrap="none">
            <a:spAutoFit/>
          </a:bodyPr>
          <a:lstStyle/>
          <a:p>
            <a:pPr>
              <a:spcBef>
                <a:spcPct val="20000"/>
              </a:spcBef>
              <a:buClr>
                <a:schemeClr val="tx2"/>
              </a:buClr>
              <a:buSzPct val="70000"/>
              <a:buFont typeface="Wingdings" pitchFamily="2" charset="2"/>
              <a:buChar char="l"/>
            </a:pPr>
            <a:r>
              <a:rPr kumimoji="0" lang="tr-TR" b="0"/>
              <a:t>1 gram su</a:t>
            </a:r>
          </a:p>
        </p:txBody>
      </p:sp>
      <p:sp>
        <p:nvSpPr>
          <p:cNvPr id="157704" name="AutoShape 8"/>
          <p:cNvSpPr>
            <a:spLocks noChangeArrowheads="1"/>
          </p:cNvSpPr>
          <p:nvPr/>
        </p:nvSpPr>
        <p:spPr bwMode="auto">
          <a:xfrm>
            <a:off x="2819400" y="3276600"/>
            <a:ext cx="3352800" cy="685800"/>
          </a:xfrm>
          <a:prstGeom prst="curvedDownArrow">
            <a:avLst>
              <a:gd name="adj1" fmla="val 97778"/>
              <a:gd name="adj2" fmla="val 195556"/>
              <a:gd name="adj3" fmla="val 33333"/>
            </a:avLst>
          </a:prstGeom>
          <a:solidFill>
            <a:srgbClr val="FF00FF"/>
          </a:solidFill>
          <a:ln w="9525">
            <a:solidFill>
              <a:schemeClr val="tx1"/>
            </a:solidFill>
            <a:miter lim="800000"/>
            <a:headEnd/>
            <a:tailEnd/>
          </a:ln>
          <a:effectLst/>
        </p:spPr>
        <p:txBody>
          <a:bodyPr wrap="none" anchor="ctr"/>
          <a:lstStyle/>
          <a:p>
            <a:endParaRPr lang="tr-TR"/>
          </a:p>
        </p:txBody>
      </p:sp>
      <p:pic>
        <p:nvPicPr>
          <p:cNvPr id="157705" name="Picture 9" descr="yagmur"/>
          <p:cNvPicPr>
            <a:picLocks noChangeAspect="1" noChangeArrowheads="1"/>
          </p:cNvPicPr>
          <p:nvPr/>
        </p:nvPicPr>
        <p:blipFill>
          <a:blip r:embed="rId3" cstate="print"/>
          <a:srcRect/>
          <a:stretch>
            <a:fillRect/>
          </a:stretch>
        </p:blipFill>
        <p:spPr bwMode="auto">
          <a:xfrm>
            <a:off x="4572000" y="3962400"/>
            <a:ext cx="2000250" cy="1228725"/>
          </a:xfrm>
          <a:prstGeom prst="rect">
            <a:avLst/>
          </a:prstGeom>
          <a:noFill/>
        </p:spPr>
      </p:pic>
      <p:sp>
        <p:nvSpPr>
          <p:cNvPr id="157706" name="Rectangle 10"/>
          <p:cNvSpPr>
            <a:spLocks noChangeArrowheads="1"/>
          </p:cNvSpPr>
          <p:nvPr/>
        </p:nvSpPr>
        <p:spPr bwMode="auto">
          <a:xfrm>
            <a:off x="4572000" y="5257800"/>
            <a:ext cx="2252663" cy="396875"/>
          </a:xfrm>
          <a:prstGeom prst="rect">
            <a:avLst/>
          </a:prstGeom>
          <a:noFill/>
          <a:ln w="9525">
            <a:noFill/>
            <a:miter lim="800000"/>
            <a:headEnd/>
            <a:tailEnd/>
          </a:ln>
          <a:effectLst/>
        </p:spPr>
        <p:txBody>
          <a:bodyPr wrap="none">
            <a:spAutoFit/>
          </a:bodyPr>
          <a:lstStyle/>
          <a:p>
            <a:pPr>
              <a:spcBef>
                <a:spcPct val="20000"/>
              </a:spcBef>
              <a:buClr>
                <a:schemeClr val="tx2"/>
              </a:buClr>
              <a:buSzPct val="70000"/>
              <a:buFont typeface="Wingdings" pitchFamily="2" charset="2"/>
              <a:buChar char="l"/>
            </a:pPr>
            <a:r>
              <a:rPr kumimoji="0" lang="tr-TR" b="0"/>
              <a:t>1 gram su buharı</a:t>
            </a:r>
          </a:p>
        </p:txBody>
      </p:sp>
      <p:sp>
        <p:nvSpPr>
          <p:cNvPr id="157707" name="AutoShape 11"/>
          <p:cNvSpPr>
            <a:spLocks noChangeArrowheads="1"/>
          </p:cNvSpPr>
          <p:nvPr/>
        </p:nvSpPr>
        <p:spPr bwMode="auto">
          <a:xfrm>
            <a:off x="3200400" y="5562600"/>
            <a:ext cx="2819400" cy="533400"/>
          </a:xfrm>
          <a:prstGeom prst="curvedLeftArrow">
            <a:avLst>
              <a:gd name="adj1" fmla="val 20000"/>
              <a:gd name="adj2" fmla="val 40000"/>
              <a:gd name="adj3" fmla="val 176190"/>
            </a:avLst>
          </a:prstGeom>
          <a:solidFill>
            <a:srgbClr val="FF00FF"/>
          </a:solidFill>
          <a:ln w="9525">
            <a:solidFill>
              <a:schemeClr val="tx1"/>
            </a:solidFill>
            <a:miter lim="800000"/>
            <a:headEnd/>
            <a:tailEnd/>
          </a:ln>
          <a:effectLst/>
        </p:spPr>
        <p:txBody>
          <a:bodyPr wrap="none" anchor="ctr"/>
          <a:lstStyle/>
          <a:p>
            <a:endParaRPr lang="tr-TR"/>
          </a:p>
        </p:txBody>
      </p:sp>
      <p:sp>
        <p:nvSpPr>
          <p:cNvPr id="157708" name="Rectangle 12"/>
          <p:cNvSpPr>
            <a:spLocks noChangeArrowheads="1"/>
          </p:cNvSpPr>
          <p:nvPr/>
        </p:nvSpPr>
        <p:spPr bwMode="auto">
          <a:xfrm>
            <a:off x="6553200" y="1828800"/>
            <a:ext cx="1676400" cy="2133600"/>
          </a:xfrm>
          <a:prstGeom prst="rect">
            <a:avLst/>
          </a:prstGeom>
          <a:solidFill>
            <a:srgbClr val="FF00FF"/>
          </a:solidFill>
          <a:ln w="9525">
            <a:solidFill>
              <a:schemeClr val="tx1"/>
            </a:solidFill>
            <a:miter lim="800000"/>
            <a:headEnd/>
            <a:tailEnd/>
          </a:ln>
          <a:effectLst/>
        </p:spPr>
        <p:txBody>
          <a:bodyPr wrap="none" anchor="ctr"/>
          <a:lstStyle/>
          <a:p>
            <a:pPr algn="ctr"/>
            <a:r>
              <a:rPr lang="tr-TR"/>
              <a:t>1 gram su </a:t>
            </a:r>
          </a:p>
          <a:p>
            <a:pPr algn="ctr"/>
            <a:r>
              <a:rPr lang="tr-TR"/>
              <a:t>buharı </a:t>
            </a:r>
          </a:p>
          <a:p>
            <a:pPr algn="ctr"/>
            <a:r>
              <a:rPr lang="tr-TR"/>
              <a:t>yoğunlaşınca</a:t>
            </a:r>
          </a:p>
          <a:p>
            <a:pPr algn="ctr"/>
            <a:r>
              <a:rPr lang="tr-TR"/>
              <a:t>ortama</a:t>
            </a:r>
          </a:p>
          <a:p>
            <a:pPr algn="ctr"/>
            <a:r>
              <a:rPr lang="tr-TR"/>
              <a:t>334,40j</a:t>
            </a:r>
          </a:p>
          <a:p>
            <a:pPr algn="ctr"/>
            <a:r>
              <a:rPr lang="tr-TR"/>
              <a:t>ısı verir</a:t>
            </a:r>
          </a:p>
        </p:txBody>
      </p:sp>
      <p:sp>
        <p:nvSpPr>
          <p:cNvPr id="157709" name="Line 13"/>
          <p:cNvSpPr>
            <a:spLocks noChangeShapeType="1"/>
          </p:cNvSpPr>
          <p:nvPr/>
        </p:nvSpPr>
        <p:spPr bwMode="auto">
          <a:xfrm>
            <a:off x="4191000" y="2362200"/>
            <a:ext cx="0" cy="838200"/>
          </a:xfrm>
          <a:prstGeom prst="line">
            <a:avLst/>
          </a:prstGeom>
          <a:noFill/>
          <a:ln w="9525">
            <a:solidFill>
              <a:schemeClr val="tx1"/>
            </a:solidFill>
            <a:round/>
            <a:headEnd/>
            <a:tailEnd type="triangle" w="med" len="med"/>
          </a:ln>
          <a:effectLst/>
        </p:spPr>
        <p:txBody>
          <a:bodyPr/>
          <a:lstStyle/>
          <a:p>
            <a:endParaRPr lang="tr-TR"/>
          </a:p>
        </p:txBody>
      </p:sp>
      <p:sp>
        <p:nvSpPr>
          <p:cNvPr id="157710" name="Line 14"/>
          <p:cNvSpPr>
            <a:spLocks noChangeShapeType="1"/>
          </p:cNvSpPr>
          <p:nvPr/>
        </p:nvSpPr>
        <p:spPr bwMode="auto">
          <a:xfrm>
            <a:off x="4191000" y="6096000"/>
            <a:ext cx="0" cy="762000"/>
          </a:xfrm>
          <a:prstGeom prst="line">
            <a:avLst/>
          </a:prstGeom>
          <a:noFill/>
          <a:ln w="9525">
            <a:solidFill>
              <a:schemeClr val="tx1"/>
            </a:solidFill>
            <a:round/>
            <a:headEnd/>
            <a:tailEnd type="triangle" w="med" len="med"/>
          </a:ln>
          <a:effectLst/>
        </p:spPr>
        <p:txBody>
          <a:bodyPr/>
          <a:lstStyle/>
          <a:p>
            <a:endParaRPr lang="tr-TR"/>
          </a:p>
        </p:txBody>
      </p:sp>
      <p:sp>
        <p:nvSpPr>
          <p:cNvPr id="157711" name="Rectangle 15"/>
          <p:cNvSpPr>
            <a:spLocks noChangeArrowheads="1"/>
          </p:cNvSpPr>
          <p:nvPr/>
        </p:nvSpPr>
        <p:spPr bwMode="auto">
          <a:xfrm>
            <a:off x="4343400" y="2590800"/>
            <a:ext cx="920750" cy="396875"/>
          </a:xfrm>
          <a:prstGeom prst="rect">
            <a:avLst/>
          </a:prstGeom>
          <a:noFill/>
          <a:ln w="9525">
            <a:noFill/>
            <a:miter lim="800000"/>
            <a:headEnd/>
            <a:tailEnd/>
          </a:ln>
          <a:effectLst/>
        </p:spPr>
        <p:txBody>
          <a:bodyPr wrap="none">
            <a:spAutoFit/>
          </a:bodyPr>
          <a:lstStyle/>
          <a:p>
            <a:r>
              <a:rPr kumimoji="0" lang="tr-TR" b="0"/>
              <a:t>ısı alır</a:t>
            </a:r>
          </a:p>
        </p:txBody>
      </p:sp>
      <p:sp>
        <p:nvSpPr>
          <p:cNvPr id="157712" name="Rectangle 16"/>
          <p:cNvSpPr>
            <a:spLocks noChangeArrowheads="1"/>
          </p:cNvSpPr>
          <p:nvPr/>
        </p:nvSpPr>
        <p:spPr bwMode="auto">
          <a:xfrm>
            <a:off x="4343400" y="6172200"/>
            <a:ext cx="1106488" cy="396875"/>
          </a:xfrm>
          <a:prstGeom prst="rect">
            <a:avLst/>
          </a:prstGeom>
          <a:noFill/>
          <a:ln w="9525">
            <a:noFill/>
            <a:miter lim="800000"/>
            <a:headEnd/>
            <a:tailEnd/>
          </a:ln>
          <a:effectLst/>
        </p:spPr>
        <p:txBody>
          <a:bodyPr wrap="none">
            <a:spAutoFit/>
          </a:bodyPr>
          <a:lstStyle/>
          <a:p>
            <a:pPr>
              <a:spcBef>
                <a:spcPct val="20000"/>
              </a:spcBef>
              <a:buClr>
                <a:schemeClr val="tx2"/>
              </a:buClr>
              <a:buSzPct val="70000"/>
              <a:buFont typeface="Wingdings" pitchFamily="2" charset="2"/>
              <a:buNone/>
            </a:pPr>
            <a:r>
              <a:rPr kumimoji="0" lang="tr-TR" b="0"/>
              <a:t>ısı verir</a:t>
            </a:r>
          </a:p>
        </p:txBody>
      </p:sp>
    </p:spTree>
  </p:cSld>
  <p:clrMapOvr>
    <a:masterClrMapping/>
  </p:clrMapOvr>
  <p:transition spd="slow">
    <p:cover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a:xfrm>
            <a:off x="304800" y="304800"/>
            <a:ext cx="8229600" cy="4411663"/>
          </a:xfrm>
        </p:spPr>
        <p:txBody>
          <a:bodyPr/>
          <a:lstStyle/>
          <a:p>
            <a:r>
              <a:rPr lang="tr-TR" sz="2200">
                <a:latin typeface="Comic Sans MS" pitchFamily="66" charset="0"/>
              </a:rPr>
              <a:t>Buharlaşma ısısı, kaynama noktasındaki 1 gram maddenin buharlaşması için gerekli ısıdır. Madde miktarı arttıkça maddeye verilmesi gereken ısı miktarı da artar. Maddenin buharlaşması için gerekli ısı miktarı. </a:t>
            </a:r>
          </a:p>
        </p:txBody>
      </p:sp>
      <p:sp>
        <p:nvSpPr>
          <p:cNvPr id="158724" name="Rectangle 4"/>
          <p:cNvSpPr>
            <a:spLocks noChangeArrowheads="1"/>
          </p:cNvSpPr>
          <p:nvPr/>
        </p:nvSpPr>
        <p:spPr bwMode="auto">
          <a:xfrm>
            <a:off x="899592" y="2420888"/>
            <a:ext cx="2865512" cy="829816"/>
          </a:xfrm>
          <a:prstGeom prst="rect">
            <a:avLst/>
          </a:prstGeom>
          <a:solidFill>
            <a:schemeClr val="accent1"/>
          </a:solidFill>
          <a:ln w="9525">
            <a:solidFill>
              <a:schemeClr val="tx1"/>
            </a:solidFill>
            <a:miter lim="800000"/>
            <a:headEnd/>
            <a:tailEnd/>
          </a:ln>
          <a:effectLst/>
        </p:spPr>
        <p:txBody>
          <a:bodyPr wrap="none" anchor="ctr"/>
          <a:lstStyle/>
          <a:p>
            <a:pPr algn="ctr"/>
            <a:r>
              <a:rPr lang="tr-TR" dirty="0"/>
              <a:t>Q=m x </a:t>
            </a:r>
            <a:r>
              <a:rPr lang="tr-TR" dirty="0" err="1"/>
              <a:t>L</a:t>
            </a:r>
            <a:r>
              <a:rPr lang="tr-TR" dirty="0" err="1" smtClean="0"/>
              <a:t>b</a:t>
            </a:r>
            <a:endParaRPr lang="tr-TR" dirty="0"/>
          </a:p>
        </p:txBody>
      </p:sp>
      <p:sp>
        <p:nvSpPr>
          <p:cNvPr id="158725" name="Rectangle 5"/>
          <p:cNvSpPr>
            <a:spLocks noChangeArrowheads="1"/>
          </p:cNvSpPr>
          <p:nvPr/>
        </p:nvSpPr>
        <p:spPr bwMode="auto">
          <a:xfrm>
            <a:off x="762000" y="3581400"/>
            <a:ext cx="2798763" cy="701675"/>
          </a:xfrm>
          <a:prstGeom prst="rect">
            <a:avLst/>
          </a:prstGeom>
          <a:noFill/>
          <a:ln w="9525">
            <a:noFill/>
            <a:miter lim="800000"/>
            <a:headEnd/>
            <a:tailEnd/>
          </a:ln>
          <a:effectLst/>
        </p:spPr>
        <p:txBody>
          <a:bodyPr wrap="none">
            <a:spAutoFit/>
          </a:bodyPr>
          <a:lstStyle/>
          <a:p>
            <a:r>
              <a:rPr kumimoji="0" lang="tr-TR" b="0"/>
              <a:t>formülü ile hesaplanır.</a:t>
            </a:r>
          </a:p>
          <a:p>
            <a:endParaRPr kumimoji="0" lang="tr-TR" b="0"/>
          </a:p>
        </p:txBody>
      </p:sp>
      <p:sp>
        <p:nvSpPr>
          <p:cNvPr id="158726" name="Rectangle 6"/>
          <p:cNvSpPr>
            <a:spLocks noChangeArrowheads="1"/>
          </p:cNvSpPr>
          <p:nvPr/>
        </p:nvSpPr>
        <p:spPr bwMode="auto">
          <a:xfrm>
            <a:off x="762000" y="4419600"/>
            <a:ext cx="7867650" cy="1127125"/>
          </a:xfrm>
          <a:prstGeom prst="rect">
            <a:avLst/>
          </a:prstGeom>
          <a:noFill/>
          <a:ln w="9525">
            <a:noFill/>
            <a:miter lim="800000"/>
            <a:headEnd/>
            <a:tailEnd/>
          </a:ln>
          <a:effectLst/>
        </p:spPr>
        <p:txBody>
          <a:bodyPr wrap="none">
            <a:spAutoFit/>
          </a:bodyPr>
          <a:lstStyle/>
          <a:p>
            <a:pPr>
              <a:spcBef>
                <a:spcPct val="20000"/>
              </a:spcBef>
              <a:buClr>
                <a:schemeClr val="tx2"/>
              </a:buClr>
              <a:buSzPct val="70000"/>
              <a:buFont typeface="Wingdings" pitchFamily="2" charset="2"/>
              <a:buNone/>
            </a:pPr>
            <a:r>
              <a:rPr kumimoji="0" lang="tr-TR" b="0"/>
              <a:t>Maddeler erirken ve buharlaşırken çevrelerinden ısı alırken, </a:t>
            </a:r>
          </a:p>
          <a:p>
            <a:pPr>
              <a:spcBef>
                <a:spcPct val="20000"/>
              </a:spcBef>
              <a:buClr>
                <a:schemeClr val="tx2"/>
              </a:buClr>
              <a:buSzPct val="70000"/>
              <a:buFont typeface="Wingdings" pitchFamily="2" charset="2"/>
              <a:buNone/>
            </a:pPr>
            <a:r>
              <a:rPr kumimoji="0" lang="tr-TR" b="0"/>
              <a:t>donarken ve yoğunlaşırken çevrelerine ısı verirler. Bu olayı günlük</a:t>
            </a:r>
          </a:p>
          <a:p>
            <a:pPr>
              <a:spcBef>
                <a:spcPct val="20000"/>
              </a:spcBef>
              <a:buClr>
                <a:schemeClr val="tx2"/>
              </a:buClr>
              <a:buSzPct val="70000"/>
              <a:buFont typeface="Wingdings" pitchFamily="2" charset="2"/>
              <a:buNone/>
            </a:pPr>
            <a:r>
              <a:rPr kumimoji="0" lang="tr-TR" b="0"/>
              <a:t>Hayatımızda rahatlıkla gözlemleyebiliriz.</a:t>
            </a:r>
          </a:p>
        </p:txBody>
      </p:sp>
    </p:spTree>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 </a:t>
            </a:r>
            <a:endParaRPr lang="tr-TR" dirty="0"/>
          </a:p>
        </p:txBody>
      </p:sp>
      <p:sp>
        <p:nvSpPr>
          <p:cNvPr id="3" name="2 İçerik Yer Tutucusu"/>
          <p:cNvSpPr>
            <a:spLocks noGrp="1"/>
          </p:cNvSpPr>
          <p:nvPr>
            <p:ph idx="1"/>
          </p:nvPr>
        </p:nvSpPr>
        <p:spPr/>
        <p:txBody>
          <a:bodyPr/>
          <a:lstStyle/>
          <a:p>
            <a:r>
              <a:rPr lang="tr-TR" dirty="0" smtClean="0"/>
              <a:t>10 g buzun erimesi için ne kadar ısı gerekir.</a:t>
            </a:r>
          </a:p>
          <a:p>
            <a:r>
              <a:rPr lang="tr-TR" dirty="0" smtClean="0"/>
              <a:t>(</a:t>
            </a:r>
            <a:r>
              <a:rPr lang="tr-TR" dirty="0" err="1" smtClean="0"/>
              <a:t>Lbuz</a:t>
            </a:r>
            <a:r>
              <a:rPr lang="tr-TR" dirty="0" smtClean="0"/>
              <a:t>= 80)</a:t>
            </a:r>
          </a:p>
          <a:p>
            <a:r>
              <a:rPr lang="tr-TR" dirty="0" smtClean="0"/>
              <a:t>Çözüm; Q= m x </a:t>
            </a:r>
            <a:r>
              <a:rPr lang="tr-TR" dirty="0" err="1" smtClean="0"/>
              <a:t>Le</a:t>
            </a:r>
            <a:endParaRPr lang="tr-TR" dirty="0" smtClean="0"/>
          </a:p>
          <a:p>
            <a:pPr>
              <a:buNone/>
            </a:pPr>
            <a:r>
              <a:rPr lang="tr-TR" dirty="0" smtClean="0"/>
              <a:t>Q= 10x80= 800 </a:t>
            </a:r>
            <a:r>
              <a:rPr lang="tr-TR" dirty="0" err="1" smtClean="0"/>
              <a:t>cal</a:t>
            </a:r>
            <a:r>
              <a:rPr lang="tr-TR" dirty="0" smtClean="0"/>
              <a:t> ısı gerekir.</a:t>
            </a: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 </a:t>
            </a:r>
            <a:endParaRPr lang="tr-TR" dirty="0"/>
          </a:p>
        </p:txBody>
      </p:sp>
      <p:sp>
        <p:nvSpPr>
          <p:cNvPr id="3" name="2 İçerik Yer Tutucusu"/>
          <p:cNvSpPr>
            <a:spLocks noGrp="1"/>
          </p:cNvSpPr>
          <p:nvPr>
            <p:ph idx="1"/>
          </p:nvPr>
        </p:nvSpPr>
        <p:spPr/>
        <p:txBody>
          <a:bodyPr/>
          <a:lstStyle/>
          <a:p>
            <a:pPr fontAlgn="base"/>
            <a:r>
              <a:rPr lang="tr-TR" dirty="0" smtClean="0"/>
              <a:t>Erime sıcaklığındaki 5g demir tamamen sıvı hale getirmek için gereken ısıyı hesaplayalım.(Demir </a:t>
            </a:r>
            <a:r>
              <a:rPr lang="tr-TR" dirty="0" err="1" smtClean="0"/>
              <a:t>Le</a:t>
            </a:r>
            <a:r>
              <a:rPr lang="tr-TR" dirty="0" smtClean="0"/>
              <a:t>:117,04 J/g)</a:t>
            </a:r>
          </a:p>
          <a:p>
            <a:pPr eaLnBrk="0" fontAlgn="base" hangingPunct="0"/>
            <a:r>
              <a:rPr lang="tr-TR" dirty="0" smtClean="0"/>
              <a:t>  m:  5 g                     </a:t>
            </a:r>
            <a:r>
              <a:rPr lang="tr-TR" dirty="0" err="1" smtClean="0"/>
              <a:t>Le</a:t>
            </a:r>
            <a:r>
              <a:rPr lang="tr-TR" dirty="0" smtClean="0"/>
              <a:t>:117.04  J/g      Q: ?</a:t>
            </a:r>
          </a:p>
          <a:p>
            <a:pPr eaLnBrk="0" fontAlgn="base" hangingPunct="0"/>
            <a:r>
              <a:rPr lang="tr-TR" dirty="0" smtClean="0"/>
              <a:t>Q=  </a:t>
            </a:r>
            <a:r>
              <a:rPr lang="tr-TR" dirty="0" err="1" smtClean="0"/>
              <a:t>m.Le</a:t>
            </a:r>
            <a:r>
              <a:rPr lang="tr-TR" dirty="0" smtClean="0"/>
              <a:t>                 Q=5g.117,04  J/g</a:t>
            </a:r>
          </a:p>
          <a:p>
            <a:pPr eaLnBrk="0" fontAlgn="base" hangingPunct="0"/>
            <a:r>
              <a:rPr lang="tr-TR" dirty="0" smtClean="0"/>
              <a:t>                                  Q=585,2  J olarak hesaplanır.</a:t>
            </a:r>
          </a:p>
          <a:p>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idx="1"/>
          </p:nvPr>
        </p:nvSpPr>
        <p:spPr>
          <a:xfrm>
            <a:off x="251520" y="1772816"/>
            <a:ext cx="4464496" cy="3581202"/>
          </a:xfrm>
        </p:spPr>
        <p:txBody>
          <a:bodyPr>
            <a:normAutofit/>
          </a:bodyPr>
          <a:lstStyle/>
          <a:p>
            <a:pPr>
              <a:lnSpc>
                <a:spcPct val="90000"/>
              </a:lnSpc>
            </a:pPr>
            <a:r>
              <a:rPr lang="tr-TR" sz="2400" dirty="0">
                <a:latin typeface="Comic Sans MS" pitchFamily="66" charset="0"/>
              </a:rPr>
              <a:t>Elimize kolonya döktüğümüzde, elimizin bir süre sonra serinlediğini hissederiz. Bunun nedeni kolonyanın buharlaşmak için elimizin ısısını almasıdır. Elimiz ısı kaybettiği için serinlerken, kolonya ısı kazandığı için buharlaşabilir. </a:t>
            </a:r>
          </a:p>
        </p:txBody>
      </p:sp>
      <p:pic>
        <p:nvPicPr>
          <p:cNvPr id="159751" name="Picture 7" descr="Resim 024"/>
          <p:cNvPicPr>
            <a:picLocks noChangeAspect="1" noChangeArrowheads="1"/>
          </p:cNvPicPr>
          <p:nvPr/>
        </p:nvPicPr>
        <p:blipFill>
          <a:blip r:embed="rId2" cstate="print"/>
          <a:srcRect/>
          <a:stretch>
            <a:fillRect/>
          </a:stretch>
        </p:blipFill>
        <p:spPr bwMode="auto">
          <a:xfrm>
            <a:off x="5148064" y="2420888"/>
            <a:ext cx="3657600" cy="2667000"/>
          </a:xfrm>
          <a:prstGeom prst="rect">
            <a:avLst/>
          </a:prstGeom>
          <a:noFill/>
        </p:spPr>
      </p:pic>
      <p:sp>
        <p:nvSpPr>
          <p:cNvPr id="6" name="1 Başlık"/>
          <p:cNvSpPr>
            <a:spLocks noGrp="1"/>
          </p:cNvSpPr>
          <p:nvPr>
            <p:ph type="title"/>
          </p:nvPr>
        </p:nvSpPr>
        <p:spPr>
          <a:xfrm>
            <a:off x="457200" y="274638"/>
            <a:ext cx="8229600" cy="1143000"/>
          </a:xfrm>
        </p:spPr>
        <p:txBody>
          <a:bodyPr/>
          <a:lstStyle/>
          <a:p>
            <a:r>
              <a:rPr lang="tr-TR" dirty="0" smtClean="0"/>
              <a:t>Buharlaşmanın Etkileri</a:t>
            </a:r>
            <a:endParaRPr lang="tr-TR" dirty="0"/>
          </a:p>
        </p:txBody>
      </p:sp>
    </p:spTree>
  </p:cSld>
  <p:clrMapOvr>
    <a:masterClrMapping/>
  </p:clrMapOvr>
  <p:transition spd="slow">
    <p:wheel spokes="3"/>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Buharlaşmanın Etkileri</a:t>
            </a:r>
            <a:endParaRPr lang="tr-TR" dirty="0"/>
          </a:p>
        </p:txBody>
      </p:sp>
      <p:pic>
        <p:nvPicPr>
          <p:cNvPr id="4" name="Picture 10" descr="Atık"/>
          <p:cNvPicPr>
            <a:picLocks noGrp="1" noChangeAspect="1" noChangeArrowheads="1"/>
          </p:cNvPicPr>
          <p:nvPr>
            <p:ph idx="1"/>
          </p:nvPr>
        </p:nvPicPr>
        <p:blipFill>
          <a:blip r:embed="rId2" cstate="print"/>
          <a:srcRect/>
          <a:stretch>
            <a:fillRect/>
          </a:stretch>
        </p:blipFill>
        <p:spPr bwMode="auto">
          <a:xfrm>
            <a:off x="539552" y="2492895"/>
            <a:ext cx="3168352" cy="3632469"/>
          </a:xfrm>
          <a:prstGeom prst="rect">
            <a:avLst/>
          </a:prstGeom>
          <a:noFill/>
        </p:spPr>
      </p:pic>
      <p:sp>
        <p:nvSpPr>
          <p:cNvPr id="5" name="Rectangle 8"/>
          <p:cNvSpPr>
            <a:spLocks noChangeArrowheads="1"/>
          </p:cNvSpPr>
          <p:nvPr/>
        </p:nvSpPr>
        <p:spPr bwMode="auto">
          <a:xfrm>
            <a:off x="4038600" y="2420888"/>
            <a:ext cx="4709864" cy="3548023"/>
          </a:xfrm>
          <a:prstGeom prst="rect">
            <a:avLst/>
          </a:prstGeom>
          <a:noFill/>
          <a:ln w="9525">
            <a:noFill/>
            <a:miter lim="800000"/>
            <a:headEnd/>
            <a:tailEnd/>
          </a:ln>
          <a:effectLst/>
        </p:spPr>
        <p:txBody>
          <a:bodyPr wrap="square">
            <a:spAutoFit/>
          </a:bodyPr>
          <a:lstStyle/>
          <a:p>
            <a:pPr>
              <a:lnSpc>
                <a:spcPct val="80000"/>
              </a:lnSpc>
              <a:spcBef>
                <a:spcPct val="20000"/>
              </a:spcBef>
              <a:buClr>
                <a:schemeClr val="tx2"/>
              </a:buClr>
              <a:buSzPct val="70000"/>
              <a:buFont typeface="Wingdings" pitchFamily="2" charset="2"/>
              <a:buChar char="l"/>
            </a:pPr>
            <a:r>
              <a:rPr kumimoji="0" lang="tr-TR" sz="2800" b="0" dirty="0"/>
              <a:t>Yazın havuzdan yada denizden çıktığımızda </a:t>
            </a:r>
          </a:p>
          <a:p>
            <a:pPr>
              <a:lnSpc>
                <a:spcPct val="80000"/>
              </a:lnSpc>
              <a:spcBef>
                <a:spcPct val="20000"/>
              </a:spcBef>
              <a:buClr>
                <a:schemeClr val="tx2"/>
              </a:buClr>
              <a:buSzPct val="70000"/>
              <a:buFont typeface="Wingdings" pitchFamily="2" charset="2"/>
              <a:buNone/>
            </a:pPr>
            <a:r>
              <a:rPr kumimoji="0" lang="tr-TR" sz="2800" b="0" dirty="0"/>
              <a:t>üşüdüğümüzü hissederiz. </a:t>
            </a:r>
          </a:p>
          <a:p>
            <a:pPr>
              <a:lnSpc>
                <a:spcPct val="80000"/>
              </a:lnSpc>
              <a:spcBef>
                <a:spcPct val="20000"/>
              </a:spcBef>
              <a:buClr>
                <a:schemeClr val="tx2"/>
              </a:buClr>
              <a:buSzPct val="70000"/>
              <a:buFont typeface="Wingdings" pitchFamily="2" charset="2"/>
              <a:buNone/>
            </a:pPr>
            <a:r>
              <a:rPr kumimoji="0" lang="tr-TR" sz="2800" b="0" dirty="0"/>
              <a:t>Bunun nedeni üzerimizdeki su taneciklerinin buharlaşmak için </a:t>
            </a:r>
          </a:p>
          <a:p>
            <a:pPr>
              <a:lnSpc>
                <a:spcPct val="80000"/>
              </a:lnSpc>
              <a:spcBef>
                <a:spcPct val="20000"/>
              </a:spcBef>
              <a:buClr>
                <a:schemeClr val="tx2"/>
              </a:buClr>
              <a:buSzPct val="70000"/>
              <a:buFont typeface="Wingdings" pitchFamily="2" charset="2"/>
              <a:buNone/>
            </a:pPr>
            <a:r>
              <a:rPr kumimoji="0" lang="tr-TR" sz="2800" b="0" dirty="0"/>
              <a:t>vücudumuzun ısısını almasıdır. Vücudumuz ısı kaybettiği için </a:t>
            </a:r>
          </a:p>
          <a:p>
            <a:pPr>
              <a:lnSpc>
                <a:spcPct val="80000"/>
              </a:lnSpc>
              <a:spcBef>
                <a:spcPct val="20000"/>
              </a:spcBef>
              <a:buClr>
                <a:schemeClr val="tx2"/>
              </a:buClr>
              <a:buSzPct val="70000"/>
              <a:buFont typeface="Wingdings" pitchFamily="2" charset="2"/>
              <a:buNone/>
            </a:pPr>
            <a:r>
              <a:rPr kumimoji="0" lang="tr-TR" sz="2800" b="0" dirty="0"/>
              <a:t>üşür, su tanecikleri ısı kazandığı için buharlaşır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idx="1"/>
          </p:nvPr>
        </p:nvSpPr>
        <p:spPr/>
        <p:txBody>
          <a:bodyPr/>
          <a:lstStyle/>
          <a:p>
            <a:r>
              <a:rPr lang="tr-TR" dirty="0" smtClean="0"/>
              <a:t>Bir öğrenci Fen ve Teknoloji dersinde sırayla 85 90 95 puan alış olsun performans görevi olarak  100 alsın. </a:t>
            </a:r>
          </a:p>
          <a:p>
            <a:r>
              <a:rPr lang="tr-TR" dirty="0" smtClean="0"/>
              <a:t>Bu öğrencinin toplam puanı 370’ </a:t>
            </a:r>
            <a:r>
              <a:rPr lang="tr-TR" dirty="0" err="1" smtClean="0"/>
              <a:t>dir</a:t>
            </a:r>
            <a:r>
              <a:rPr lang="tr-TR" dirty="0" smtClean="0"/>
              <a:t>. </a:t>
            </a:r>
          </a:p>
          <a:p>
            <a:r>
              <a:rPr lang="tr-TR" dirty="0" smtClean="0"/>
              <a:t>Oysa karnesine 370:4’ten 93 düşer. Gördüğünüz gibi öğrencilerinin tüm notlarının ortalaması karne notu; sıcaklık gibi tüm notlarının toplamı ise ısı gibi düşünülmelidir.</a:t>
            </a:r>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Isınma-Soğuma  Eğrileri</a:t>
            </a:r>
            <a:endParaRPr lang="tr-TR" dirty="0"/>
          </a:p>
        </p:txBody>
      </p:sp>
      <p:sp>
        <p:nvSpPr>
          <p:cNvPr id="3" name="2 İçerik Yer Tutucusu"/>
          <p:cNvSpPr>
            <a:spLocks noGrp="1"/>
          </p:cNvSpPr>
          <p:nvPr>
            <p:ph idx="1"/>
          </p:nvPr>
        </p:nvSpPr>
        <p:spPr/>
        <p:txBody>
          <a:bodyPr>
            <a:normAutofit fontScale="92500"/>
          </a:bodyPr>
          <a:lstStyle/>
          <a:p>
            <a:pPr>
              <a:buFont typeface="Wingdings" pitchFamily="2" charset="2"/>
              <a:buNone/>
            </a:pPr>
            <a:r>
              <a:rPr lang="tr-TR" dirty="0" smtClean="0">
                <a:latin typeface="Comic Sans MS" pitchFamily="66" charset="0"/>
              </a:rPr>
              <a:t>Saf maddeler ısıtıldıklarında ısı enerjisini, sıcaklıklarını yükseltmek ya da hal değiştirmek için kullanabilirler.</a:t>
            </a:r>
          </a:p>
          <a:p>
            <a:pPr>
              <a:buFont typeface="Wingdings" pitchFamily="2" charset="2"/>
              <a:buNone/>
            </a:pPr>
            <a:r>
              <a:rPr lang="tr-TR" dirty="0" smtClean="0">
                <a:latin typeface="Comic Sans MS" pitchFamily="66" charset="0"/>
              </a:rPr>
              <a:t> Saf maddeler hal değiştirirken sıcaklıkları sabit kalır. hal değişimi anında bütün enerji moleküller arası bağların açılmasına harcanır. Bu nedenle sıcaklık artışı olmaz. Bu olayları grafiğe aktarılmasına ısınma-soğuma eğrisi denir.</a:t>
            </a:r>
          </a:p>
          <a:p>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dirty="0" smtClean="0"/>
              <a:t>Isınma Eğrisi</a:t>
            </a:r>
            <a:endParaRPr lang="tr-TR" dirty="0"/>
          </a:p>
        </p:txBody>
      </p:sp>
      <p:pic>
        <p:nvPicPr>
          <p:cNvPr id="1026" name="Picture 2" descr="C:\Users\Exper\Desktop\sicaklikzamangrafigi.gif"/>
          <p:cNvPicPr>
            <a:picLocks noGrp="1" noChangeAspect="1" noChangeArrowheads="1"/>
          </p:cNvPicPr>
          <p:nvPr>
            <p:ph idx="1"/>
          </p:nvPr>
        </p:nvPicPr>
        <p:blipFill>
          <a:blip r:embed="rId2" cstate="print"/>
          <a:srcRect/>
          <a:stretch>
            <a:fillRect/>
          </a:stretch>
        </p:blipFill>
        <p:spPr bwMode="auto">
          <a:xfrm>
            <a:off x="107504" y="1268760"/>
            <a:ext cx="8571173" cy="5040560"/>
          </a:xfrm>
          <a:prstGeom prst="rect">
            <a:avLst/>
          </a:prstGeom>
          <a:noFill/>
        </p:spPr>
      </p:pic>
      <p:sp>
        <p:nvSpPr>
          <p:cNvPr id="5" name="4 Metin kutusu"/>
          <p:cNvSpPr txBox="1"/>
          <p:nvPr/>
        </p:nvSpPr>
        <p:spPr>
          <a:xfrm>
            <a:off x="899592" y="4797152"/>
            <a:ext cx="288032" cy="369332"/>
          </a:xfrm>
          <a:prstGeom prst="rect">
            <a:avLst/>
          </a:prstGeom>
          <a:noFill/>
        </p:spPr>
        <p:txBody>
          <a:bodyPr wrap="square" rtlCol="0">
            <a:spAutoFit/>
          </a:bodyPr>
          <a:lstStyle/>
          <a:p>
            <a:r>
              <a:rPr lang="tr-TR" dirty="0" smtClean="0"/>
              <a:t>I</a:t>
            </a:r>
            <a:endParaRPr lang="tr-TR" dirty="0"/>
          </a:p>
        </p:txBody>
      </p:sp>
      <p:sp>
        <p:nvSpPr>
          <p:cNvPr id="6" name="5 Metin kutusu"/>
          <p:cNvSpPr txBox="1"/>
          <p:nvPr/>
        </p:nvSpPr>
        <p:spPr>
          <a:xfrm>
            <a:off x="2123728" y="4797152"/>
            <a:ext cx="360040" cy="369332"/>
          </a:xfrm>
          <a:prstGeom prst="rect">
            <a:avLst/>
          </a:prstGeom>
          <a:noFill/>
        </p:spPr>
        <p:txBody>
          <a:bodyPr wrap="square" rtlCol="0">
            <a:spAutoFit/>
          </a:bodyPr>
          <a:lstStyle/>
          <a:p>
            <a:r>
              <a:rPr lang="tr-TR" dirty="0" smtClean="0"/>
              <a:t>II </a:t>
            </a:r>
            <a:endParaRPr lang="tr-TR" dirty="0"/>
          </a:p>
        </p:txBody>
      </p:sp>
      <p:sp>
        <p:nvSpPr>
          <p:cNvPr id="7" name="6 Metin kutusu"/>
          <p:cNvSpPr txBox="1"/>
          <p:nvPr/>
        </p:nvSpPr>
        <p:spPr>
          <a:xfrm>
            <a:off x="3923928" y="3645024"/>
            <a:ext cx="504056" cy="369332"/>
          </a:xfrm>
          <a:prstGeom prst="rect">
            <a:avLst/>
          </a:prstGeom>
          <a:noFill/>
        </p:spPr>
        <p:txBody>
          <a:bodyPr wrap="square" rtlCol="0">
            <a:spAutoFit/>
          </a:bodyPr>
          <a:lstStyle/>
          <a:p>
            <a:r>
              <a:rPr lang="tr-TR" dirty="0" smtClean="0"/>
              <a:t>III </a:t>
            </a:r>
            <a:endParaRPr lang="tr-TR" dirty="0"/>
          </a:p>
        </p:txBody>
      </p:sp>
      <p:sp>
        <p:nvSpPr>
          <p:cNvPr id="8" name="7 Metin kutusu"/>
          <p:cNvSpPr txBox="1"/>
          <p:nvPr/>
        </p:nvSpPr>
        <p:spPr>
          <a:xfrm>
            <a:off x="5004048" y="1988840"/>
            <a:ext cx="504056" cy="369332"/>
          </a:xfrm>
          <a:prstGeom prst="rect">
            <a:avLst/>
          </a:prstGeom>
          <a:noFill/>
        </p:spPr>
        <p:txBody>
          <a:bodyPr wrap="square" rtlCol="0">
            <a:spAutoFit/>
          </a:bodyPr>
          <a:lstStyle/>
          <a:p>
            <a:r>
              <a:rPr lang="tr-TR" dirty="0" smtClean="0"/>
              <a:t>IV</a:t>
            </a:r>
            <a:endParaRPr lang="tr-TR" dirty="0"/>
          </a:p>
        </p:txBody>
      </p:sp>
      <p:sp>
        <p:nvSpPr>
          <p:cNvPr id="9" name="8 Metin kutusu"/>
          <p:cNvSpPr txBox="1"/>
          <p:nvPr/>
        </p:nvSpPr>
        <p:spPr>
          <a:xfrm>
            <a:off x="6516216" y="2708920"/>
            <a:ext cx="504056" cy="369332"/>
          </a:xfrm>
          <a:prstGeom prst="rect">
            <a:avLst/>
          </a:prstGeom>
          <a:noFill/>
        </p:spPr>
        <p:txBody>
          <a:bodyPr wrap="square" rtlCol="0">
            <a:spAutoFit/>
          </a:bodyPr>
          <a:lstStyle/>
          <a:p>
            <a:r>
              <a:rPr lang="tr-TR" dirty="0" smtClean="0"/>
              <a:t>V</a:t>
            </a: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Isınma Eğrisi</a:t>
            </a:r>
            <a:endParaRPr lang="tr-TR" dirty="0"/>
          </a:p>
        </p:txBody>
      </p:sp>
      <p:sp>
        <p:nvSpPr>
          <p:cNvPr id="3" name="2 İçerik Yer Tutucusu"/>
          <p:cNvSpPr>
            <a:spLocks noGrp="1"/>
          </p:cNvSpPr>
          <p:nvPr>
            <p:ph idx="1"/>
          </p:nvPr>
        </p:nvSpPr>
        <p:spPr/>
        <p:txBody>
          <a:bodyPr/>
          <a:lstStyle/>
          <a:p>
            <a:r>
              <a:rPr lang="tr-TR" dirty="0" smtClean="0"/>
              <a:t>Grafikte sıcaklığın arttığı I-III-V bölgelerinde Kinetik enerji arterken II-IV bölgelerinde potansiyel enerji artmaktadır.</a:t>
            </a:r>
          </a:p>
          <a:p>
            <a:r>
              <a:rPr lang="tr-TR" dirty="0" smtClean="0"/>
              <a:t>Sıcaklığın sabit kaldığı II bölgesinde erime IV bölgesinde ise kaynama gerçekleşmektedir.</a:t>
            </a: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Soğuma Eğrisi</a:t>
            </a:r>
            <a:endParaRPr lang="tr-TR" dirty="0"/>
          </a:p>
        </p:txBody>
      </p:sp>
      <p:pic>
        <p:nvPicPr>
          <p:cNvPr id="2050" name="Picture 2" descr="C:\Users\Exper\Desktop\sicaklikzamangrafigiazalan.gif"/>
          <p:cNvPicPr>
            <a:picLocks noChangeAspect="1" noChangeArrowheads="1"/>
          </p:cNvPicPr>
          <p:nvPr/>
        </p:nvPicPr>
        <p:blipFill>
          <a:blip r:embed="rId2" cstate="print"/>
          <a:srcRect/>
          <a:stretch>
            <a:fillRect/>
          </a:stretch>
        </p:blipFill>
        <p:spPr bwMode="auto">
          <a:xfrm>
            <a:off x="1187624" y="1412776"/>
            <a:ext cx="7056784" cy="5043465"/>
          </a:xfrm>
          <a:prstGeom prst="rect">
            <a:avLst/>
          </a:prstGeom>
          <a:noFill/>
        </p:spPr>
      </p:pic>
      <p:sp>
        <p:nvSpPr>
          <p:cNvPr id="5" name="4 Metin kutusu"/>
          <p:cNvSpPr txBox="1"/>
          <p:nvPr/>
        </p:nvSpPr>
        <p:spPr>
          <a:xfrm>
            <a:off x="5724128" y="5589240"/>
            <a:ext cx="216024" cy="369332"/>
          </a:xfrm>
          <a:prstGeom prst="rect">
            <a:avLst/>
          </a:prstGeom>
          <a:noFill/>
        </p:spPr>
        <p:txBody>
          <a:bodyPr wrap="square" rtlCol="0">
            <a:spAutoFit/>
          </a:bodyPr>
          <a:lstStyle/>
          <a:p>
            <a:r>
              <a:rPr lang="tr-TR" dirty="0" smtClean="0"/>
              <a:t>I</a:t>
            </a:r>
            <a:endParaRPr lang="tr-TR" dirty="0"/>
          </a:p>
        </p:txBody>
      </p:sp>
      <p:sp>
        <p:nvSpPr>
          <p:cNvPr id="6" name="5 Metin kutusu"/>
          <p:cNvSpPr txBox="1"/>
          <p:nvPr/>
        </p:nvSpPr>
        <p:spPr>
          <a:xfrm>
            <a:off x="5292080" y="4725144"/>
            <a:ext cx="360040" cy="369332"/>
          </a:xfrm>
          <a:prstGeom prst="rect">
            <a:avLst/>
          </a:prstGeom>
          <a:noFill/>
        </p:spPr>
        <p:txBody>
          <a:bodyPr wrap="square" rtlCol="0">
            <a:spAutoFit/>
          </a:bodyPr>
          <a:lstStyle/>
          <a:p>
            <a:r>
              <a:rPr lang="tr-TR" dirty="0" smtClean="0"/>
              <a:t>II</a:t>
            </a:r>
            <a:endParaRPr lang="tr-TR" dirty="0"/>
          </a:p>
        </p:txBody>
      </p:sp>
      <p:sp>
        <p:nvSpPr>
          <p:cNvPr id="7" name="6 Metin kutusu"/>
          <p:cNvSpPr txBox="1"/>
          <p:nvPr/>
        </p:nvSpPr>
        <p:spPr>
          <a:xfrm>
            <a:off x="4572000" y="3933056"/>
            <a:ext cx="504056" cy="369332"/>
          </a:xfrm>
          <a:prstGeom prst="rect">
            <a:avLst/>
          </a:prstGeom>
          <a:noFill/>
        </p:spPr>
        <p:txBody>
          <a:bodyPr wrap="square" rtlCol="0">
            <a:spAutoFit/>
          </a:bodyPr>
          <a:lstStyle/>
          <a:p>
            <a:r>
              <a:rPr lang="tr-TR" dirty="0" smtClean="0"/>
              <a:t>III</a:t>
            </a:r>
            <a:endParaRPr lang="tr-TR" dirty="0"/>
          </a:p>
        </p:txBody>
      </p:sp>
      <p:sp>
        <p:nvSpPr>
          <p:cNvPr id="8" name="7 Metin kutusu"/>
          <p:cNvSpPr txBox="1"/>
          <p:nvPr/>
        </p:nvSpPr>
        <p:spPr>
          <a:xfrm>
            <a:off x="2915816" y="2204864"/>
            <a:ext cx="504056" cy="369332"/>
          </a:xfrm>
          <a:prstGeom prst="rect">
            <a:avLst/>
          </a:prstGeom>
          <a:noFill/>
        </p:spPr>
        <p:txBody>
          <a:bodyPr wrap="square" rtlCol="0">
            <a:spAutoFit/>
          </a:bodyPr>
          <a:lstStyle/>
          <a:p>
            <a:r>
              <a:rPr lang="tr-TR" dirty="0" smtClean="0"/>
              <a:t>IV</a:t>
            </a:r>
            <a:endParaRPr lang="tr-TR" dirty="0"/>
          </a:p>
        </p:txBody>
      </p:sp>
      <p:sp>
        <p:nvSpPr>
          <p:cNvPr id="9" name="8 Metin kutusu"/>
          <p:cNvSpPr txBox="1"/>
          <p:nvPr/>
        </p:nvSpPr>
        <p:spPr>
          <a:xfrm>
            <a:off x="1187624" y="2204864"/>
            <a:ext cx="504056" cy="369332"/>
          </a:xfrm>
          <a:prstGeom prst="rect">
            <a:avLst/>
          </a:prstGeom>
          <a:noFill/>
        </p:spPr>
        <p:txBody>
          <a:bodyPr wrap="square" rtlCol="0">
            <a:spAutoFit/>
          </a:bodyPr>
          <a:lstStyle/>
          <a:p>
            <a:r>
              <a:rPr lang="tr-TR" dirty="0" smtClean="0"/>
              <a:t>V</a:t>
            </a:r>
            <a:endParaRPr lang="tr-T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Soğuma Eğrisi</a:t>
            </a:r>
            <a:endParaRPr lang="tr-TR" dirty="0"/>
          </a:p>
        </p:txBody>
      </p:sp>
      <p:sp>
        <p:nvSpPr>
          <p:cNvPr id="3" name="2 İçerik Yer Tutucusu"/>
          <p:cNvSpPr>
            <a:spLocks noGrp="1"/>
          </p:cNvSpPr>
          <p:nvPr>
            <p:ph idx="1"/>
          </p:nvPr>
        </p:nvSpPr>
        <p:spPr/>
        <p:txBody>
          <a:bodyPr/>
          <a:lstStyle/>
          <a:p>
            <a:r>
              <a:rPr lang="tr-TR" dirty="0" smtClean="0"/>
              <a:t>Grafikte sıcaklığın azaldığı I-III-V bölgelerinde Kinetik enerji azalırken II-IV bölgelerinde potansiyel enerji azalmaktadır.</a:t>
            </a:r>
          </a:p>
          <a:p>
            <a:r>
              <a:rPr lang="tr-TR" dirty="0" smtClean="0"/>
              <a:t>Sıcaklığın sabit kaldığı II bölgesinde donma IV bölgesinde ise </a:t>
            </a:r>
            <a:r>
              <a:rPr lang="tr-TR" dirty="0" err="1" smtClean="0"/>
              <a:t>yoğuşma</a:t>
            </a:r>
            <a:r>
              <a:rPr lang="tr-TR" dirty="0" smtClean="0"/>
              <a:t> gerçekleşmektedir</a:t>
            </a:r>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Kaynama ile Buharlaşma Arasındaki Farklar</a:t>
            </a:r>
            <a:endParaRPr lang="tr-TR" dirty="0"/>
          </a:p>
        </p:txBody>
      </p:sp>
      <p:graphicFrame>
        <p:nvGraphicFramePr>
          <p:cNvPr id="4" name="Group 103"/>
          <p:cNvGraphicFramePr>
            <a:graphicFrameLocks noGrp="1"/>
          </p:cNvGraphicFramePr>
          <p:nvPr>
            <p:ph idx="1"/>
          </p:nvPr>
        </p:nvGraphicFramePr>
        <p:xfrm>
          <a:off x="457200" y="1600200"/>
          <a:ext cx="8229600" cy="3702686"/>
        </p:xfrm>
        <a:graphic>
          <a:graphicData uri="http://schemas.openxmlformats.org/drawingml/2006/table">
            <a:tbl>
              <a:tblPr/>
              <a:tblGrid>
                <a:gridCol w="4114800"/>
                <a:gridCol w="4114800"/>
              </a:tblGrid>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KAYNAMA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BUHARLAŞMA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Sabit sıcaklıkta olur.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Her sıcaklıkta olur.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Sıvının her yüzeyinde gerçekleşir.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Sadece sıvı yüzeyinde olur.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Kaynama sırasında sıcaklık sabit kalır.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Buharlaşma sırasında sabit kalmaz.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539552" y="1412776"/>
            <a:ext cx="8064896" cy="5053569"/>
          </a:xfrm>
          <a:prstGeom prst="rect">
            <a:avLst/>
          </a:prstGeom>
          <a:noFill/>
          <a:ln w="9525">
            <a:noFill/>
            <a:miter lim="800000"/>
            <a:headEnd/>
            <a:tailEnd/>
          </a:ln>
        </p:spPr>
      </p:pic>
      <p:sp>
        <p:nvSpPr>
          <p:cNvPr id="3" name="1 Başlık"/>
          <p:cNvSpPr>
            <a:spLocks noGrp="1"/>
          </p:cNvSpPr>
          <p:nvPr>
            <p:ph type="title"/>
          </p:nvPr>
        </p:nvSpPr>
        <p:spPr>
          <a:xfrm>
            <a:off x="457200" y="274638"/>
            <a:ext cx="8229600" cy="1143000"/>
          </a:xfrm>
        </p:spPr>
        <p:txBody>
          <a:bodyPr/>
          <a:lstStyle/>
          <a:p>
            <a:r>
              <a:rPr lang="tr-TR" dirty="0" smtClean="0"/>
              <a:t>SORU 1</a:t>
            </a:r>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2</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1115616" y="1196752"/>
            <a:ext cx="6840760"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SORU 3</a:t>
            </a:r>
            <a:endParaRPr lang="tr-TR" dirty="0"/>
          </a:p>
        </p:txBody>
      </p:sp>
      <p:pic>
        <p:nvPicPr>
          <p:cNvPr id="5" name="4 İçerik Yer Tutucusu"/>
          <p:cNvPicPr>
            <a:picLocks noGrp="1"/>
          </p:cNvPicPr>
          <p:nvPr>
            <p:ph idx="1"/>
          </p:nvPr>
        </p:nvPicPr>
        <p:blipFill>
          <a:blip r:embed="rId2" cstate="print"/>
          <a:srcRect/>
          <a:stretch>
            <a:fillRect/>
          </a:stretch>
        </p:blipFill>
        <p:spPr bwMode="auto">
          <a:xfrm>
            <a:off x="899592" y="1196752"/>
            <a:ext cx="7272808" cy="4824536"/>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SORU 4</a:t>
            </a:r>
            <a:endParaRPr lang="tr-TR" dirty="0"/>
          </a:p>
        </p:txBody>
      </p:sp>
      <p:pic>
        <p:nvPicPr>
          <p:cNvPr id="5" name="4 İçerik Yer Tutucusu"/>
          <p:cNvPicPr>
            <a:picLocks noGrp="1"/>
          </p:cNvPicPr>
          <p:nvPr>
            <p:ph idx="1"/>
          </p:nvPr>
        </p:nvPicPr>
        <p:blipFill>
          <a:blip r:embed="rId2" cstate="print"/>
          <a:srcRect/>
          <a:stretch>
            <a:fillRect/>
          </a:stretch>
        </p:blipFill>
        <p:spPr bwMode="auto">
          <a:xfrm>
            <a:off x="1331640" y="1124744"/>
            <a:ext cx="6048672" cy="511256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Isı ve Sıcaklık Arasındaki Farklar</a:t>
            </a:r>
            <a:endParaRPr lang="tr-TR" dirty="0"/>
          </a:p>
        </p:txBody>
      </p:sp>
      <p:sp>
        <p:nvSpPr>
          <p:cNvPr id="3" name="2 İçerik Yer Tutucusu"/>
          <p:cNvSpPr>
            <a:spLocks noGrp="1"/>
          </p:cNvSpPr>
          <p:nvPr>
            <p:ph idx="1"/>
          </p:nvPr>
        </p:nvSpPr>
        <p:spPr/>
        <p:txBody>
          <a:bodyPr/>
          <a:lstStyle/>
          <a:p>
            <a:r>
              <a:rPr lang="tr-TR" dirty="0" smtClean="0"/>
              <a:t>Isı bir enerjidir, sıcaklık onun bir göstergesidir.</a:t>
            </a:r>
          </a:p>
          <a:p>
            <a:r>
              <a:rPr lang="tr-TR" dirty="0" smtClean="0"/>
              <a:t>Isı Kalorimetre ile ölçülür, birimi kaloridir; sıcaklık termometre ile ölçülür birimi </a:t>
            </a:r>
            <a:r>
              <a:rPr lang="tr-TR" baseline="30000" dirty="0" err="1" smtClean="0"/>
              <a:t>o</a:t>
            </a:r>
            <a:r>
              <a:rPr lang="tr-TR" dirty="0" err="1" smtClean="0"/>
              <a:t>C’dir</a:t>
            </a:r>
            <a:r>
              <a:rPr lang="tr-TR" dirty="0" smtClean="0"/>
              <a:t>.</a:t>
            </a:r>
          </a:p>
          <a:p>
            <a:r>
              <a:rPr lang="tr-TR" dirty="0" smtClean="0"/>
              <a:t>Isı madde miktarına bağlıdır, sıcaklık madde miktarına bağlı değildir.</a:t>
            </a:r>
          </a:p>
          <a:p>
            <a:endParaRPr lang="tr-T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ÇÖZÜM</a:t>
            </a:r>
            <a:endParaRPr lang="tr-TR" dirty="0"/>
          </a:p>
        </p:txBody>
      </p:sp>
      <p:pic>
        <p:nvPicPr>
          <p:cNvPr id="4" name="4 İçerik Yer Tutucusu"/>
          <p:cNvPicPr>
            <a:picLocks noGrp="1"/>
          </p:cNvPicPr>
          <p:nvPr>
            <p:ph idx="1"/>
          </p:nvPr>
        </p:nvPicPr>
        <p:blipFill>
          <a:blip r:embed="rId2" cstate="print"/>
          <a:srcRect/>
          <a:stretch>
            <a:fillRect/>
          </a:stretch>
        </p:blipFill>
        <p:spPr bwMode="auto">
          <a:xfrm>
            <a:off x="1547664" y="1196752"/>
            <a:ext cx="5976664" cy="5256584"/>
          </a:xfrm>
          <a:prstGeom prst="rect">
            <a:avLst/>
          </a:prstGeom>
          <a:noFill/>
          <a:ln w="9525">
            <a:noFill/>
            <a:miter lim="800000"/>
            <a:headEnd/>
            <a:tailEnd/>
          </a:ln>
        </p:spPr>
      </p:pic>
      <p:sp>
        <p:nvSpPr>
          <p:cNvPr id="5" name="4 Metin kutusu"/>
          <p:cNvSpPr txBox="1"/>
          <p:nvPr/>
        </p:nvSpPr>
        <p:spPr>
          <a:xfrm>
            <a:off x="5220072" y="1988840"/>
            <a:ext cx="432048" cy="369332"/>
          </a:xfrm>
          <a:prstGeom prst="rect">
            <a:avLst/>
          </a:prstGeom>
          <a:noFill/>
        </p:spPr>
        <p:txBody>
          <a:bodyPr wrap="square" rtlCol="0">
            <a:spAutoFit/>
          </a:bodyPr>
          <a:lstStyle/>
          <a:p>
            <a:r>
              <a:rPr lang="tr-TR" dirty="0" smtClean="0">
                <a:solidFill>
                  <a:srgbClr val="FF0000"/>
                </a:solidFill>
              </a:rPr>
              <a:t>25</a:t>
            </a:r>
            <a:endParaRPr lang="tr-TR" dirty="0">
              <a:solidFill>
                <a:srgbClr val="FF0000"/>
              </a:solidFill>
            </a:endParaRPr>
          </a:p>
        </p:txBody>
      </p:sp>
      <p:sp>
        <p:nvSpPr>
          <p:cNvPr id="6" name="5 Metin kutusu"/>
          <p:cNvSpPr txBox="1"/>
          <p:nvPr/>
        </p:nvSpPr>
        <p:spPr>
          <a:xfrm>
            <a:off x="3059832" y="2276872"/>
            <a:ext cx="432048" cy="369332"/>
          </a:xfrm>
          <a:prstGeom prst="rect">
            <a:avLst/>
          </a:prstGeom>
          <a:noFill/>
        </p:spPr>
        <p:txBody>
          <a:bodyPr wrap="square" rtlCol="0">
            <a:spAutoFit/>
          </a:bodyPr>
          <a:lstStyle/>
          <a:p>
            <a:r>
              <a:rPr lang="tr-TR" dirty="0" smtClean="0">
                <a:solidFill>
                  <a:srgbClr val="FF0000"/>
                </a:solidFill>
              </a:rPr>
              <a:t>25</a:t>
            </a:r>
            <a:endParaRPr lang="tr-TR" dirty="0">
              <a:solidFill>
                <a:srgbClr val="FF0000"/>
              </a:solidFill>
            </a:endParaRPr>
          </a:p>
        </p:txBody>
      </p:sp>
      <p:sp>
        <p:nvSpPr>
          <p:cNvPr id="7" name="6 Metin kutusu"/>
          <p:cNvSpPr txBox="1"/>
          <p:nvPr/>
        </p:nvSpPr>
        <p:spPr>
          <a:xfrm>
            <a:off x="4716016" y="2564904"/>
            <a:ext cx="432048" cy="369332"/>
          </a:xfrm>
          <a:prstGeom prst="rect">
            <a:avLst/>
          </a:prstGeom>
          <a:noFill/>
        </p:spPr>
        <p:txBody>
          <a:bodyPr wrap="square" rtlCol="0">
            <a:spAutoFit/>
          </a:bodyPr>
          <a:lstStyle/>
          <a:p>
            <a:r>
              <a:rPr lang="tr-TR" dirty="0" smtClean="0">
                <a:solidFill>
                  <a:srgbClr val="FF0000"/>
                </a:solidFill>
              </a:rPr>
              <a:t>25</a:t>
            </a:r>
            <a:endParaRPr lang="tr-TR" dirty="0">
              <a:solidFill>
                <a:srgbClr val="FF0000"/>
              </a:solidFill>
            </a:endParaRPr>
          </a:p>
        </p:txBody>
      </p:sp>
      <p:sp>
        <p:nvSpPr>
          <p:cNvPr id="8" name="7 Metin kutusu"/>
          <p:cNvSpPr txBox="1"/>
          <p:nvPr/>
        </p:nvSpPr>
        <p:spPr>
          <a:xfrm>
            <a:off x="6876256" y="2852936"/>
            <a:ext cx="432048" cy="369332"/>
          </a:xfrm>
          <a:prstGeom prst="rect">
            <a:avLst/>
          </a:prstGeom>
          <a:noFill/>
        </p:spPr>
        <p:txBody>
          <a:bodyPr wrap="square" rtlCol="0">
            <a:spAutoFit/>
          </a:bodyPr>
          <a:lstStyle/>
          <a:p>
            <a:r>
              <a:rPr lang="tr-TR" dirty="0" smtClean="0">
                <a:solidFill>
                  <a:srgbClr val="FF0000"/>
                </a:solidFill>
              </a:rPr>
              <a:t>25</a:t>
            </a:r>
            <a:endParaRPr lang="tr-TR" dirty="0">
              <a:solidFill>
                <a:srgbClr val="FF0000"/>
              </a:solidFill>
            </a:endParaRPr>
          </a:p>
        </p:txBody>
      </p:sp>
      <p:sp>
        <p:nvSpPr>
          <p:cNvPr id="9" name="8 Metin kutusu"/>
          <p:cNvSpPr txBox="1"/>
          <p:nvPr/>
        </p:nvSpPr>
        <p:spPr>
          <a:xfrm>
            <a:off x="1547664" y="5445224"/>
            <a:ext cx="360040" cy="369332"/>
          </a:xfrm>
          <a:prstGeom prst="rect">
            <a:avLst/>
          </a:prstGeom>
          <a:solidFill>
            <a:schemeClr val="accent2"/>
          </a:solidFill>
        </p:spPr>
        <p:txBody>
          <a:bodyPr wrap="square" rtlCol="0">
            <a:spAutoFit/>
          </a:bodyPr>
          <a:lstStyle/>
          <a:p>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SORU 5</a:t>
            </a:r>
            <a:endParaRPr lang="tr-TR" dirty="0"/>
          </a:p>
        </p:txBody>
      </p:sp>
      <p:pic>
        <p:nvPicPr>
          <p:cNvPr id="5" name="4 İçerik Yer Tutucusu"/>
          <p:cNvPicPr>
            <a:picLocks noGrp="1"/>
          </p:cNvPicPr>
          <p:nvPr>
            <p:ph idx="1"/>
          </p:nvPr>
        </p:nvPicPr>
        <p:blipFill>
          <a:blip r:embed="rId2" cstate="print"/>
          <a:srcRect/>
          <a:stretch>
            <a:fillRect/>
          </a:stretch>
        </p:blipFill>
        <p:spPr bwMode="auto">
          <a:xfrm>
            <a:off x="1763688" y="1196752"/>
            <a:ext cx="6120680" cy="504056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SORU 6</a:t>
            </a:r>
            <a:endParaRPr lang="tr-TR" dirty="0"/>
          </a:p>
        </p:txBody>
      </p:sp>
      <p:pic>
        <p:nvPicPr>
          <p:cNvPr id="5" name="4 İçerik Yer Tutucusu"/>
          <p:cNvPicPr>
            <a:picLocks noGrp="1"/>
          </p:cNvPicPr>
          <p:nvPr>
            <p:ph idx="1"/>
          </p:nvPr>
        </p:nvPicPr>
        <p:blipFill>
          <a:blip r:embed="rId2" cstate="print"/>
          <a:srcRect/>
          <a:stretch>
            <a:fillRect/>
          </a:stretch>
        </p:blipFill>
        <p:spPr bwMode="auto">
          <a:xfrm>
            <a:off x="1259632" y="1340768"/>
            <a:ext cx="6480720" cy="4824536"/>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SORU 7</a:t>
            </a:r>
            <a:endParaRPr lang="tr-TR" dirty="0"/>
          </a:p>
        </p:txBody>
      </p:sp>
      <p:pic>
        <p:nvPicPr>
          <p:cNvPr id="5" name="4 İçerik Yer Tutucusu"/>
          <p:cNvPicPr>
            <a:picLocks noGrp="1"/>
          </p:cNvPicPr>
          <p:nvPr>
            <p:ph idx="1"/>
          </p:nvPr>
        </p:nvPicPr>
        <p:blipFill>
          <a:blip r:embed="rId2" cstate="print"/>
          <a:srcRect/>
          <a:stretch>
            <a:fillRect/>
          </a:stretch>
        </p:blipFill>
        <p:spPr bwMode="auto">
          <a:xfrm>
            <a:off x="1907704" y="1052736"/>
            <a:ext cx="5400600" cy="511256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SORU 8</a:t>
            </a:r>
            <a:endParaRPr lang="tr-TR" dirty="0"/>
          </a:p>
        </p:txBody>
      </p:sp>
      <p:pic>
        <p:nvPicPr>
          <p:cNvPr id="5" name="4 İçerik Yer Tutucusu"/>
          <p:cNvPicPr>
            <a:picLocks noGrp="1"/>
          </p:cNvPicPr>
          <p:nvPr>
            <p:ph idx="1"/>
          </p:nvPr>
        </p:nvPicPr>
        <p:blipFill>
          <a:blip r:embed="rId2" cstate="print"/>
          <a:srcRect/>
          <a:stretch>
            <a:fillRect/>
          </a:stretch>
        </p:blipFill>
        <p:spPr bwMode="auto">
          <a:xfrm>
            <a:off x="1763688" y="1340768"/>
            <a:ext cx="5616624" cy="4824536"/>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SORU 9</a:t>
            </a:r>
            <a:endParaRPr lang="tr-TR" dirty="0"/>
          </a:p>
        </p:txBody>
      </p:sp>
      <p:pic>
        <p:nvPicPr>
          <p:cNvPr id="5" name="4 İçerik Yer Tutucusu"/>
          <p:cNvPicPr>
            <a:picLocks noGrp="1"/>
          </p:cNvPicPr>
          <p:nvPr>
            <p:ph idx="1"/>
          </p:nvPr>
        </p:nvPicPr>
        <p:blipFill>
          <a:blip r:embed="rId2" cstate="print"/>
          <a:srcRect/>
          <a:stretch>
            <a:fillRect/>
          </a:stretch>
        </p:blipFill>
        <p:spPr bwMode="auto">
          <a:xfrm>
            <a:off x="1331640" y="1124744"/>
            <a:ext cx="6480720" cy="504056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SORU 10</a:t>
            </a:r>
            <a:endParaRPr lang="tr-TR" dirty="0"/>
          </a:p>
        </p:txBody>
      </p:sp>
      <p:pic>
        <p:nvPicPr>
          <p:cNvPr id="5" name="4 İçerik Yer Tutucusu"/>
          <p:cNvPicPr>
            <a:picLocks noGrp="1"/>
          </p:cNvPicPr>
          <p:nvPr>
            <p:ph idx="1"/>
          </p:nvPr>
        </p:nvPicPr>
        <p:blipFill>
          <a:blip r:embed="rId2" cstate="print"/>
          <a:srcRect/>
          <a:stretch>
            <a:fillRect/>
          </a:stretch>
        </p:blipFill>
        <p:spPr bwMode="auto">
          <a:xfrm>
            <a:off x="1619672" y="1124744"/>
            <a:ext cx="6048672" cy="5256584"/>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SORU 11</a:t>
            </a:r>
            <a:endParaRPr lang="tr-TR" dirty="0"/>
          </a:p>
        </p:txBody>
      </p:sp>
      <p:pic>
        <p:nvPicPr>
          <p:cNvPr id="5" name="4 İçerik Yer Tutucusu"/>
          <p:cNvPicPr>
            <a:picLocks noGrp="1"/>
          </p:cNvPicPr>
          <p:nvPr>
            <p:ph idx="1"/>
          </p:nvPr>
        </p:nvPicPr>
        <p:blipFill>
          <a:blip r:embed="rId2" cstate="print"/>
          <a:srcRect/>
          <a:stretch>
            <a:fillRect/>
          </a:stretch>
        </p:blipFill>
        <p:spPr bwMode="auto">
          <a:xfrm>
            <a:off x="1547664" y="1124744"/>
            <a:ext cx="6192688" cy="5184576"/>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SORU 12</a:t>
            </a:r>
            <a:endParaRPr lang="tr-TR" dirty="0"/>
          </a:p>
        </p:txBody>
      </p:sp>
      <p:pic>
        <p:nvPicPr>
          <p:cNvPr id="5" name="4 İçerik Yer Tutucusu"/>
          <p:cNvPicPr>
            <a:picLocks noGrp="1"/>
          </p:cNvPicPr>
          <p:nvPr>
            <p:ph idx="1"/>
          </p:nvPr>
        </p:nvPicPr>
        <p:blipFill>
          <a:blip r:embed="rId2" cstate="print"/>
          <a:srcRect/>
          <a:stretch>
            <a:fillRect/>
          </a:stretch>
        </p:blipFill>
        <p:spPr bwMode="auto">
          <a:xfrm>
            <a:off x="1547664" y="1268760"/>
            <a:ext cx="6336704" cy="504056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Sıcaklıkları </a:t>
            </a:r>
            <a:r>
              <a:rPr lang="tr-TR" dirty="0" smtClean="0"/>
              <a:t>farklı iki madde ısıca yalıtılmış bir ortamda bir araya getirilip bir süre beklendiğinde aşağıdakilerden </a:t>
            </a:r>
            <a:r>
              <a:rPr lang="tr-TR" b="1" dirty="0" smtClean="0"/>
              <a:t>hangisi gerçekleşir?</a:t>
            </a:r>
            <a:endParaRPr lang="tr-TR" dirty="0" smtClean="0"/>
          </a:p>
          <a:p>
            <a:pPr>
              <a:buNone/>
            </a:pPr>
            <a:r>
              <a:rPr lang="tr-TR" dirty="0" smtClean="0"/>
              <a:t>    A)Birinin </a:t>
            </a:r>
            <a:r>
              <a:rPr lang="tr-TR" dirty="0" smtClean="0"/>
              <a:t>sıcaklığı artar, diğerinin değişmez  B)Birinin sıcaklığı azalır, diğerinin değişmez C)Birinin sıcaklığı artar, diğerinin azalır D)İkisinin de sıcaklığı artar</a:t>
            </a:r>
          </a:p>
          <a:p>
            <a:endParaRPr lang="tr-TR" dirty="0"/>
          </a:p>
        </p:txBody>
      </p:sp>
      <p:sp>
        <p:nvSpPr>
          <p:cNvPr id="4" name="1 Başlık"/>
          <p:cNvSpPr>
            <a:spLocks noGrp="1"/>
          </p:cNvSpPr>
          <p:nvPr>
            <p:ph type="title"/>
          </p:nvPr>
        </p:nvSpPr>
        <p:spPr/>
        <p:txBody>
          <a:bodyPr/>
          <a:lstStyle/>
          <a:p>
            <a:r>
              <a:rPr lang="tr-TR" dirty="0" smtClean="0"/>
              <a:t>SORU 13</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03"/>
          <p:cNvGraphicFramePr>
            <a:graphicFrameLocks noGrp="1"/>
          </p:cNvGraphicFramePr>
          <p:nvPr>
            <p:ph idx="1"/>
          </p:nvPr>
        </p:nvGraphicFramePr>
        <p:xfrm>
          <a:off x="457200" y="1600200"/>
          <a:ext cx="8229600" cy="4570732"/>
        </p:xfrm>
        <a:graphic>
          <a:graphicData uri="http://schemas.openxmlformats.org/drawingml/2006/table">
            <a:tbl>
              <a:tblPr/>
              <a:tblGrid>
                <a:gridCol w="4114800"/>
                <a:gridCol w="4114800"/>
              </a:tblGrid>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ISI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SICAKLIK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Enerjidir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Değerdir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8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Birimi joule yada kaloridir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Birimi derecedir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Kalorimetre ile ölçülür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Termometre ile ölçülür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Kütleye bağlıdır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Kütleye bağlı değildir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1 Başlık"/>
          <p:cNvSpPr>
            <a:spLocks noGrp="1"/>
          </p:cNvSpPr>
          <p:nvPr>
            <p:ph type="title"/>
          </p:nvPr>
        </p:nvSpPr>
        <p:spPr>
          <a:xfrm>
            <a:off x="457200" y="274638"/>
            <a:ext cx="8229600" cy="1143000"/>
          </a:xfrm>
        </p:spPr>
        <p:txBody>
          <a:bodyPr/>
          <a:lstStyle/>
          <a:p>
            <a:r>
              <a:rPr lang="tr-TR" dirty="0" smtClean="0"/>
              <a:t>Isı ve Sıcaklık Arasındaki Farklar</a:t>
            </a:r>
            <a:endParaRPr lang="tr-T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SORU 14</a:t>
            </a:r>
            <a:endParaRPr lang="tr-TR" dirty="0"/>
          </a:p>
        </p:txBody>
      </p:sp>
      <p:pic>
        <p:nvPicPr>
          <p:cNvPr id="5" name="4 İçerik Yer Tutucusu"/>
          <p:cNvPicPr>
            <a:picLocks noGrp="1"/>
          </p:cNvPicPr>
          <p:nvPr>
            <p:ph idx="1"/>
          </p:nvPr>
        </p:nvPicPr>
        <p:blipFill>
          <a:blip r:embed="rId2" cstate="print"/>
          <a:srcRect/>
          <a:stretch>
            <a:fillRect/>
          </a:stretch>
        </p:blipFill>
        <p:spPr bwMode="auto">
          <a:xfrm>
            <a:off x="1403648" y="1124744"/>
            <a:ext cx="5904656" cy="5112568"/>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67544" y="0"/>
            <a:ext cx="8229600" cy="764704"/>
          </a:xfrm>
        </p:spPr>
        <p:txBody>
          <a:bodyPr/>
          <a:lstStyle/>
          <a:p>
            <a:r>
              <a:rPr lang="tr-TR" dirty="0" smtClean="0"/>
              <a:t>SORU 15</a:t>
            </a: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267744" y="682409"/>
            <a:ext cx="5184576" cy="6031037"/>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SORU 16</a:t>
            </a:r>
            <a:endParaRPr lang="tr-T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59632" y="1340767"/>
            <a:ext cx="6860698" cy="4824537"/>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SORU 17</a:t>
            </a:r>
            <a:endParaRPr lang="tr-T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763688" y="1124744"/>
            <a:ext cx="5688632" cy="5127094"/>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SORU 18</a:t>
            </a:r>
            <a:endParaRPr lang="tr-T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619672" y="1410720"/>
            <a:ext cx="6624736" cy="4758994"/>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dirty="0" smtClean="0"/>
              <a:t>SORU 19</a:t>
            </a:r>
            <a:endParaRPr lang="tr-T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115616" y="1412775"/>
            <a:ext cx="6804843" cy="4979789"/>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395536" y="0"/>
            <a:ext cx="8229600" cy="908720"/>
          </a:xfrm>
        </p:spPr>
        <p:txBody>
          <a:bodyPr/>
          <a:lstStyle/>
          <a:p>
            <a:r>
              <a:rPr lang="tr-TR" dirty="0" smtClean="0"/>
              <a:t>SORU 20</a:t>
            </a:r>
            <a:endParaRPr lang="tr-T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195736" y="692696"/>
            <a:ext cx="5472608" cy="5987126"/>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0"/>
            <a:ext cx="8229600" cy="692696"/>
          </a:xfrm>
        </p:spPr>
        <p:txBody>
          <a:bodyPr>
            <a:normAutofit fontScale="90000"/>
          </a:bodyPr>
          <a:lstStyle/>
          <a:p>
            <a:r>
              <a:rPr lang="tr-TR" dirty="0" smtClean="0"/>
              <a:t>SORU 21</a:t>
            </a:r>
            <a:endParaRPr lang="tr-T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475656" y="711577"/>
            <a:ext cx="5976664" cy="6146423"/>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22</a:t>
            </a:r>
            <a:endParaRPr lang="tr-TR" dirty="0"/>
          </a:p>
        </p:txBody>
      </p:sp>
      <p:sp>
        <p:nvSpPr>
          <p:cNvPr id="3" name="2 İçerik Yer Tutucusu"/>
          <p:cNvSpPr>
            <a:spLocks noGrp="1"/>
          </p:cNvSpPr>
          <p:nvPr>
            <p:ph idx="1"/>
          </p:nvPr>
        </p:nvSpPr>
        <p:spPr/>
        <p:txBody>
          <a:bodyPr/>
          <a:lstStyle/>
          <a:p>
            <a:pPr>
              <a:buNone/>
            </a:pPr>
            <a:r>
              <a:rPr lang="tr-TR" dirty="0" smtClean="0"/>
              <a:t>45 </a:t>
            </a:r>
            <a:r>
              <a:rPr lang="tr-TR" dirty="0" smtClean="0"/>
              <a:t>g</a:t>
            </a:r>
            <a:r>
              <a:rPr lang="tr-TR" b="1" dirty="0" smtClean="0"/>
              <a:t> </a:t>
            </a:r>
            <a:r>
              <a:rPr lang="tr-TR" dirty="0" smtClean="0"/>
              <a:t>buzu eritmek için kaç </a:t>
            </a:r>
            <a:r>
              <a:rPr lang="tr-TR" dirty="0" err="1" smtClean="0"/>
              <a:t>cal</a:t>
            </a:r>
            <a:r>
              <a:rPr lang="tr-TR" dirty="0" smtClean="0"/>
              <a:t> ısı gerekir?(</a:t>
            </a:r>
            <a:r>
              <a:rPr lang="tr-TR" dirty="0" err="1" smtClean="0"/>
              <a:t>L</a:t>
            </a:r>
            <a:r>
              <a:rPr lang="tr-TR" baseline="-25000" dirty="0" err="1" smtClean="0"/>
              <a:t>buz</a:t>
            </a:r>
            <a:r>
              <a:rPr lang="tr-TR" dirty="0" smtClean="0"/>
              <a:t>=80cal/g)</a:t>
            </a:r>
          </a:p>
          <a:p>
            <a:pPr>
              <a:buNone/>
            </a:pPr>
            <a:endParaRPr lang="tr-TR" dirty="0" smtClean="0"/>
          </a:p>
          <a:p>
            <a:pPr>
              <a:buNone/>
            </a:pPr>
            <a:r>
              <a:rPr lang="tr-TR" dirty="0" smtClean="0"/>
              <a:t>A</a:t>
            </a:r>
            <a:r>
              <a:rPr lang="tr-TR" dirty="0" smtClean="0"/>
              <a:t>) 3,6          B)36     C)360     D)3600</a:t>
            </a:r>
          </a:p>
          <a:p>
            <a:endParaRPr lang="tr-T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23</a:t>
            </a:r>
            <a:endParaRPr lang="tr-TR" dirty="0"/>
          </a:p>
        </p:txBody>
      </p:sp>
      <p:sp>
        <p:nvSpPr>
          <p:cNvPr id="3" name="2 İçerik Yer Tutucusu"/>
          <p:cNvSpPr>
            <a:spLocks noGrp="1"/>
          </p:cNvSpPr>
          <p:nvPr>
            <p:ph idx="1"/>
          </p:nvPr>
        </p:nvSpPr>
        <p:spPr/>
        <p:txBody>
          <a:bodyPr/>
          <a:lstStyle/>
          <a:p>
            <a:pPr>
              <a:buNone/>
            </a:pPr>
            <a:r>
              <a:rPr lang="tr-TR" dirty="0" smtClean="0"/>
              <a:t>Aşağıdakilerden </a:t>
            </a:r>
            <a:r>
              <a:rPr lang="tr-TR" dirty="0" smtClean="0"/>
              <a:t>hangisi </a:t>
            </a:r>
            <a:r>
              <a:rPr lang="tr-TR" b="1" u="sng" dirty="0" smtClean="0"/>
              <a:t>yanlıştır?</a:t>
            </a:r>
            <a:endParaRPr lang="tr-TR" dirty="0" smtClean="0"/>
          </a:p>
          <a:p>
            <a:pPr>
              <a:buNone/>
            </a:pPr>
            <a:r>
              <a:rPr lang="tr-TR" dirty="0" smtClean="0"/>
              <a:t>A) Isı bir enerji türüdür</a:t>
            </a:r>
          </a:p>
          <a:p>
            <a:pPr>
              <a:buNone/>
            </a:pPr>
            <a:r>
              <a:rPr lang="tr-TR" dirty="0" smtClean="0"/>
              <a:t>B) Isının birimi </a:t>
            </a:r>
            <a:r>
              <a:rPr lang="tr-TR" baseline="30000" dirty="0" smtClean="0"/>
              <a:t>0</a:t>
            </a:r>
            <a:r>
              <a:rPr lang="tr-TR" dirty="0" smtClean="0"/>
              <a:t>C </a:t>
            </a:r>
            <a:r>
              <a:rPr lang="tr-TR" dirty="0" err="1" smtClean="0"/>
              <a:t>dir</a:t>
            </a:r>
            <a:endParaRPr lang="tr-TR" dirty="0" smtClean="0"/>
          </a:p>
          <a:p>
            <a:pPr>
              <a:buNone/>
            </a:pPr>
            <a:r>
              <a:rPr lang="tr-TR" dirty="0" smtClean="0"/>
              <a:t>C) Sıcaklık, maddenin ortalama </a:t>
            </a:r>
            <a:r>
              <a:rPr lang="tr-TR" dirty="0" smtClean="0"/>
              <a:t>hareket enerjisidir</a:t>
            </a:r>
            <a:endParaRPr lang="tr-TR" dirty="0" smtClean="0"/>
          </a:p>
          <a:p>
            <a:pPr>
              <a:buNone/>
            </a:pPr>
            <a:r>
              <a:rPr lang="tr-TR" dirty="0" smtClean="0"/>
              <a:t>D) Sıcaklık bir enerji türü değildir</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body" idx="1"/>
          </p:nvPr>
        </p:nvSpPr>
        <p:spPr>
          <a:xfrm>
            <a:off x="539750" y="1268413"/>
            <a:ext cx="8229600" cy="3059112"/>
          </a:xfrm>
        </p:spPr>
        <p:txBody>
          <a:bodyPr/>
          <a:lstStyle/>
          <a:p>
            <a:r>
              <a:rPr lang="tr-TR" sz="4000" u="sng">
                <a:solidFill>
                  <a:srgbClr val="0000FF"/>
                </a:solidFill>
                <a:latin typeface="Times New Roman" pitchFamily="18" charset="0"/>
                <a:cs typeface="Times New Roman" pitchFamily="18" charset="0"/>
              </a:rPr>
              <a:t>Örneğin</a:t>
            </a:r>
            <a:r>
              <a:rPr lang="tr-TR" sz="4000">
                <a:latin typeface="Times New Roman" pitchFamily="18" charset="0"/>
                <a:cs typeface="Times New Roman" pitchFamily="18" charset="0"/>
              </a:rPr>
              <a:t> bir bardak kaynar suyun sıcaklığı ile bir tencere kaynar suyun sıcaklığı aynı fakat kütlesi fazla olan bir tencere suyun ısısı daha fazladır.</a:t>
            </a:r>
          </a:p>
        </p:txBody>
      </p:sp>
      <p:pic>
        <p:nvPicPr>
          <p:cNvPr id="191497" name="Picture 9" descr="cemilekaran_mektup1"/>
          <p:cNvPicPr>
            <a:picLocks noChangeAspect="1" noChangeArrowheads="1"/>
          </p:cNvPicPr>
          <p:nvPr/>
        </p:nvPicPr>
        <p:blipFill>
          <a:blip r:embed="rId2" cstate="print"/>
          <a:srcRect/>
          <a:stretch>
            <a:fillRect/>
          </a:stretch>
        </p:blipFill>
        <p:spPr bwMode="auto">
          <a:xfrm>
            <a:off x="5724525" y="4581525"/>
            <a:ext cx="3419475" cy="2276475"/>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24</a:t>
            </a:r>
            <a:endParaRPr lang="tr-TR" dirty="0"/>
          </a:p>
        </p:txBody>
      </p:sp>
      <p:sp>
        <p:nvSpPr>
          <p:cNvPr id="3" name="2 İçerik Yer Tutucusu"/>
          <p:cNvSpPr>
            <a:spLocks noGrp="1"/>
          </p:cNvSpPr>
          <p:nvPr>
            <p:ph idx="1"/>
          </p:nvPr>
        </p:nvSpPr>
        <p:spPr/>
        <p:txBody>
          <a:bodyPr>
            <a:normAutofit fontScale="92500" lnSpcReduction="20000"/>
          </a:bodyPr>
          <a:lstStyle/>
          <a:p>
            <a:pPr>
              <a:buNone/>
            </a:pPr>
            <a:r>
              <a:rPr lang="tr-TR" dirty="0" smtClean="0"/>
              <a:t>1. Isı; Sıcaklığı yüksek olan maddeden sıcaklığı düşük olan maddeye aktarılan enerjidir.</a:t>
            </a:r>
          </a:p>
          <a:p>
            <a:pPr>
              <a:buNone/>
            </a:pPr>
            <a:r>
              <a:rPr lang="tr-TR" dirty="0" smtClean="0"/>
              <a:t> </a:t>
            </a:r>
            <a:r>
              <a:rPr lang="tr-TR" dirty="0" smtClean="0"/>
              <a:t>2. Sıcaklığı aynı kütleleri farklı olan maddeler arasında ısı akışı gerçekleşir.</a:t>
            </a:r>
          </a:p>
          <a:p>
            <a:pPr>
              <a:buNone/>
            </a:pPr>
            <a:r>
              <a:rPr lang="tr-TR" dirty="0" smtClean="0"/>
              <a:t>3</a:t>
            </a:r>
            <a:r>
              <a:rPr lang="tr-TR" dirty="0" smtClean="0"/>
              <a:t>. Sıcaklık bir enerji </a:t>
            </a:r>
            <a:r>
              <a:rPr lang="tr-TR" dirty="0" smtClean="0"/>
              <a:t>çeşididir.</a:t>
            </a:r>
          </a:p>
          <a:p>
            <a:pPr>
              <a:buNone/>
            </a:pPr>
            <a:r>
              <a:rPr lang="tr-TR" dirty="0" smtClean="0"/>
              <a:t>Yukarıdaki </a:t>
            </a:r>
            <a:r>
              <a:rPr lang="tr-TR" dirty="0" smtClean="0"/>
              <a:t>ifadelerden hangisi ya da hangileri doğrudur?</a:t>
            </a:r>
          </a:p>
          <a:p>
            <a:pPr>
              <a:buNone/>
            </a:pPr>
            <a:endParaRPr lang="tr-TR" dirty="0" smtClean="0"/>
          </a:p>
          <a:p>
            <a:pPr>
              <a:buNone/>
            </a:pPr>
            <a:r>
              <a:rPr lang="tr-TR" dirty="0" smtClean="0"/>
              <a:t>A</a:t>
            </a:r>
            <a:r>
              <a:rPr lang="tr-TR" dirty="0" smtClean="0"/>
              <a:t>) Yalnız 1    B) 1 ve 3     C) 1 ve 2    D) 1, 2 ve 3</a:t>
            </a:r>
          </a:p>
          <a:p>
            <a:pPr>
              <a:buNone/>
            </a:pPr>
            <a:r>
              <a:rPr lang="tr-TR" b="1" dirty="0" smtClean="0"/>
              <a:t> </a:t>
            </a:r>
            <a:endParaRPr lang="tr-TR" dirty="0" smtClean="0"/>
          </a:p>
          <a:p>
            <a:endParaRPr lang="tr-T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25</a:t>
            </a:r>
            <a:endParaRPr lang="tr-TR" dirty="0"/>
          </a:p>
        </p:txBody>
      </p:sp>
      <p:pic>
        <p:nvPicPr>
          <p:cNvPr id="4" name="3 İçerik Yer Tutucusu"/>
          <p:cNvPicPr>
            <a:picLocks noGrp="1"/>
          </p:cNvPicPr>
          <p:nvPr>
            <p:ph idx="1"/>
          </p:nvPr>
        </p:nvPicPr>
        <p:blipFill>
          <a:blip r:embed="rId2" cstate="print"/>
          <a:srcRect/>
          <a:stretch>
            <a:fillRect/>
          </a:stretch>
        </p:blipFill>
        <p:spPr bwMode="auto">
          <a:xfrm>
            <a:off x="1979712" y="1268760"/>
            <a:ext cx="5832648" cy="511256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228600" y="228600"/>
            <a:ext cx="8229600" cy="4533900"/>
          </a:xfrm>
        </p:spPr>
        <p:txBody>
          <a:bodyPr/>
          <a:lstStyle/>
          <a:p>
            <a:r>
              <a:rPr lang="tr-TR" dirty="0"/>
              <a:t>    </a:t>
            </a:r>
            <a:r>
              <a:rPr lang="tr-TR" sz="2400" b="1" dirty="0">
                <a:latin typeface="Comic Sans MS" pitchFamily="66" charset="0"/>
              </a:rPr>
              <a:t>Sıcaklık termometre ile ölçülür. Termometreler maddelerin ısı ile genleşme ve büzülme özelliklerine göre yapılır. Günümüzde 4 ayrı tip termometre vardır. Ancak termometrelerin hepsi saf suyun deniz seviyesindeki kaynama ve donma noktaları esas alınarak hazırlanmaz.</a:t>
            </a:r>
            <a:endParaRPr lang="tr-TR" dirty="0"/>
          </a:p>
        </p:txBody>
      </p:sp>
      <p:pic>
        <p:nvPicPr>
          <p:cNvPr id="67588" name="Picture 4" descr="image001"/>
          <p:cNvPicPr>
            <a:picLocks noChangeAspect="1" noChangeArrowheads="1"/>
          </p:cNvPicPr>
          <p:nvPr/>
        </p:nvPicPr>
        <p:blipFill>
          <a:blip r:embed="rId2" cstate="print"/>
          <a:srcRect/>
          <a:stretch>
            <a:fillRect/>
          </a:stretch>
        </p:blipFill>
        <p:spPr bwMode="auto">
          <a:xfrm>
            <a:off x="0" y="2882900"/>
            <a:ext cx="9144000" cy="3975100"/>
          </a:xfrm>
          <a:prstGeom prst="rect">
            <a:avLst/>
          </a:prstGeom>
          <a:noFill/>
        </p:spPr>
      </p:pic>
    </p:spTree>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2317</Words>
  <Application>Microsoft Office PowerPoint</Application>
  <PresentationFormat>Ekran Gösterisi (4:3)</PresentationFormat>
  <Paragraphs>316</Paragraphs>
  <Slides>81</Slides>
  <Notes>1</Notes>
  <HiddenSlides>0</HiddenSlides>
  <MMClips>0</MMClips>
  <ScaleCrop>false</ScaleCrop>
  <HeadingPairs>
    <vt:vector size="4" baseType="variant">
      <vt:variant>
        <vt:lpstr>Tema</vt:lpstr>
      </vt:variant>
      <vt:variant>
        <vt:i4>1</vt:i4>
      </vt:variant>
      <vt:variant>
        <vt:lpstr>Slayt Başlıkları</vt:lpstr>
      </vt:variant>
      <vt:variant>
        <vt:i4>81</vt:i4>
      </vt:variant>
    </vt:vector>
  </HeadingPairs>
  <TitlesOfParts>
    <vt:vector size="82" baseType="lpstr">
      <vt:lpstr>Ofis Teması</vt:lpstr>
      <vt:lpstr>Slayt 1</vt:lpstr>
      <vt:lpstr>Reklamlarda, haberler ve hava durumu programlarında sık sık duyduğumuz;</vt:lpstr>
      <vt:lpstr>Bu tür durumlarda ISI ve SICAKLIK kavramları karıştırılmaktadır.</vt:lpstr>
      <vt:lpstr>Slayt 4</vt:lpstr>
      <vt:lpstr>ÖRNEK</vt:lpstr>
      <vt:lpstr>Isı ve Sıcaklık Arasındaki Farklar</vt:lpstr>
      <vt:lpstr>Isı ve Sıcaklık Arasındaki Farklar</vt:lpstr>
      <vt:lpstr>Slayt 8</vt:lpstr>
      <vt:lpstr>Slayt 9</vt:lpstr>
      <vt:lpstr>Slayt 10</vt:lpstr>
      <vt:lpstr>ISI AKTARIMI NEDİR?</vt:lpstr>
      <vt:lpstr>Örneğin elimize bir buz parçası aldığımızı düşünelim…</vt:lpstr>
      <vt:lpstr>DENEY:  ISI HAREKETLERİNİN GÖZLENMESİ </vt:lpstr>
      <vt:lpstr>KULLANILAN ARAÇ GEREÇLER VE DENEY DÜZENEĞİ</vt:lpstr>
      <vt:lpstr>Slayt 15</vt:lpstr>
      <vt:lpstr>SON SICAKLIĞA ETKİ EDEN FAKTÖRLER</vt:lpstr>
      <vt:lpstr>Madde Miktarı</vt:lpstr>
      <vt:lpstr>Isıtıcının Gücü</vt:lpstr>
      <vt:lpstr>Isıtma Süresi</vt:lpstr>
      <vt:lpstr>Başlangıç Sıcaklığı</vt:lpstr>
      <vt:lpstr>Madde cinsi (Özısı)</vt:lpstr>
      <vt:lpstr>ENERJİ DÖNÜŞÜMÜ VE ÖZISI</vt:lpstr>
      <vt:lpstr>Slayt 23</vt:lpstr>
      <vt:lpstr>Slayt 24</vt:lpstr>
      <vt:lpstr>ÖZISI</vt:lpstr>
      <vt:lpstr>Bazı Maddelerin Özısıları</vt:lpstr>
      <vt:lpstr>Maddenin Halleri ve Isı Alışverişi</vt:lpstr>
      <vt:lpstr>Slayt 28</vt:lpstr>
      <vt:lpstr>Slayt 29</vt:lpstr>
      <vt:lpstr>Slayt 30</vt:lpstr>
      <vt:lpstr>Slayt 31</vt:lpstr>
      <vt:lpstr>Slayt 32</vt:lpstr>
      <vt:lpstr>Slayt 33</vt:lpstr>
      <vt:lpstr>Slayt 34</vt:lpstr>
      <vt:lpstr>Erime-Kaynama ve Donma-Yoğuşma Noktasının Değiştiren Faktörler</vt:lpstr>
      <vt:lpstr>Safsızlık</vt:lpstr>
      <vt:lpstr>Basınç</vt:lpstr>
      <vt:lpstr>Erime-Donma ve Buharlaşma-Yoğuşma Isısı </vt:lpstr>
      <vt:lpstr>Erime Isısı (Donma Isısı)</vt:lpstr>
      <vt:lpstr>Slayt 40</vt:lpstr>
      <vt:lpstr>Slayt 41</vt:lpstr>
      <vt:lpstr>Buharlaşma Isısı ( Yoğuşma Isısı)</vt:lpstr>
      <vt:lpstr>Buharlaşma Isısı ( Yoğuşma Isısı)</vt:lpstr>
      <vt:lpstr>Slayt 44</vt:lpstr>
      <vt:lpstr>Slayt 45</vt:lpstr>
      <vt:lpstr>Örnek </vt:lpstr>
      <vt:lpstr>Örnek </vt:lpstr>
      <vt:lpstr>Buharlaşmanın Etkileri</vt:lpstr>
      <vt:lpstr>Buharlaşmanın Etkileri</vt:lpstr>
      <vt:lpstr>Isınma-Soğuma  Eğrileri</vt:lpstr>
      <vt:lpstr>Isınma Eğrisi</vt:lpstr>
      <vt:lpstr>Isınma Eğrisi</vt:lpstr>
      <vt:lpstr>Soğuma Eğrisi</vt:lpstr>
      <vt:lpstr>Soğuma Eğrisi</vt:lpstr>
      <vt:lpstr>Kaynama ile Buharlaşma Arasındaki Farklar</vt:lpstr>
      <vt:lpstr>SORU 1</vt:lpstr>
      <vt:lpstr>SORU 2</vt:lpstr>
      <vt:lpstr>SORU 3</vt:lpstr>
      <vt:lpstr>SORU 4</vt:lpstr>
      <vt:lpstr>ÇÖZÜM</vt:lpstr>
      <vt:lpstr>SORU 5</vt:lpstr>
      <vt:lpstr>SORU 6</vt:lpstr>
      <vt:lpstr>SORU 7</vt:lpstr>
      <vt:lpstr>SORU 8</vt:lpstr>
      <vt:lpstr>SORU 9</vt:lpstr>
      <vt:lpstr>SORU 10</vt:lpstr>
      <vt:lpstr>SORU 11</vt:lpstr>
      <vt:lpstr>SORU 12</vt:lpstr>
      <vt:lpstr>SORU 13</vt:lpstr>
      <vt:lpstr>SORU 14</vt:lpstr>
      <vt:lpstr>SORU 15</vt:lpstr>
      <vt:lpstr>SORU 16</vt:lpstr>
      <vt:lpstr>SORU 17</vt:lpstr>
      <vt:lpstr>SORU 18</vt:lpstr>
      <vt:lpstr>SORU 19</vt:lpstr>
      <vt:lpstr>SORU 20</vt:lpstr>
      <vt:lpstr>SORU 21</vt:lpstr>
      <vt:lpstr>SORU 22</vt:lpstr>
      <vt:lpstr>SORU 23</vt:lpstr>
      <vt:lpstr>SORU 24</vt:lpstr>
      <vt:lpstr>SORU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MADDENİN HALLERİ VE ISI</dc:title>
  <dc:creator>Exper</dc:creator>
  <cp:lastModifiedBy>Exper</cp:lastModifiedBy>
  <cp:revision>21</cp:revision>
  <dcterms:created xsi:type="dcterms:W3CDTF">2012-04-22T06:44:41Z</dcterms:created>
  <dcterms:modified xsi:type="dcterms:W3CDTF">2012-04-22T10:21:19Z</dcterms:modified>
</cp:coreProperties>
</file>