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67" r:id="rId3"/>
    <p:sldId id="268" r:id="rId4"/>
    <p:sldId id="256" r:id="rId5"/>
    <p:sldId id="271" r:id="rId6"/>
    <p:sldId id="272" r:id="rId7"/>
    <p:sldId id="269" r:id="rId8"/>
    <p:sldId id="273" r:id="rId9"/>
    <p:sldId id="266" r:id="rId10"/>
    <p:sldId id="261" r:id="rId11"/>
    <p:sldId id="275" r:id="rId12"/>
    <p:sldId id="274" r:id="rId13"/>
    <p:sldId id="263" r:id="rId14"/>
    <p:sldId id="258" r:id="rId15"/>
    <p:sldId id="264" r:id="rId16"/>
    <p:sldId id="265" r:id="rId17"/>
    <p:sldId id="276" r:id="rId18"/>
    <p:sldId id="270" r:id="rId19"/>
    <p:sldId id="282" r:id="rId20"/>
    <p:sldId id="283" r:id="rId21"/>
    <p:sldId id="279" r:id="rId22"/>
    <p:sldId id="280" r:id="rId23"/>
    <p:sldId id="281" r:id="rId24"/>
    <p:sldId id="284" r:id="rId25"/>
    <p:sldId id="285" r:id="rId26"/>
    <p:sldId id="286" r:id="rId27"/>
    <p:sldId id="278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7" autoAdjust="0"/>
    <p:restoredTop sz="94660"/>
  </p:normalViewPr>
  <p:slideViewPr>
    <p:cSldViewPr>
      <p:cViewPr varScale="1">
        <p:scale>
          <a:sx n="68" d="100"/>
          <a:sy n="68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711E1F-F161-4208-B174-209D0F86B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8578839-BF54-4C5C-9714-D574ED6BDC98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tr-TR" b="1" dirty="0" smtClean="0"/>
            <a:t>Hal Değişimleri</a:t>
          </a:r>
          <a:endParaRPr lang="tr-TR" b="1" dirty="0"/>
        </a:p>
      </dgm:t>
    </dgm:pt>
    <dgm:pt modelId="{3BFBBCBF-13F0-4786-B99F-0B6250813E3C}" type="parTrans" cxnId="{D1F497F6-E5DA-4EFC-9A17-DE504C0869C4}">
      <dgm:prSet/>
      <dgm:spPr/>
      <dgm:t>
        <a:bodyPr/>
        <a:lstStyle/>
        <a:p>
          <a:pPr algn="ctr"/>
          <a:endParaRPr lang="tr-TR"/>
        </a:p>
      </dgm:t>
    </dgm:pt>
    <dgm:pt modelId="{820F1DEE-DDAB-45B7-B376-DDAD99DAC6DD}" type="sibTrans" cxnId="{D1F497F6-E5DA-4EFC-9A17-DE504C0869C4}">
      <dgm:prSet/>
      <dgm:spPr/>
      <dgm:t>
        <a:bodyPr/>
        <a:lstStyle/>
        <a:p>
          <a:pPr algn="ctr"/>
          <a:endParaRPr lang="tr-TR"/>
        </a:p>
      </dgm:t>
    </dgm:pt>
    <dgm:pt modelId="{E6FDD9DE-5D7A-4412-AAD0-0DD414BC8A51}" type="pres">
      <dgm:prSet presAssocID="{D7711E1F-F161-4208-B174-209D0F86B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C262B40-47FC-4CB1-B941-4D31BA15523F}" type="pres">
      <dgm:prSet presAssocID="{58578839-BF54-4C5C-9714-D574ED6BDC98}" presName="parentText" presStyleLbl="node1" presStyleIdx="0" presStyleCnt="1" custLinFactNeighborX="1012" custLinFactNeighborY="-907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1F497F6-E5DA-4EFC-9A17-DE504C0869C4}" srcId="{D7711E1F-F161-4208-B174-209D0F86BAFB}" destId="{58578839-BF54-4C5C-9714-D574ED6BDC98}" srcOrd="0" destOrd="0" parTransId="{3BFBBCBF-13F0-4786-B99F-0B6250813E3C}" sibTransId="{820F1DEE-DDAB-45B7-B376-DDAD99DAC6DD}"/>
    <dgm:cxn modelId="{2FA8646A-2F3A-4EC1-979D-42CD45DFEF4B}" type="presOf" srcId="{D7711E1F-F161-4208-B174-209D0F86BAFB}" destId="{E6FDD9DE-5D7A-4412-AAD0-0DD414BC8A51}" srcOrd="0" destOrd="0" presId="urn:microsoft.com/office/officeart/2005/8/layout/vList2"/>
    <dgm:cxn modelId="{C3A7EE4C-94DE-4B4B-A0AF-09252A6FCB23}" type="presOf" srcId="{58578839-BF54-4C5C-9714-D574ED6BDC98}" destId="{8C262B40-47FC-4CB1-B941-4D31BA15523F}" srcOrd="0" destOrd="0" presId="urn:microsoft.com/office/officeart/2005/8/layout/vList2"/>
    <dgm:cxn modelId="{4D929857-0AAF-4279-A864-81FDDA016133}" type="presParOf" srcId="{E6FDD9DE-5D7A-4412-AAD0-0DD414BC8A51}" destId="{8C262B40-47FC-4CB1-B941-4D31BA1552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06D7D-760F-42C2-8C59-F80F45FC94B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2A6CB05F-F912-4A93-AE60-40B50BD19E50}">
      <dgm:prSet/>
      <dgm:spPr/>
      <dgm:t>
        <a:bodyPr/>
        <a:lstStyle/>
        <a:p>
          <a:pPr rtl="0"/>
          <a:r>
            <a:rPr lang="tr-TR" dirty="0" smtClean="0"/>
            <a:t>BUHARLAŞMAYA ETKİ EDENLER</a:t>
          </a:r>
          <a:endParaRPr lang="tr-TR" dirty="0"/>
        </a:p>
      </dgm:t>
    </dgm:pt>
    <dgm:pt modelId="{7EABA9F5-40DD-43E1-8234-FF7AD0C39A59}" type="parTrans" cxnId="{39D72537-D6B1-4DCA-AC82-04A7F971F9DD}">
      <dgm:prSet/>
      <dgm:spPr/>
      <dgm:t>
        <a:bodyPr/>
        <a:lstStyle/>
        <a:p>
          <a:endParaRPr lang="tr-TR"/>
        </a:p>
      </dgm:t>
    </dgm:pt>
    <dgm:pt modelId="{15953085-18C8-43D8-9A18-DAB8F968A633}" type="sibTrans" cxnId="{39D72537-D6B1-4DCA-AC82-04A7F971F9DD}">
      <dgm:prSet/>
      <dgm:spPr/>
      <dgm:t>
        <a:bodyPr/>
        <a:lstStyle/>
        <a:p>
          <a:endParaRPr lang="tr-TR"/>
        </a:p>
      </dgm:t>
    </dgm:pt>
    <dgm:pt modelId="{CCCF1F79-3EB3-463B-AF70-E406EFCEEF3E}" type="pres">
      <dgm:prSet presAssocID="{01A06D7D-760F-42C2-8C59-F80F45FC94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937F910-2D6B-47FF-8373-C13D05F0D18A}" type="pres">
      <dgm:prSet presAssocID="{2A6CB05F-F912-4A93-AE60-40B50BD19E50}" presName="circle1" presStyleLbl="node1" presStyleIdx="0" presStyleCnt="1"/>
      <dgm:spPr/>
    </dgm:pt>
    <dgm:pt modelId="{501465F4-06D4-41E3-B61D-59A32A2BFE2B}" type="pres">
      <dgm:prSet presAssocID="{2A6CB05F-F912-4A93-AE60-40B50BD19E50}" presName="space" presStyleCnt="0"/>
      <dgm:spPr/>
    </dgm:pt>
    <dgm:pt modelId="{D9072CE8-C9B9-4F67-91A3-BF350D513839}" type="pres">
      <dgm:prSet presAssocID="{2A6CB05F-F912-4A93-AE60-40B50BD19E50}" presName="rect1" presStyleLbl="alignAcc1" presStyleIdx="0" presStyleCnt="1"/>
      <dgm:spPr/>
      <dgm:t>
        <a:bodyPr/>
        <a:lstStyle/>
        <a:p>
          <a:endParaRPr lang="tr-TR"/>
        </a:p>
      </dgm:t>
    </dgm:pt>
    <dgm:pt modelId="{E42834C3-A047-4709-BB91-63404BF69B3B}" type="pres">
      <dgm:prSet presAssocID="{2A6CB05F-F912-4A93-AE60-40B50BD19E5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9751589-8311-4F75-BB33-488C9298F212}" type="presOf" srcId="{2A6CB05F-F912-4A93-AE60-40B50BD19E50}" destId="{D9072CE8-C9B9-4F67-91A3-BF350D513839}" srcOrd="0" destOrd="0" presId="urn:microsoft.com/office/officeart/2005/8/layout/target3"/>
    <dgm:cxn modelId="{39D72537-D6B1-4DCA-AC82-04A7F971F9DD}" srcId="{01A06D7D-760F-42C2-8C59-F80F45FC94B0}" destId="{2A6CB05F-F912-4A93-AE60-40B50BD19E50}" srcOrd="0" destOrd="0" parTransId="{7EABA9F5-40DD-43E1-8234-FF7AD0C39A59}" sibTransId="{15953085-18C8-43D8-9A18-DAB8F968A633}"/>
    <dgm:cxn modelId="{2630D126-7E1F-41E8-A5DE-59B530711372}" type="presOf" srcId="{2A6CB05F-F912-4A93-AE60-40B50BD19E50}" destId="{E42834C3-A047-4709-BB91-63404BF69B3B}" srcOrd="1" destOrd="0" presId="urn:microsoft.com/office/officeart/2005/8/layout/target3"/>
    <dgm:cxn modelId="{D48C4FC5-A1BD-40C6-879F-2AEB115FBB9A}" type="presOf" srcId="{01A06D7D-760F-42C2-8C59-F80F45FC94B0}" destId="{CCCF1F79-3EB3-463B-AF70-E406EFCEEF3E}" srcOrd="0" destOrd="0" presId="urn:microsoft.com/office/officeart/2005/8/layout/target3"/>
    <dgm:cxn modelId="{FF70084D-E5B9-42F3-83ED-5F4B2F27120C}" type="presParOf" srcId="{CCCF1F79-3EB3-463B-AF70-E406EFCEEF3E}" destId="{8937F910-2D6B-47FF-8373-C13D05F0D18A}" srcOrd="0" destOrd="0" presId="urn:microsoft.com/office/officeart/2005/8/layout/target3"/>
    <dgm:cxn modelId="{1DA1C54C-5395-4F3E-9B32-5162CEBA9349}" type="presParOf" srcId="{CCCF1F79-3EB3-463B-AF70-E406EFCEEF3E}" destId="{501465F4-06D4-41E3-B61D-59A32A2BFE2B}" srcOrd="1" destOrd="0" presId="urn:microsoft.com/office/officeart/2005/8/layout/target3"/>
    <dgm:cxn modelId="{CCD3274B-6F2C-46DE-826F-2AA89BBDF573}" type="presParOf" srcId="{CCCF1F79-3EB3-463B-AF70-E406EFCEEF3E}" destId="{D9072CE8-C9B9-4F67-91A3-BF350D513839}" srcOrd="2" destOrd="0" presId="urn:microsoft.com/office/officeart/2005/8/layout/target3"/>
    <dgm:cxn modelId="{C27199A9-6F4D-4E9F-9428-D21BFA4D6E2B}" type="presParOf" srcId="{CCCF1F79-3EB3-463B-AF70-E406EFCEEF3E}" destId="{E42834C3-A047-4709-BB91-63404BF69B3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ABCC49-C7B1-4755-916E-8225072E651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068F746-4FBB-44C3-B49E-C5273B3916C2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tr-TR" dirty="0">
            <a:latin typeface="Monotype Corsiva" pitchFamily="66" charset="0"/>
          </a:endParaRPr>
        </a:p>
      </dgm:t>
    </dgm:pt>
    <dgm:pt modelId="{475D2327-3C0B-477C-874F-5BB9E6926EEF}" type="parTrans" cxnId="{D0D72D1E-2429-42B7-8AD2-EBEC4C4694F2}">
      <dgm:prSet/>
      <dgm:spPr/>
      <dgm:t>
        <a:bodyPr/>
        <a:lstStyle/>
        <a:p>
          <a:endParaRPr lang="tr-TR"/>
        </a:p>
      </dgm:t>
    </dgm:pt>
    <dgm:pt modelId="{7F94B25A-8D59-46A4-894E-93FC30F81906}" type="sibTrans" cxnId="{D0D72D1E-2429-42B7-8AD2-EBEC4C4694F2}">
      <dgm:prSet/>
      <dgm:spPr/>
      <dgm:t>
        <a:bodyPr/>
        <a:lstStyle/>
        <a:p>
          <a:endParaRPr lang="tr-TR"/>
        </a:p>
      </dgm:t>
    </dgm:pt>
    <dgm:pt modelId="{6F6F2A7F-7F77-458E-80E7-0EBD079FE584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r-TR" sz="1800" b="1" dirty="0" smtClean="0">
              <a:latin typeface="Britannic Bold" panose="020B0903060703020204" pitchFamily="34" charset="0"/>
              <a:cs typeface="Angsana New" panose="02020603050405020304" pitchFamily="18" charset="-34"/>
            </a:rPr>
            <a:t>ÖZEL</a:t>
          </a:r>
          <a:r>
            <a:rPr lang="tr-TR" sz="2800" b="1" dirty="0" smtClean="0">
              <a:latin typeface="Britannic Bold" panose="020B0903060703020204" pitchFamily="34" charset="0"/>
              <a:cs typeface="Angsana New" panose="02020603050405020304" pitchFamily="18" charset="-34"/>
            </a:rPr>
            <a:t>                    MANAVGAT          </a:t>
          </a:r>
          <a:r>
            <a:rPr lang="tr-TR" sz="3200" b="1" dirty="0" smtClean="0">
              <a:latin typeface="Britannic Bold" panose="020B0903060703020204" pitchFamily="34" charset="0"/>
              <a:cs typeface="Angsana New" panose="02020603050405020304" pitchFamily="18" charset="-34"/>
            </a:rPr>
            <a:t>SINAV                   ORTA OKULU</a:t>
          </a:r>
          <a:endParaRPr lang="tr-TR" sz="2800" b="1" dirty="0">
            <a:latin typeface="Britannic Bold" panose="020B0903060703020204" pitchFamily="34" charset="0"/>
            <a:cs typeface="Angsana New" panose="02020603050405020304" pitchFamily="18" charset="-34"/>
          </a:endParaRPr>
        </a:p>
      </dgm:t>
    </dgm:pt>
    <dgm:pt modelId="{D0DAB796-680C-46CC-8F6A-0235765F218B}" type="parTrans" cxnId="{93033789-DC79-42F3-9E2D-255639CE801A}">
      <dgm:prSet/>
      <dgm:spPr/>
      <dgm:t>
        <a:bodyPr/>
        <a:lstStyle/>
        <a:p>
          <a:endParaRPr lang="tr-TR"/>
        </a:p>
      </dgm:t>
    </dgm:pt>
    <dgm:pt modelId="{F2AB73B2-27F7-40D5-853C-D790E739E2C0}" type="sibTrans" cxnId="{93033789-DC79-42F3-9E2D-255639CE801A}">
      <dgm:prSet/>
      <dgm:spPr/>
      <dgm:t>
        <a:bodyPr/>
        <a:lstStyle/>
        <a:p>
          <a:endParaRPr lang="tr-TR"/>
        </a:p>
      </dgm:t>
    </dgm:pt>
    <dgm:pt modelId="{0E9A8AB7-8A59-404C-9CB4-B52B3EF34ACA}" type="pres">
      <dgm:prSet presAssocID="{3CABCC49-C7B1-4755-916E-8225072E65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069D2C7-D572-499D-AC01-DB96924F3FF1}" type="pres">
      <dgm:prSet presAssocID="{A068F746-4FBB-44C3-B49E-C5273B3916C2}" presName="hierRoot1" presStyleCnt="0">
        <dgm:presLayoutVars>
          <dgm:hierBranch val="init"/>
        </dgm:presLayoutVars>
      </dgm:prSet>
      <dgm:spPr/>
    </dgm:pt>
    <dgm:pt modelId="{062B137F-7D41-4DEF-A1AC-4B9B944DBEDA}" type="pres">
      <dgm:prSet presAssocID="{A068F746-4FBB-44C3-B49E-C5273B3916C2}" presName="rootComposite1" presStyleCnt="0"/>
      <dgm:spPr/>
    </dgm:pt>
    <dgm:pt modelId="{D1B678F3-D789-4FB2-8904-0815A30A9F2A}" type="pres">
      <dgm:prSet presAssocID="{A068F746-4FBB-44C3-B49E-C5273B3916C2}" presName="rootText1" presStyleLbl="node0" presStyleIdx="0" presStyleCnt="2" custLinFactNeighborX="-7452" custLinFactNeighborY="501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34C2ED5-649A-40B8-ACEE-F8EFF5F7AFF6}" type="pres">
      <dgm:prSet presAssocID="{A068F746-4FBB-44C3-B49E-C5273B3916C2}" presName="rootConnector1" presStyleLbl="node1" presStyleIdx="0" presStyleCnt="0"/>
      <dgm:spPr/>
      <dgm:t>
        <a:bodyPr/>
        <a:lstStyle/>
        <a:p>
          <a:endParaRPr lang="tr-TR"/>
        </a:p>
      </dgm:t>
    </dgm:pt>
    <dgm:pt modelId="{E9F5E579-40F1-4365-9C31-C2C1A2A9F365}" type="pres">
      <dgm:prSet presAssocID="{A068F746-4FBB-44C3-B49E-C5273B3916C2}" presName="hierChild2" presStyleCnt="0"/>
      <dgm:spPr/>
    </dgm:pt>
    <dgm:pt modelId="{183966F6-48F0-43C9-91A6-66DD9BB9685C}" type="pres">
      <dgm:prSet presAssocID="{A068F746-4FBB-44C3-B49E-C5273B3916C2}" presName="hierChild3" presStyleCnt="0"/>
      <dgm:spPr/>
    </dgm:pt>
    <dgm:pt modelId="{915FE87E-D4D6-4113-82A0-D8C7CF09C3D8}" type="pres">
      <dgm:prSet presAssocID="{6F6F2A7F-7F77-458E-80E7-0EBD079FE584}" presName="hierRoot1" presStyleCnt="0">
        <dgm:presLayoutVars>
          <dgm:hierBranch val="init"/>
        </dgm:presLayoutVars>
      </dgm:prSet>
      <dgm:spPr/>
    </dgm:pt>
    <dgm:pt modelId="{0A9E8AD3-F01F-4C27-A707-0C200FA95508}" type="pres">
      <dgm:prSet presAssocID="{6F6F2A7F-7F77-458E-80E7-0EBD079FE584}" presName="rootComposite1" presStyleCnt="0"/>
      <dgm:spPr/>
    </dgm:pt>
    <dgm:pt modelId="{4EE0A77B-57FF-4133-AFC6-82D627DFD699}" type="pres">
      <dgm:prSet presAssocID="{6F6F2A7F-7F77-458E-80E7-0EBD079FE584}" presName="rootText1" presStyleLbl="node0" presStyleIdx="1" presStyleCnt="2" custScaleX="118432" custScaleY="148566" custLinFactNeighborX="13317" custLinFactNeighborY="-10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5BE6B13-766E-41CC-AC00-7613939EBD6E}" type="pres">
      <dgm:prSet presAssocID="{6F6F2A7F-7F77-458E-80E7-0EBD079FE584}" presName="rootConnector1" presStyleLbl="node1" presStyleIdx="0" presStyleCnt="0"/>
      <dgm:spPr/>
      <dgm:t>
        <a:bodyPr/>
        <a:lstStyle/>
        <a:p>
          <a:endParaRPr lang="tr-TR"/>
        </a:p>
      </dgm:t>
    </dgm:pt>
    <dgm:pt modelId="{B814A307-CBD9-489E-A1AD-F4F079557F5A}" type="pres">
      <dgm:prSet presAssocID="{6F6F2A7F-7F77-458E-80E7-0EBD079FE584}" presName="hierChild2" presStyleCnt="0"/>
      <dgm:spPr/>
    </dgm:pt>
    <dgm:pt modelId="{44028774-058A-4D27-A7F0-80F803DD21B5}" type="pres">
      <dgm:prSet presAssocID="{6F6F2A7F-7F77-458E-80E7-0EBD079FE584}" presName="hierChild3" presStyleCnt="0"/>
      <dgm:spPr/>
    </dgm:pt>
  </dgm:ptLst>
  <dgm:cxnLst>
    <dgm:cxn modelId="{6209C5A4-B0B0-4290-A34E-8D0C56509882}" type="presOf" srcId="{A068F746-4FBB-44C3-B49E-C5273B3916C2}" destId="{034C2ED5-649A-40B8-ACEE-F8EFF5F7AFF6}" srcOrd="1" destOrd="0" presId="urn:microsoft.com/office/officeart/2005/8/layout/orgChart1"/>
    <dgm:cxn modelId="{7D08DEF3-BA3B-4224-873F-C7A63B850979}" type="presOf" srcId="{3CABCC49-C7B1-4755-916E-8225072E651A}" destId="{0E9A8AB7-8A59-404C-9CB4-B52B3EF34ACA}" srcOrd="0" destOrd="0" presId="urn:microsoft.com/office/officeart/2005/8/layout/orgChart1"/>
    <dgm:cxn modelId="{D39C688D-1D9B-49F6-8F69-D5B006E4D15A}" type="presOf" srcId="{6F6F2A7F-7F77-458E-80E7-0EBD079FE584}" destId="{E5BE6B13-766E-41CC-AC00-7613939EBD6E}" srcOrd="1" destOrd="0" presId="urn:microsoft.com/office/officeart/2005/8/layout/orgChart1"/>
    <dgm:cxn modelId="{D0D72D1E-2429-42B7-8AD2-EBEC4C4694F2}" srcId="{3CABCC49-C7B1-4755-916E-8225072E651A}" destId="{A068F746-4FBB-44C3-B49E-C5273B3916C2}" srcOrd="0" destOrd="0" parTransId="{475D2327-3C0B-477C-874F-5BB9E6926EEF}" sibTransId="{7F94B25A-8D59-46A4-894E-93FC30F81906}"/>
    <dgm:cxn modelId="{CF30C4C3-FA71-4238-AF79-E5D855B67DA5}" type="presOf" srcId="{A068F746-4FBB-44C3-B49E-C5273B3916C2}" destId="{D1B678F3-D789-4FB2-8904-0815A30A9F2A}" srcOrd="0" destOrd="0" presId="urn:microsoft.com/office/officeart/2005/8/layout/orgChart1"/>
    <dgm:cxn modelId="{93033789-DC79-42F3-9E2D-255639CE801A}" srcId="{3CABCC49-C7B1-4755-916E-8225072E651A}" destId="{6F6F2A7F-7F77-458E-80E7-0EBD079FE584}" srcOrd="1" destOrd="0" parTransId="{D0DAB796-680C-46CC-8F6A-0235765F218B}" sibTransId="{F2AB73B2-27F7-40D5-853C-D790E739E2C0}"/>
    <dgm:cxn modelId="{E531FEE0-2015-4058-B907-859757B9A469}" type="presOf" srcId="{6F6F2A7F-7F77-458E-80E7-0EBD079FE584}" destId="{4EE0A77B-57FF-4133-AFC6-82D627DFD699}" srcOrd="0" destOrd="0" presId="urn:microsoft.com/office/officeart/2005/8/layout/orgChart1"/>
    <dgm:cxn modelId="{61323AF7-9033-4F6A-AD07-9011363CC2C3}" type="presParOf" srcId="{0E9A8AB7-8A59-404C-9CB4-B52B3EF34ACA}" destId="{7069D2C7-D572-499D-AC01-DB96924F3FF1}" srcOrd="0" destOrd="0" presId="urn:microsoft.com/office/officeart/2005/8/layout/orgChart1"/>
    <dgm:cxn modelId="{79C3E339-DF03-4723-A30C-F3A173DF4076}" type="presParOf" srcId="{7069D2C7-D572-499D-AC01-DB96924F3FF1}" destId="{062B137F-7D41-4DEF-A1AC-4B9B944DBEDA}" srcOrd="0" destOrd="0" presId="urn:microsoft.com/office/officeart/2005/8/layout/orgChart1"/>
    <dgm:cxn modelId="{8B91C81E-CAAC-423E-83C5-ACDB679DD596}" type="presParOf" srcId="{062B137F-7D41-4DEF-A1AC-4B9B944DBEDA}" destId="{D1B678F3-D789-4FB2-8904-0815A30A9F2A}" srcOrd="0" destOrd="0" presId="urn:microsoft.com/office/officeart/2005/8/layout/orgChart1"/>
    <dgm:cxn modelId="{DE8F829D-9D8D-40E2-BE33-2EB1CE9E14D0}" type="presParOf" srcId="{062B137F-7D41-4DEF-A1AC-4B9B944DBEDA}" destId="{034C2ED5-649A-40B8-ACEE-F8EFF5F7AFF6}" srcOrd="1" destOrd="0" presId="urn:microsoft.com/office/officeart/2005/8/layout/orgChart1"/>
    <dgm:cxn modelId="{3FC901A1-1761-414E-B140-2C89A3493655}" type="presParOf" srcId="{7069D2C7-D572-499D-AC01-DB96924F3FF1}" destId="{E9F5E579-40F1-4365-9C31-C2C1A2A9F365}" srcOrd="1" destOrd="0" presId="urn:microsoft.com/office/officeart/2005/8/layout/orgChart1"/>
    <dgm:cxn modelId="{5B99181E-DA61-4AF8-9896-40D8790D6CF0}" type="presParOf" srcId="{7069D2C7-D572-499D-AC01-DB96924F3FF1}" destId="{183966F6-48F0-43C9-91A6-66DD9BB9685C}" srcOrd="2" destOrd="0" presId="urn:microsoft.com/office/officeart/2005/8/layout/orgChart1"/>
    <dgm:cxn modelId="{E9F031F8-DBAE-4174-9F5F-1926A52CF020}" type="presParOf" srcId="{0E9A8AB7-8A59-404C-9CB4-B52B3EF34ACA}" destId="{915FE87E-D4D6-4113-82A0-D8C7CF09C3D8}" srcOrd="1" destOrd="0" presId="urn:microsoft.com/office/officeart/2005/8/layout/orgChart1"/>
    <dgm:cxn modelId="{E84C97FE-E193-42FD-AC9B-00021988CE51}" type="presParOf" srcId="{915FE87E-D4D6-4113-82A0-D8C7CF09C3D8}" destId="{0A9E8AD3-F01F-4C27-A707-0C200FA95508}" srcOrd="0" destOrd="0" presId="urn:microsoft.com/office/officeart/2005/8/layout/orgChart1"/>
    <dgm:cxn modelId="{1CC8B36A-43C7-4411-9967-86472C15C3EE}" type="presParOf" srcId="{0A9E8AD3-F01F-4C27-A707-0C200FA95508}" destId="{4EE0A77B-57FF-4133-AFC6-82D627DFD699}" srcOrd="0" destOrd="0" presId="urn:microsoft.com/office/officeart/2005/8/layout/orgChart1"/>
    <dgm:cxn modelId="{3DF62628-F722-4E8F-9E50-994674D066DB}" type="presParOf" srcId="{0A9E8AD3-F01F-4C27-A707-0C200FA95508}" destId="{E5BE6B13-766E-41CC-AC00-7613939EBD6E}" srcOrd="1" destOrd="0" presId="urn:microsoft.com/office/officeart/2005/8/layout/orgChart1"/>
    <dgm:cxn modelId="{0ACE3AE9-1DE0-4994-9192-A1D101DC8813}" type="presParOf" srcId="{915FE87E-D4D6-4113-82A0-D8C7CF09C3D8}" destId="{B814A307-CBD9-489E-A1AD-F4F079557F5A}" srcOrd="1" destOrd="0" presId="urn:microsoft.com/office/officeart/2005/8/layout/orgChart1"/>
    <dgm:cxn modelId="{62D9585A-BC1F-4C19-8CE4-A7ED6C669603}" type="presParOf" srcId="{915FE87E-D4D6-4113-82A0-D8C7CF09C3D8}" destId="{44028774-058A-4D27-A7F0-80F803DD21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262B40-47FC-4CB1-B941-4D31BA15523F}">
      <dsp:nvSpPr>
        <dsp:cNvPr id="0" name=""/>
        <dsp:cNvSpPr/>
      </dsp:nvSpPr>
      <dsp:spPr>
        <a:xfrm>
          <a:off x="0" y="0"/>
          <a:ext cx="5143536" cy="81549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b="1" kern="1200" dirty="0" smtClean="0"/>
            <a:t>Hal Değişimleri</a:t>
          </a:r>
          <a:endParaRPr lang="tr-TR" sz="3400" b="1" kern="1200" dirty="0"/>
        </a:p>
      </dsp:txBody>
      <dsp:txXfrm>
        <a:off x="0" y="0"/>
        <a:ext cx="5143536" cy="8154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37F910-2D6B-47FF-8373-C13D05F0D18A}">
      <dsp:nvSpPr>
        <dsp:cNvPr id="0" name=""/>
        <dsp:cNvSpPr/>
      </dsp:nvSpPr>
      <dsp:spPr>
        <a:xfrm>
          <a:off x="0" y="0"/>
          <a:ext cx="584774" cy="5847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72CE8-C9B9-4F67-91A3-BF350D513839}">
      <dsp:nvSpPr>
        <dsp:cNvPr id="0" name=""/>
        <dsp:cNvSpPr/>
      </dsp:nvSpPr>
      <dsp:spPr>
        <a:xfrm>
          <a:off x="292387" y="0"/>
          <a:ext cx="5779842" cy="5847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BUHARLAŞMAYA ETKİ EDENLER</a:t>
          </a:r>
          <a:endParaRPr lang="tr-TR" sz="2700" kern="1200" dirty="0"/>
        </a:p>
      </dsp:txBody>
      <dsp:txXfrm>
        <a:off x="292387" y="0"/>
        <a:ext cx="5779842" cy="5847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B678F3-D789-4FB2-8904-0815A30A9F2A}">
      <dsp:nvSpPr>
        <dsp:cNvPr id="0" name=""/>
        <dsp:cNvSpPr/>
      </dsp:nvSpPr>
      <dsp:spPr>
        <a:xfrm>
          <a:off x="188245" y="60150"/>
          <a:ext cx="2349104" cy="117455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500" kern="1200" dirty="0">
            <a:latin typeface="Monotype Corsiva" pitchFamily="66" charset="0"/>
          </a:endParaRPr>
        </a:p>
      </dsp:txBody>
      <dsp:txXfrm>
        <a:off x="188245" y="60150"/>
        <a:ext cx="2349104" cy="1174552"/>
      </dsp:txXfrm>
    </dsp:sp>
    <dsp:sp modelId="{4EE0A77B-57FF-4133-AFC6-82D627DFD699}">
      <dsp:nvSpPr>
        <dsp:cNvPr id="0" name=""/>
        <dsp:cNvSpPr/>
      </dsp:nvSpPr>
      <dsp:spPr>
        <a:xfrm>
          <a:off x="3518548" y="1"/>
          <a:ext cx="2782091" cy="1744985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Britannic Bold" panose="020B0903060703020204" pitchFamily="34" charset="0"/>
              <a:cs typeface="Angsana New" panose="02020603050405020304" pitchFamily="18" charset="-34"/>
            </a:rPr>
            <a:t>ÖZEL</a:t>
          </a:r>
          <a:r>
            <a:rPr lang="tr-TR" sz="2800" b="1" kern="1200" dirty="0" smtClean="0">
              <a:latin typeface="Britannic Bold" panose="020B0903060703020204" pitchFamily="34" charset="0"/>
              <a:cs typeface="Angsana New" panose="02020603050405020304" pitchFamily="18" charset="-34"/>
            </a:rPr>
            <a:t>                    MANAVGAT          </a:t>
          </a:r>
          <a:r>
            <a:rPr lang="tr-TR" sz="3200" b="1" kern="1200" dirty="0" smtClean="0">
              <a:latin typeface="Britannic Bold" panose="020B0903060703020204" pitchFamily="34" charset="0"/>
              <a:cs typeface="Angsana New" panose="02020603050405020304" pitchFamily="18" charset="-34"/>
            </a:rPr>
            <a:t>SINAV                   ORTA OKULU</a:t>
          </a:r>
          <a:endParaRPr lang="tr-TR" sz="2800" b="1" kern="1200" dirty="0">
            <a:latin typeface="Britannic Bold" panose="020B0903060703020204" pitchFamily="34" charset="0"/>
            <a:cs typeface="Angsana New" panose="02020603050405020304" pitchFamily="18" charset="-34"/>
          </a:endParaRPr>
        </a:p>
      </dsp:txBody>
      <dsp:txXfrm>
        <a:off x="3518548" y="1"/>
        <a:ext cx="2782091" cy="1744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7D6F4-E5B9-4E63-BA68-6324D347F60F}" type="datetimeFigureOut">
              <a:rPr lang="tr-TR" smtClean="0"/>
              <a:pPr/>
              <a:t>21.03.2017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585F7-66A8-449F-9FC1-6A074F1EFCB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85F7-66A8-449F-9FC1-6A074F1EFCB1}" type="slidenum">
              <a:rPr lang="tr-TR" smtClean="0"/>
              <a:pPr/>
              <a:t>1</a:t>
            </a:fld>
            <a:endParaRPr lang="tr-T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21.03.2017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0.gif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gif"/><Relationship Id="rId4" Type="http://schemas.openxmlformats.org/officeDocument/2006/relationships/diagramData" Target="../diagrams/data1.xml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"/>
          <p:cNvGrpSpPr/>
          <p:nvPr/>
        </p:nvGrpSpPr>
        <p:grpSpPr>
          <a:xfrm>
            <a:off x="-21323" y="836712"/>
            <a:ext cx="9115103" cy="6021288"/>
            <a:chOff x="-21323" y="836712"/>
            <a:chExt cx="9115103" cy="6021288"/>
          </a:xfrm>
        </p:grpSpPr>
        <p:pic>
          <p:nvPicPr>
            <p:cNvPr id="14338" name="Picture 2" descr="http://bukalemunn.weebly.com/uploads/2/9/4/5/29451077/3965779_ori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1323" y="836712"/>
              <a:ext cx="9115103" cy="6021288"/>
            </a:xfrm>
            <a:prstGeom prst="rect">
              <a:avLst/>
            </a:prstGeom>
            <a:noFill/>
          </p:spPr>
        </p:pic>
        <p:sp>
          <p:nvSpPr>
            <p:cNvPr id="4" name="3 Metin kutusu"/>
            <p:cNvSpPr txBox="1"/>
            <p:nvPr/>
          </p:nvSpPr>
          <p:spPr>
            <a:xfrm>
              <a:off x="0" y="2217264"/>
              <a:ext cx="9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 smtClean="0"/>
                <a:t>Sınıfta</a:t>
              </a:r>
              <a:endParaRPr lang="tr-TR" sz="2000" b="1" dirty="0"/>
            </a:p>
          </p:txBody>
        </p:sp>
        <p:sp>
          <p:nvSpPr>
            <p:cNvPr id="6" name="5 Metin kutusu"/>
            <p:cNvSpPr txBox="1"/>
            <p:nvPr/>
          </p:nvSpPr>
          <p:spPr>
            <a:xfrm>
              <a:off x="2627784" y="2204864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 smtClean="0"/>
                <a:t>Teneffüste</a:t>
              </a:r>
              <a:endParaRPr lang="tr-TR" sz="2000" b="1" dirty="0"/>
            </a:p>
          </p:txBody>
        </p:sp>
        <p:sp>
          <p:nvSpPr>
            <p:cNvPr id="7" name="6 Metin kutusu"/>
            <p:cNvSpPr txBox="1"/>
            <p:nvPr/>
          </p:nvSpPr>
          <p:spPr>
            <a:xfrm>
              <a:off x="7884368" y="2276872"/>
              <a:ext cx="11521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 smtClean="0"/>
                <a:t>Evlere giderken</a:t>
              </a:r>
              <a:endParaRPr lang="tr-TR" sz="2000" b="1" dirty="0"/>
            </a:p>
          </p:txBody>
        </p:sp>
      </p:grpSp>
      <p:sp>
        <p:nvSpPr>
          <p:cNvPr id="5" name="4 Dikdörtgen"/>
          <p:cNvSpPr/>
          <p:nvPr/>
        </p:nvSpPr>
        <p:spPr>
          <a:xfrm>
            <a:off x="467544" y="-34354"/>
            <a:ext cx="8208912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MADDENİN HALLERİ</a:t>
            </a:r>
          </a:p>
          <a:p>
            <a:pPr algn="ctr"/>
            <a:r>
              <a:rPr lang="tr-TR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Maddenin taneciklerini öğrenci durumları gibi düşünebilirsiniz.</a:t>
            </a:r>
            <a:endParaRPr lang="tr-TR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://www.bilgilersitesi.com/wp-content/uploads/2014/12/www.erguven.net-madde_1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0" y="23219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 BUHARLAŞMA : </a:t>
            </a:r>
            <a:r>
              <a:rPr lang="tr-TR" sz="2400" dirty="0" smtClean="0"/>
              <a:t>Sıvıların </a:t>
            </a:r>
            <a:r>
              <a:rPr lang="tr-TR" sz="2400" cap="all" dirty="0" smtClean="0">
                <a:solidFill>
                  <a:srgbClr val="FF0000"/>
                </a:solidFill>
                <a:latin typeface="Monotype Corsiva" pitchFamily="66" charset="0"/>
              </a:rPr>
              <a:t>çevreden </a:t>
            </a:r>
            <a:r>
              <a:rPr lang="tr-TR" sz="2400" cap="all" dirty="0" err="1" smtClean="0">
                <a:solidFill>
                  <a:srgbClr val="FF0000"/>
                </a:solidFill>
                <a:latin typeface="Monotype Corsiva" pitchFamily="66" charset="0"/>
              </a:rPr>
              <a:t>IsI</a:t>
            </a:r>
            <a:r>
              <a:rPr lang="tr-TR" sz="2400" cap="all" dirty="0" smtClean="0">
                <a:solidFill>
                  <a:srgbClr val="FF0000"/>
                </a:solidFill>
                <a:latin typeface="Monotype Corsiva" pitchFamily="66" charset="0"/>
              </a:rPr>
              <a:t> alarak </a:t>
            </a:r>
            <a:r>
              <a:rPr lang="tr-TR" sz="2400" dirty="0" smtClean="0"/>
              <a:t>gaz hale geçmesidir.</a:t>
            </a:r>
          </a:p>
          <a:p>
            <a:r>
              <a:rPr lang="tr-TR" sz="2400" dirty="0" smtClean="0"/>
              <a:t>     Buharlaşma sırasında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ÇEVRE SOĞUR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9704" name="Picture 8" descr="http://img.haberler.com/haber/629/araban-karpuzu-ramazan-sofrasinda-4814629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5900" y="5157192"/>
            <a:ext cx="2778099" cy="1700808"/>
          </a:xfrm>
          <a:prstGeom prst="rect">
            <a:avLst/>
          </a:prstGeom>
          <a:noFill/>
        </p:spPr>
      </p:pic>
      <p:pic>
        <p:nvPicPr>
          <p:cNvPr id="13" name="12 Resim" descr="üşü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1108" y="2714620"/>
            <a:ext cx="1902892" cy="2484488"/>
          </a:xfrm>
          <a:prstGeom prst="rect">
            <a:avLst/>
          </a:prstGeom>
        </p:spPr>
      </p:pic>
      <p:pic>
        <p:nvPicPr>
          <p:cNvPr id="29706" name="Picture 10" descr="http://ecd.saglik.gov.tr/V1/wp-content/uploads/2015/07/kolon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714356"/>
            <a:ext cx="1905000" cy="1905000"/>
          </a:xfrm>
          <a:prstGeom prst="rect">
            <a:avLst/>
          </a:prstGeom>
          <a:noFill/>
        </p:spPr>
      </p:pic>
      <p:pic>
        <p:nvPicPr>
          <p:cNvPr id="29708" name="Picture 12" descr="http://www.coskunyapigrup.com/images/coskunyapigrup-bazi-yaptigimiz-acik-alan-serinletme-islerimi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29132"/>
            <a:ext cx="5929322" cy="2428868"/>
          </a:xfrm>
          <a:prstGeom prst="rect">
            <a:avLst/>
          </a:prstGeom>
          <a:noFill/>
        </p:spPr>
      </p:pic>
      <p:pic>
        <p:nvPicPr>
          <p:cNvPr id="70658" name="Picture 2" descr="http://yonavm.com.tr/ariston-1912-nmtp-fw-no-frost-buzdolap-54149-17778-34-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3757" y="2708920"/>
            <a:ext cx="1432540" cy="2664296"/>
          </a:xfrm>
          <a:prstGeom prst="rect">
            <a:avLst/>
          </a:prstGeom>
          <a:noFill/>
        </p:spPr>
      </p:pic>
      <p:sp>
        <p:nvSpPr>
          <p:cNvPr id="10" name="9 Metin kutusu"/>
          <p:cNvSpPr txBox="1"/>
          <p:nvPr/>
        </p:nvSpPr>
        <p:spPr>
          <a:xfrm>
            <a:off x="0" y="1083508"/>
            <a:ext cx="7236296" cy="3785652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2400" dirty="0" smtClean="0">
                <a:solidFill>
                  <a:srgbClr val="7030A0"/>
                </a:solidFill>
              </a:rPr>
              <a:t>Elimize kolonya dökülünce serinlememiz,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solidFill>
                  <a:srgbClr val="7030A0"/>
                </a:solidFill>
              </a:rPr>
              <a:t>Denizden çıkınca ıslak mayo ile üşümemiz,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solidFill>
                  <a:srgbClr val="7030A0"/>
                </a:solidFill>
              </a:rPr>
              <a:t>Toprak testinin suyu soğutması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solidFill>
                  <a:srgbClr val="7030A0"/>
                </a:solidFill>
              </a:rPr>
              <a:t>Terli terli rüzgarda durunca üşümemiz,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solidFill>
                  <a:srgbClr val="7030A0"/>
                </a:solidFill>
              </a:rPr>
              <a:t>Karpuzun kesilip güneşte tutulunca biraz  soğuması,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err="1" smtClean="0">
                <a:solidFill>
                  <a:srgbClr val="7030A0"/>
                </a:solidFill>
              </a:rPr>
              <a:t>Kafelerde</a:t>
            </a:r>
            <a:r>
              <a:rPr lang="tr-TR" sz="2400" dirty="0" smtClean="0">
                <a:solidFill>
                  <a:srgbClr val="7030A0"/>
                </a:solidFill>
              </a:rPr>
              <a:t>  su püskürtme sistemleri,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solidFill>
                  <a:srgbClr val="7030A0"/>
                </a:solidFill>
              </a:rPr>
              <a:t>Kolonyalı pamuğun termometreyi soğutması,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solidFill>
                  <a:srgbClr val="7030A0"/>
                </a:solidFill>
              </a:rPr>
              <a:t>Buzdolapların da ki  soğutma sistemleri</a:t>
            </a:r>
          </a:p>
          <a:p>
            <a:r>
              <a:rPr lang="tr-TR" sz="2400" dirty="0" smtClean="0">
                <a:solidFill>
                  <a:srgbClr val="7030A0"/>
                </a:solidFill>
              </a:rPr>
              <a:t>   Buharlaşma sırasında çevrenin soğumasına örneklerdir.</a:t>
            </a:r>
          </a:p>
          <a:p>
            <a:pPr>
              <a:buFont typeface="Wingdings" pitchFamily="2" charset="2"/>
              <a:buChar char="§"/>
            </a:pPr>
            <a:endParaRPr lang="tr-TR" sz="2400" dirty="0">
              <a:solidFill>
                <a:srgbClr val="7030A0"/>
              </a:solidFill>
            </a:endParaRPr>
          </a:p>
        </p:txBody>
      </p:sp>
      <p:pic>
        <p:nvPicPr>
          <p:cNvPr id="29702" name="Picture 6" descr="http://img04.blogcu.com/v2/images/big/b/o/z/bozmaz/bozmaz_12975140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692696"/>
            <a:ext cx="1728192" cy="1936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5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680"/>
                            </p:stCondLst>
                            <p:childTnLst>
                              <p:par>
                                <p:cTn id="2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3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680"/>
                            </p:stCondLst>
                            <p:childTnLst>
                              <p:par>
                                <p:cTn id="3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683568" y="1214422"/>
            <a:ext cx="7678066" cy="440120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3600" dirty="0" smtClean="0"/>
              <a:t> Buharlaşma her sıcaklıkta olur.</a:t>
            </a:r>
          </a:p>
          <a:p>
            <a:r>
              <a:rPr lang="tr-TR" sz="2800" dirty="0" smtClean="0"/>
              <a:t>(Çamaşırların her sıcaklıkta kuruması bundandır.)</a:t>
            </a:r>
          </a:p>
          <a:p>
            <a:pPr>
              <a:buFont typeface="Wingdings" pitchFamily="2" charset="2"/>
              <a:buChar char="§"/>
            </a:pPr>
            <a:r>
              <a:rPr lang="tr-TR" sz="3600" dirty="0" smtClean="0"/>
              <a:t> Yüzey genişledikçe,</a:t>
            </a:r>
          </a:p>
          <a:p>
            <a:pPr>
              <a:buFont typeface="Wingdings" pitchFamily="2" charset="2"/>
              <a:buChar char="§"/>
            </a:pPr>
            <a:r>
              <a:rPr lang="tr-TR" sz="3600" dirty="0" smtClean="0"/>
              <a:t> Rüzgarlı havalarda, hava akımında,</a:t>
            </a:r>
          </a:p>
          <a:p>
            <a:pPr>
              <a:buFont typeface="Wingdings" pitchFamily="2" charset="2"/>
              <a:buChar char="§"/>
            </a:pPr>
            <a:r>
              <a:rPr lang="tr-TR" sz="3600" dirty="0" smtClean="0"/>
              <a:t> Yoğunluğu küçük sıvılarda,</a:t>
            </a:r>
          </a:p>
          <a:p>
            <a:pPr>
              <a:buFont typeface="Wingdings" pitchFamily="2" charset="2"/>
              <a:buChar char="§"/>
            </a:pPr>
            <a:r>
              <a:rPr lang="tr-TR" sz="3600" dirty="0" smtClean="0"/>
              <a:t> Düşük basınçta,</a:t>
            </a:r>
          </a:p>
          <a:p>
            <a:pPr>
              <a:buFont typeface="Wingdings" pitchFamily="2" charset="2"/>
              <a:buChar char="§"/>
            </a:pPr>
            <a:r>
              <a:rPr lang="tr-TR" sz="3600" dirty="0" smtClean="0"/>
              <a:t> Sıcaklık arttıkça,</a:t>
            </a:r>
          </a:p>
          <a:p>
            <a:r>
              <a:rPr lang="tr-TR" sz="3600" b="1" dirty="0" smtClean="0">
                <a:solidFill>
                  <a:srgbClr val="FF0000"/>
                </a:solidFill>
              </a:rPr>
              <a:t>               </a:t>
            </a:r>
            <a:r>
              <a:rPr lang="tr-TR" sz="3600" b="1" dirty="0" smtClean="0">
                <a:solidFill>
                  <a:srgbClr val="FFFF00"/>
                </a:solidFill>
              </a:rPr>
              <a:t>Buharlaşma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tr-TR" sz="3600" dirty="0" smtClean="0"/>
              <a:t>hızlanır,  kolaylaşır.</a:t>
            </a:r>
            <a:endParaRPr lang="tr-TR" sz="3600" dirty="0"/>
          </a:p>
        </p:txBody>
      </p:sp>
      <p:graphicFrame>
        <p:nvGraphicFramePr>
          <p:cNvPr id="6" name="5 Diyagram"/>
          <p:cNvGraphicFramePr/>
          <p:nvPr/>
        </p:nvGraphicFramePr>
        <p:xfrm>
          <a:off x="1357290" y="428604"/>
          <a:ext cx="6072230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://www.bilgilersitesi.com/wp-content/uploads/2014/12/www.erguven.net-madde_1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142844" y="214290"/>
            <a:ext cx="9001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YOĞUNLAŞMA(Yoğuşma) :</a:t>
            </a:r>
            <a:r>
              <a:rPr lang="tr-TR" sz="2800" b="1" dirty="0" smtClean="0"/>
              <a:t> </a:t>
            </a:r>
            <a:r>
              <a:rPr lang="tr-TR" sz="2800" dirty="0" smtClean="0"/>
              <a:t>Gaz maddelerin </a:t>
            </a:r>
            <a:r>
              <a:rPr lang="tr-TR" sz="2800" dirty="0" smtClean="0">
                <a:solidFill>
                  <a:srgbClr val="FF0000"/>
                </a:solidFill>
              </a:rPr>
              <a:t>ÇEVREYE ISI VEREREK </a:t>
            </a:r>
            <a:r>
              <a:rPr lang="tr-TR" sz="2800" dirty="0" smtClean="0"/>
              <a:t>sıvı hale geçmesidir. Yoğuşma sırasında çevre </a:t>
            </a:r>
            <a:r>
              <a:rPr lang="tr-TR" sz="2800" b="1" dirty="0" smtClean="0">
                <a:solidFill>
                  <a:srgbClr val="FF0000"/>
                </a:solidFill>
              </a:rPr>
              <a:t>ısınır.</a:t>
            </a:r>
          </a:p>
          <a:p>
            <a:r>
              <a:rPr lang="tr-TR" sz="2800" dirty="0" smtClean="0"/>
              <a:t>(Yağmur yağmadan önce havanın ısınması bundandır.)</a:t>
            </a:r>
          </a:p>
          <a:p>
            <a:r>
              <a:rPr lang="tr-TR" sz="2800" dirty="0" smtClean="0"/>
              <a:t> </a:t>
            </a:r>
          </a:p>
          <a:p>
            <a:endParaRPr lang="tr-TR" sz="2800" dirty="0" smtClean="0">
              <a:solidFill>
                <a:srgbClr val="FF0000"/>
              </a:solidFill>
            </a:endParaRPr>
          </a:p>
          <a:p>
            <a:endParaRPr lang="tr-TR" sz="1200" dirty="0" smtClean="0">
              <a:solidFill>
                <a:srgbClr val="FF0000"/>
              </a:solidFill>
            </a:endParaRPr>
          </a:p>
          <a:p>
            <a:r>
              <a:rPr lang="tr-TR" sz="2800" dirty="0" smtClean="0"/>
              <a:t> </a:t>
            </a:r>
            <a:endParaRPr lang="tr-TR" sz="2800" dirty="0"/>
          </a:p>
        </p:txBody>
      </p:sp>
      <p:pic>
        <p:nvPicPr>
          <p:cNvPr id="7" name="Picture 2" descr="http://st.depositphotos.com/1456491/2723/v/950/depositphotos_27231745-water-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3571876"/>
            <a:ext cx="5214974" cy="3286148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1071538" y="4643446"/>
            <a:ext cx="32844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bg1">
                    <a:lumMod val="95000"/>
                  </a:schemeClr>
                </a:solidFill>
              </a:rPr>
              <a:t>Buharlaşma ve Yoğunlaşma dünyadaki               SU  DÖNGÜSÜNÜN temelidir.</a:t>
            </a:r>
            <a:endParaRPr lang="tr-TR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9" name="8 Grup"/>
          <p:cNvGrpSpPr/>
          <p:nvPr/>
        </p:nvGrpSpPr>
        <p:grpSpPr>
          <a:xfrm>
            <a:off x="4857782" y="3143248"/>
            <a:ext cx="4286218" cy="3714752"/>
            <a:chOff x="4572000" y="1472158"/>
            <a:chExt cx="4572032" cy="5271005"/>
          </a:xfrm>
        </p:grpSpPr>
        <p:sp>
          <p:nvSpPr>
            <p:cNvPr id="10" name="9 Metin kutusu"/>
            <p:cNvSpPr txBox="1"/>
            <p:nvPr/>
          </p:nvSpPr>
          <p:spPr>
            <a:xfrm>
              <a:off x="4714876" y="1472158"/>
              <a:ext cx="4429156" cy="557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 smtClean="0"/>
                <a:t>Buharlaşma ve Yoğuşma </a:t>
              </a:r>
              <a:r>
                <a:rPr lang="tr-TR" sz="2000" b="1" dirty="0" err="1" smtClean="0"/>
                <a:t>birarada</a:t>
              </a:r>
              <a:r>
                <a:rPr lang="tr-TR" sz="2000" b="1" dirty="0" smtClean="0"/>
                <a:t> </a:t>
              </a:r>
              <a:endParaRPr lang="tr-TR" sz="2000" b="1" dirty="0"/>
            </a:p>
          </p:txBody>
        </p:sp>
        <p:pic>
          <p:nvPicPr>
            <p:cNvPr id="11" name="Picture 4" descr="http://sozluk.e-derslerim.com/images/Kaynam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1969426"/>
              <a:ext cx="4572032" cy="4773737"/>
            </a:xfrm>
            <a:prstGeom prst="rect">
              <a:avLst/>
            </a:prstGeom>
            <a:noFill/>
          </p:spPr>
        </p:pic>
      </p:grpSp>
      <p:sp>
        <p:nvSpPr>
          <p:cNvPr id="12" name="11 Metin kutusu"/>
          <p:cNvSpPr txBox="1"/>
          <p:nvPr/>
        </p:nvSpPr>
        <p:spPr>
          <a:xfrm>
            <a:off x="179512" y="1627132"/>
            <a:ext cx="8964488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/>
              <a:t>Saf maddelerde; </a:t>
            </a:r>
            <a:r>
              <a:rPr lang="tr-TR" sz="2800" b="1" dirty="0" smtClean="0">
                <a:solidFill>
                  <a:srgbClr val="FF0000"/>
                </a:solidFill>
              </a:rPr>
              <a:t>Buharlaşma ısısı(</a:t>
            </a:r>
            <a:r>
              <a:rPr lang="tr-TR" sz="2800" b="1" dirty="0" err="1" smtClean="0">
                <a:solidFill>
                  <a:srgbClr val="FF0000"/>
                </a:solidFill>
              </a:rPr>
              <a:t>Lb</a:t>
            </a:r>
            <a:r>
              <a:rPr lang="tr-TR" sz="2800" b="1" dirty="0" smtClean="0">
                <a:solidFill>
                  <a:srgbClr val="FF0000"/>
                </a:solidFill>
              </a:rPr>
              <a:t>) = Yoğunlaşma ısısı(</a:t>
            </a:r>
            <a:r>
              <a:rPr lang="tr-TR" sz="2800" b="1" dirty="0" err="1" smtClean="0">
                <a:solidFill>
                  <a:srgbClr val="FF0000"/>
                </a:solidFill>
              </a:rPr>
              <a:t>Ly</a:t>
            </a:r>
            <a:r>
              <a:rPr lang="tr-TR" sz="2800" b="1" dirty="0" smtClean="0">
                <a:solidFill>
                  <a:srgbClr val="FF0000"/>
                </a:solidFill>
              </a:rPr>
              <a:t>)</a:t>
            </a:r>
            <a:r>
              <a:rPr lang="tr-TR" sz="2800" b="1" dirty="0" smtClean="0"/>
              <a:t>                   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467544" y="2276872"/>
            <a:ext cx="8424936" cy="8925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Örnek :  </a:t>
            </a:r>
            <a:r>
              <a:rPr lang="tr-TR" sz="2400" dirty="0" smtClean="0"/>
              <a:t>1 g su 540 </a:t>
            </a:r>
            <a:r>
              <a:rPr lang="tr-TR" sz="2400" dirty="0" err="1" smtClean="0"/>
              <a:t>cal</a:t>
            </a:r>
            <a:r>
              <a:rPr lang="tr-TR" sz="2400" dirty="0" smtClean="0"/>
              <a:t>. alarak buharlaşır. 1 g su buharı </a:t>
            </a:r>
            <a:r>
              <a:rPr lang="tr-TR" sz="2400" dirty="0" err="1" smtClean="0"/>
              <a:t>yoğuşurken</a:t>
            </a:r>
            <a:r>
              <a:rPr lang="tr-TR" sz="2400" dirty="0" smtClean="0"/>
              <a:t> 540 </a:t>
            </a:r>
            <a:r>
              <a:rPr lang="tr-TR" sz="2400" dirty="0" err="1" smtClean="0"/>
              <a:t>cal</a:t>
            </a:r>
            <a:r>
              <a:rPr lang="tr-TR" sz="2400" dirty="0" smtClean="0"/>
              <a:t>. ısıyı çevreye verir.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2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32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32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32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0" y="39867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       KAYNAMA :</a:t>
            </a:r>
            <a:r>
              <a:rPr lang="tr-TR" sz="2800" dirty="0" smtClean="0"/>
              <a:t> Buharlaşmanın en hızlı olduğu andır. </a:t>
            </a:r>
          </a:p>
          <a:p>
            <a:r>
              <a:rPr lang="tr-TR" sz="2800" dirty="0" smtClean="0"/>
              <a:t>Her saf maddenin </a:t>
            </a:r>
            <a:r>
              <a:rPr lang="tr-TR" sz="2800" dirty="0" smtClean="0">
                <a:solidFill>
                  <a:srgbClr val="FF0000"/>
                </a:solidFill>
              </a:rPr>
              <a:t>kaynama noktası </a:t>
            </a:r>
            <a:r>
              <a:rPr lang="tr-TR" sz="2800" dirty="0" smtClean="0"/>
              <a:t>farklıdır. </a:t>
            </a:r>
          </a:p>
          <a:p>
            <a:r>
              <a:rPr lang="tr-TR" sz="2800" dirty="0" smtClean="0"/>
              <a:t>Sıvının tamamı buharlaşana kadar kaynama sıcaklığı sabit kalır. </a:t>
            </a:r>
            <a:endParaRPr lang="tr-TR" sz="2800" dirty="0"/>
          </a:p>
        </p:txBody>
      </p:sp>
      <p:pic>
        <p:nvPicPr>
          <p:cNvPr id="28676" name="Picture 4" descr="http://www.fenbilim.net/wp-content/uploads/2015/03/kayn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2828925" cy="2076450"/>
          </a:xfrm>
          <a:prstGeom prst="rect">
            <a:avLst/>
          </a:prstGeom>
          <a:noFill/>
        </p:spPr>
      </p:pic>
      <p:pic>
        <p:nvPicPr>
          <p:cNvPr id="28678" name="Picture 6" descr="http://cdnimg.chip.gen.tr/images/content/20131220124647745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772816"/>
            <a:ext cx="4762500" cy="28575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79512" y="4941168"/>
            <a:ext cx="8964488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/>
              <a:t>Saf maddelerde ; </a:t>
            </a:r>
            <a:r>
              <a:rPr lang="tr-TR" sz="2800" b="1" dirty="0" smtClean="0">
                <a:solidFill>
                  <a:srgbClr val="FF0000"/>
                </a:solidFill>
              </a:rPr>
              <a:t>Kaynama sıcaklığı=Yoğunlaşma sıcaklığı</a:t>
            </a:r>
            <a:endParaRPr lang="tr-TR" sz="2800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251520" y="5550331"/>
            <a:ext cx="8424936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Örnek:  </a:t>
            </a:r>
            <a:r>
              <a:rPr lang="tr-TR" sz="2800" dirty="0" smtClean="0"/>
              <a:t>Su 100 </a:t>
            </a:r>
            <a:r>
              <a:rPr lang="tr-TR" sz="2800" baseline="30000" dirty="0" smtClean="0"/>
              <a:t>0</a:t>
            </a:r>
            <a:r>
              <a:rPr lang="tr-TR" sz="2800" dirty="0" smtClean="0"/>
              <a:t>C de kaynar, su buharı  aynı sıcaklıkta su									  olur.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85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35496" y="3390091"/>
            <a:ext cx="806489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b="1" dirty="0" smtClean="0">
                <a:solidFill>
                  <a:srgbClr val="7030A0"/>
                </a:solidFill>
              </a:rPr>
              <a:t>Makarna  suyuna </a:t>
            </a:r>
            <a:r>
              <a:rPr lang="tr-TR" sz="2400" b="1" dirty="0" smtClean="0">
                <a:solidFill>
                  <a:srgbClr val="FF0000"/>
                </a:solidFill>
              </a:rPr>
              <a:t>TUZ</a:t>
            </a:r>
            <a:r>
              <a:rPr lang="tr-TR" sz="2400" b="1" dirty="0" smtClean="0">
                <a:solidFill>
                  <a:srgbClr val="7030A0"/>
                </a:solidFill>
              </a:rPr>
              <a:t> dökmek.</a:t>
            </a:r>
          </a:p>
          <a:p>
            <a:r>
              <a:rPr lang="tr-TR" sz="2400" dirty="0" smtClean="0"/>
              <a:t>(su  daha  yüksek sıcaklıkta kaynar ve makarna çabuk pişer.)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-36512" y="4139468"/>
            <a:ext cx="91805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Basınç:</a:t>
            </a:r>
            <a:r>
              <a:rPr lang="tr-TR" sz="2400" dirty="0" smtClean="0"/>
              <a:t> Yüksek basınç kaynama sıcaklığını yükseltir ve kaynama  zorlaşır.</a:t>
            </a:r>
          </a:p>
          <a:p>
            <a:r>
              <a:rPr lang="tr-TR" sz="2400" dirty="0" smtClean="0"/>
              <a:t>	Deniz seviyesinden yükseklere çıkıldıkça  Açık hava basıncı  azalır. Su daha düşük sıcaklıklarda çabuk  kaynar ama yemek daha zor pişer.</a:t>
            </a:r>
            <a:endParaRPr lang="tr-TR" sz="2400" dirty="0"/>
          </a:p>
        </p:txBody>
      </p:sp>
      <p:pic>
        <p:nvPicPr>
          <p:cNvPr id="29698" name="Picture 2" descr="http://www.makaleler.com/fotomakaleler/0/makarna-nasil-haslan-1-pasta-in-boiling-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556792"/>
            <a:ext cx="2952328" cy="2232248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107504" y="5373216"/>
            <a:ext cx="895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Düdüklü Tencereler</a:t>
            </a:r>
            <a:r>
              <a:rPr lang="tr-TR" sz="2400" dirty="0" smtClean="0"/>
              <a:t>: İçlerinde buhar ile basınç oluşturarak  suyun daha yüksek sıcaklıkta kaynaması  sağlanır. Dolayısıyla yemek yüksek sıcaklıkta çabuk pişer ve enerji tasarrufu-zaman kazanılır.</a:t>
            </a:r>
          </a:p>
        </p:txBody>
      </p:sp>
      <p:pic>
        <p:nvPicPr>
          <p:cNvPr id="29700" name="Picture 4" descr="http://www.remetta.com.tr/uploaded/urun_goruntuleri/buyuk/1285937304_PRONTO_LLA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340769"/>
            <a:ext cx="2987824" cy="2448272"/>
          </a:xfrm>
          <a:prstGeom prst="rect">
            <a:avLst/>
          </a:prstGeom>
          <a:noFill/>
        </p:spPr>
      </p:pic>
      <p:sp>
        <p:nvSpPr>
          <p:cNvPr id="2" name="1 Dikdörtgen"/>
          <p:cNvSpPr/>
          <p:nvPr/>
        </p:nvSpPr>
        <p:spPr>
          <a:xfrm>
            <a:off x="357158" y="214290"/>
            <a:ext cx="857256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Kaynama ve </a:t>
            </a:r>
            <a:r>
              <a:rPr lang="tr-TR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Yoğunlaş</a:t>
            </a:r>
            <a:r>
              <a:rPr lang="tr-TR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maya etki eden etkenler</a:t>
            </a:r>
            <a:endParaRPr lang="tr-TR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0" y="1484784"/>
            <a:ext cx="6300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srgbClr val="FF0000"/>
                </a:solidFill>
              </a:rPr>
              <a:t>Yabancı Madde: </a:t>
            </a:r>
          </a:p>
          <a:p>
            <a:r>
              <a:rPr lang="tr-TR" sz="2800" dirty="0" smtClean="0"/>
              <a:t>Sıvının saflığını değiştirecek yabancı madde eklenince Kaynama sıcaklığı yükselir. </a:t>
            </a:r>
            <a:r>
              <a:rPr lang="tr-TR" sz="2400" b="1" dirty="0" smtClean="0">
                <a:solidFill>
                  <a:srgbClr val="0070C0"/>
                </a:solidFill>
              </a:rPr>
              <a:t>Geç kaynama – Kolay </a:t>
            </a:r>
            <a:r>
              <a:rPr lang="tr-TR" sz="2400" b="1" dirty="0" err="1" smtClean="0">
                <a:solidFill>
                  <a:srgbClr val="0070C0"/>
                </a:solidFill>
              </a:rPr>
              <a:t>yoğuşma</a:t>
            </a:r>
            <a:r>
              <a:rPr lang="tr-TR" sz="2400" b="1" dirty="0" smtClean="0">
                <a:solidFill>
                  <a:srgbClr val="0070C0"/>
                </a:solidFill>
              </a:rPr>
              <a:t>  </a:t>
            </a:r>
            <a:r>
              <a:rPr lang="tr-TR" sz="2400" dirty="0" smtClean="0"/>
              <a:t>oluşur.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72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72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7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92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92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/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57158" y="214290"/>
            <a:ext cx="857256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Erime-Kaynama sıcaklığına göre maddenin    hal durumunu  bulalım......</a:t>
            </a:r>
            <a:endParaRPr lang="tr-TR" sz="3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pSp>
        <p:nvGrpSpPr>
          <p:cNvPr id="29" name="28 Grup"/>
          <p:cNvGrpSpPr/>
          <p:nvPr/>
        </p:nvGrpSpPr>
        <p:grpSpPr>
          <a:xfrm>
            <a:off x="251520" y="2123564"/>
            <a:ext cx="5832648" cy="4734436"/>
            <a:chOff x="755576" y="1559446"/>
            <a:chExt cx="5832648" cy="4734436"/>
          </a:xfrm>
        </p:grpSpPr>
        <p:pic>
          <p:nvPicPr>
            <p:cNvPr id="10" name="9 Resim" descr="erime-donm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5616" y="2276872"/>
              <a:ext cx="4464496" cy="4017010"/>
            </a:xfrm>
            <a:prstGeom prst="rect">
              <a:avLst/>
            </a:prstGeom>
          </p:spPr>
        </p:pic>
        <p:cxnSp>
          <p:nvCxnSpPr>
            <p:cNvPr id="9" name="8 Dirsek Bağlayıcısı"/>
            <p:cNvCxnSpPr/>
            <p:nvPr/>
          </p:nvCxnSpPr>
          <p:spPr>
            <a:xfrm rot="10800000">
              <a:off x="1475657" y="1928780"/>
              <a:ext cx="1512166" cy="360038"/>
            </a:xfrm>
            <a:prstGeom prst="bentConnector3">
              <a:avLst>
                <a:gd name="adj1" fmla="val -391"/>
              </a:avLst>
            </a:prstGeom>
            <a:ln w="571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Dirsek Bağlayıcısı"/>
            <p:cNvCxnSpPr/>
            <p:nvPr/>
          </p:nvCxnSpPr>
          <p:spPr>
            <a:xfrm flipV="1">
              <a:off x="4796408" y="1908448"/>
              <a:ext cx="999728" cy="368424"/>
            </a:xfrm>
            <a:prstGeom prst="bentConnector3">
              <a:avLst>
                <a:gd name="adj1" fmla="val 1922"/>
              </a:avLst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Sağ Ayraç"/>
            <p:cNvSpPr/>
            <p:nvPr/>
          </p:nvSpPr>
          <p:spPr>
            <a:xfrm rot="16200000">
              <a:off x="3773939" y="1202725"/>
              <a:ext cx="299978" cy="1728192"/>
            </a:xfrm>
            <a:prstGeom prst="rightBrace">
              <a:avLst>
                <a:gd name="adj1" fmla="val 86744"/>
                <a:gd name="adj2" fmla="val 51809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6" name="25 Metin kutusu"/>
            <p:cNvSpPr txBox="1"/>
            <p:nvPr/>
          </p:nvSpPr>
          <p:spPr>
            <a:xfrm>
              <a:off x="5724128" y="170080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  <a:latin typeface="Comic Sans MS" pitchFamily="66" charset="0"/>
                </a:rPr>
                <a:t>GAZ</a:t>
              </a:r>
              <a:endParaRPr lang="tr-TR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7" name="26 Metin kutusu"/>
            <p:cNvSpPr txBox="1"/>
            <p:nvPr/>
          </p:nvSpPr>
          <p:spPr>
            <a:xfrm>
              <a:off x="3563888" y="155944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00B0F0"/>
                  </a:solidFill>
                  <a:latin typeface="Comic Sans MS" pitchFamily="66" charset="0"/>
                </a:rPr>
                <a:t>SIVI</a:t>
              </a:r>
              <a:endParaRPr lang="tr-TR" b="1" dirty="0">
                <a:solidFill>
                  <a:srgbClr val="00B0F0"/>
                </a:solidFill>
                <a:latin typeface="Comic Sans MS" pitchFamily="66" charset="0"/>
              </a:endParaRPr>
            </a:p>
          </p:txBody>
        </p:sp>
        <p:sp>
          <p:nvSpPr>
            <p:cNvPr id="28" name="27 Metin kutusu"/>
            <p:cNvSpPr txBox="1"/>
            <p:nvPr/>
          </p:nvSpPr>
          <p:spPr>
            <a:xfrm>
              <a:off x="755576" y="177281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latin typeface="Comic Sans MS" pitchFamily="66" charset="0"/>
                </a:rPr>
                <a:t>KATI</a:t>
              </a:r>
              <a:endParaRPr lang="tr-TR" b="1" dirty="0">
                <a:latin typeface="Comic Sans MS" pitchFamily="66" charset="0"/>
              </a:endParaRPr>
            </a:p>
          </p:txBody>
        </p:sp>
      </p:grpSp>
      <p:sp>
        <p:nvSpPr>
          <p:cNvPr id="30" name="29 Metin kutusu"/>
          <p:cNvSpPr txBox="1"/>
          <p:nvPr/>
        </p:nvSpPr>
        <p:spPr>
          <a:xfrm>
            <a:off x="0" y="141277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/>
              <a:t>           Verilen sıcaklık </a:t>
            </a:r>
            <a:r>
              <a:rPr lang="tr-TR" sz="2200" b="1" dirty="0" smtClean="0">
                <a:solidFill>
                  <a:srgbClr val="FF0000"/>
                </a:solidFill>
              </a:rPr>
              <a:t>rakamının </a:t>
            </a:r>
            <a:r>
              <a:rPr lang="tr-TR" sz="2200" dirty="0" smtClean="0"/>
              <a:t> Erime-Kaynama sıcaklığı çizelgesinde nerede yer alacağı tesbit edilerek maddenin o sıcaklıktaki </a:t>
            </a:r>
            <a:r>
              <a:rPr lang="tr-TR" sz="2200" dirty="0" smtClean="0">
                <a:solidFill>
                  <a:srgbClr val="FF0000"/>
                </a:solidFill>
              </a:rPr>
              <a:t>HAL</a:t>
            </a:r>
            <a:r>
              <a:rPr lang="tr-TR" sz="2200" dirty="0" smtClean="0"/>
              <a:t> durumu  belirlenir. </a:t>
            </a:r>
            <a:endParaRPr lang="tr-TR" sz="2200" dirty="0"/>
          </a:p>
        </p:txBody>
      </p:sp>
      <p:sp>
        <p:nvSpPr>
          <p:cNvPr id="36" name="35 Metin kutusu"/>
          <p:cNvSpPr txBox="1"/>
          <p:nvPr/>
        </p:nvSpPr>
        <p:spPr>
          <a:xfrm>
            <a:off x="5796136" y="2671752"/>
            <a:ext cx="3347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Örnek:</a:t>
            </a:r>
            <a:r>
              <a:rPr lang="tr-TR" dirty="0" smtClean="0"/>
              <a:t> Çizelgedeki maddelerin  </a:t>
            </a:r>
            <a:r>
              <a:rPr lang="tr-TR" b="1" dirty="0" smtClean="0"/>
              <a:t>25 </a:t>
            </a:r>
            <a:r>
              <a:rPr lang="tr-TR" b="1" baseline="30000" dirty="0" smtClean="0"/>
              <a:t>0</a:t>
            </a:r>
            <a:r>
              <a:rPr lang="tr-TR" b="1" dirty="0" smtClean="0"/>
              <a:t>C </a:t>
            </a:r>
            <a:r>
              <a:rPr lang="tr-TR" dirty="0" smtClean="0"/>
              <a:t>de ki hallerini bulalım.</a:t>
            </a:r>
          </a:p>
          <a:p>
            <a:r>
              <a:rPr lang="tr-TR" dirty="0" smtClean="0"/>
              <a:t>    25 rakamı 0 ile 100 arasında yer alır bu durumda su bu sıcaklıkta </a:t>
            </a:r>
            <a:r>
              <a:rPr lang="tr-TR" b="1" dirty="0" smtClean="0">
                <a:solidFill>
                  <a:srgbClr val="00B0F0"/>
                </a:solidFill>
              </a:rPr>
              <a:t>SIVI</a:t>
            </a:r>
            <a:r>
              <a:rPr lang="tr-TR" dirty="0" smtClean="0"/>
              <a:t> haldedir. Diğerleri </a:t>
            </a:r>
            <a:endParaRPr lang="tr-TR" b="1" dirty="0"/>
          </a:p>
        </p:txBody>
      </p:sp>
      <p:sp>
        <p:nvSpPr>
          <p:cNvPr id="37" name="36 Metin kutusu"/>
          <p:cNvSpPr txBox="1"/>
          <p:nvPr/>
        </p:nvSpPr>
        <p:spPr>
          <a:xfrm>
            <a:off x="4788024" y="37170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Comic Sans MS" pitchFamily="66" charset="0"/>
              </a:rPr>
              <a:t>KATI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38" name="37 Metin kutusu"/>
          <p:cNvSpPr txBox="1"/>
          <p:nvPr/>
        </p:nvSpPr>
        <p:spPr>
          <a:xfrm>
            <a:off x="4788024" y="42210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B0F0"/>
                </a:solidFill>
                <a:latin typeface="Comic Sans MS" pitchFamily="66" charset="0"/>
              </a:rPr>
              <a:t>SIVI</a:t>
            </a:r>
            <a:endParaRPr lang="tr-TR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9" name="38 Metin kutusu"/>
          <p:cNvSpPr txBox="1"/>
          <p:nvPr/>
        </p:nvSpPr>
        <p:spPr>
          <a:xfrm>
            <a:off x="4788024" y="47158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Comic Sans MS" pitchFamily="66" charset="0"/>
              </a:rPr>
              <a:t>KATI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40" name="39 Metin kutusu"/>
          <p:cNvSpPr txBox="1"/>
          <p:nvPr/>
        </p:nvSpPr>
        <p:spPr>
          <a:xfrm>
            <a:off x="4788024" y="56519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Comic Sans MS" pitchFamily="66" charset="0"/>
              </a:rPr>
              <a:t>KATI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41" name="40 Metin kutusu"/>
          <p:cNvSpPr txBox="1"/>
          <p:nvPr/>
        </p:nvSpPr>
        <p:spPr>
          <a:xfrm>
            <a:off x="4788024" y="65160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Comic Sans MS" pitchFamily="66" charset="0"/>
              </a:rPr>
              <a:t>KATI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42" name="41 Metin kutusu"/>
          <p:cNvSpPr txBox="1"/>
          <p:nvPr/>
        </p:nvSpPr>
        <p:spPr>
          <a:xfrm>
            <a:off x="4932040" y="51479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GAZ</a:t>
            </a:r>
            <a:endParaRPr lang="tr-T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42 Metin kutusu"/>
          <p:cNvSpPr txBox="1"/>
          <p:nvPr/>
        </p:nvSpPr>
        <p:spPr>
          <a:xfrm>
            <a:off x="4788024" y="60932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B0F0"/>
                </a:solidFill>
                <a:latin typeface="Comic Sans MS" pitchFamily="66" charset="0"/>
              </a:rPr>
              <a:t>SIVI</a:t>
            </a:r>
            <a:endParaRPr lang="tr-TR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44" name="43 Metin kutusu"/>
          <p:cNvSpPr txBox="1"/>
          <p:nvPr/>
        </p:nvSpPr>
        <p:spPr>
          <a:xfrm>
            <a:off x="7812360" y="3185100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dirty="0" smtClean="0">
                <a:solidFill>
                  <a:srgbClr val="FF0000"/>
                </a:solidFill>
                <a:latin typeface="MS UI Gothic" pitchFamily="34" charset="-128"/>
                <a:ea typeface="MS UI Gothic" pitchFamily="34" charset="-128"/>
              </a:rPr>
              <a:t>?</a:t>
            </a:r>
            <a:endParaRPr lang="tr-TR" sz="6600" dirty="0">
              <a:solidFill>
                <a:srgbClr val="FF0000"/>
              </a:solidFill>
              <a:latin typeface="MS UI Gothic" pitchFamily="34" charset="-128"/>
              <a:ea typeface="MS UI Gothic" pitchFamily="34" charset="-128"/>
            </a:endParaRPr>
          </a:p>
        </p:txBody>
      </p:sp>
      <p:sp>
        <p:nvSpPr>
          <p:cNvPr id="45" name="44 Metin kutusu"/>
          <p:cNvSpPr txBox="1"/>
          <p:nvPr/>
        </p:nvSpPr>
        <p:spPr>
          <a:xfrm>
            <a:off x="1907704" y="472514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25</a:t>
            </a:r>
            <a:endParaRPr lang="tr-TR" sz="2000" b="1" dirty="0"/>
          </a:p>
        </p:txBody>
      </p:sp>
      <p:sp>
        <p:nvSpPr>
          <p:cNvPr id="46" name="45 Metin kutusu"/>
          <p:cNvSpPr txBox="1"/>
          <p:nvPr/>
        </p:nvSpPr>
        <p:spPr>
          <a:xfrm>
            <a:off x="1907704" y="646740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25</a:t>
            </a:r>
            <a:endParaRPr lang="tr-TR" sz="2000" b="1" dirty="0"/>
          </a:p>
        </p:txBody>
      </p:sp>
      <p:sp>
        <p:nvSpPr>
          <p:cNvPr id="47" name="46 Metin kutusu"/>
          <p:cNvSpPr txBox="1"/>
          <p:nvPr/>
        </p:nvSpPr>
        <p:spPr>
          <a:xfrm>
            <a:off x="3347864" y="609329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25</a:t>
            </a:r>
            <a:endParaRPr lang="tr-TR" sz="2000" b="1" dirty="0"/>
          </a:p>
        </p:txBody>
      </p:sp>
      <p:sp>
        <p:nvSpPr>
          <p:cNvPr id="48" name="47 Metin kutusu"/>
          <p:cNvSpPr txBox="1"/>
          <p:nvPr/>
        </p:nvSpPr>
        <p:spPr>
          <a:xfrm>
            <a:off x="1907704" y="558924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25</a:t>
            </a:r>
            <a:endParaRPr lang="tr-TR" sz="2000" b="1" dirty="0"/>
          </a:p>
        </p:txBody>
      </p:sp>
      <p:sp>
        <p:nvSpPr>
          <p:cNvPr id="49" name="48 Metin kutusu"/>
          <p:cNvSpPr txBox="1"/>
          <p:nvPr/>
        </p:nvSpPr>
        <p:spPr>
          <a:xfrm>
            <a:off x="4572000" y="51171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25</a:t>
            </a:r>
            <a:endParaRPr lang="tr-TR" sz="2000" b="1" dirty="0"/>
          </a:p>
        </p:txBody>
      </p:sp>
      <p:sp>
        <p:nvSpPr>
          <p:cNvPr id="50" name="49 Metin kutusu"/>
          <p:cNvSpPr txBox="1"/>
          <p:nvPr/>
        </p:nvSpPr>
        <p:spPr>
          <a:xfrm>
            <a:off x="3347864" y="425302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25</a:t>
            </a:r>
            <a:endParaRPr lang="tr-TR" sz="2000" b="1" dirty="0"/>
          </a:p>
        </p:txBody>
      </p:sp>
      <p:sp>
        <p:nvSpPr>
          <p:cNvPr id="51" name="50 Metin kutusu"/>
          <p:cNvSpPr txBox="1"/>
          <p:nvPr/>
        </p:nvSpPr>
        <p:spPr>
          <a:xfrm>
            <a:off x="1907704" y="371703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25</a:t>
            </a:r>
            <a:endParaRPr lang="tr-TR" sz="2000" b="1" dirty="0"/>
          </a:p>
        </p:txBody>
      </p:sp>
      <p:sp>
        <p:nvSpPr>
          <p:cNvPr id="52" name="51 Metin kutusu"/>
          <p:cNvSpPr txBox="1"/>
          <p:nvPr/>
        </p:nvSpPr>
        <p:spPr>
          <a:xfrm>
            <a:off x="3275856" y="328498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25</a:t>
            </a:r>
            <a:endParaRPr lang="tr-TR" sz="2800" b="1" dirty="0"/>
          </a:p>
        </p:txBody>
      </p:sp>
      <p:sp>
        <p:nvSpPr>
          <p:cNvPr id="31" name="30 Metin kutusu"/>
          <p:cNvSpPr txBox="1"/>
          <p:nvPr/>
        </p:nvSpPr>
        <p:spPr>
          <a:xfrm>
            <a:off x="7964760" y="3337500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dirty="0" smtClean="0">
                <a:solidFill>
                  <a:srgbClr val="FF0000"/>
                </a:solidFill>
                <a:latin typeface="MS UI Gothic" pitchFamily="34" charset="-128"/>
                <a:ea typeface="MS UI Gothic" pitchFamily="34" charset="-128"/>
              </a:rPr>
              <a:t>?</a:t>
            </a:r>
            <a:endParaRPr lang="tr-TR" sz="6600" dirty="0">
              <a:solidFill>
                <a:srgbClr val="FF0000"/>
              </a:solidFill>
              <a:latin typeface="MS UI Gothic" pitchFamily="34" charset="-128"/>
              <a:ea typeface="MS UI Gothic" pitchFamily="34" charset="-128"/>
            </a:endParaRPr>
          </a:p>
        </p:txBody>
      </p:sp>
      <p:sp>
        <p:nvSpPr>
          <p:cNvPr id="32" name="31 Metin kutusu"/>
          <p:cNvSpPr txBox="1"/>
          <p:nvPr/>
        </p:nvSpPr>
        <p:spPr>
          <a:xfrm>
            <a:off x="8117160" y="3489900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dirty="0" smtClean="0">
                <a:solidFill>
                  <a:srgbClr val="FF0000"/>
                </a:solidFill>
                <a:latin typeface="MS UI Gothic" pitchFamily="34" charset="-128"/>
                <a:ea typeface="MS UI Gothic" pitchFamily="34" charset="-128"/>
              </a:rPr>
              <a:t>?</a:t>
            </a:r>
            <a:endParaRPr lang="tr-TR" sz="6600" dirty="0">
              <a:solidFill>
                <a:srgbClr val="FF0000"/>
              </a:solidFill>
              <a:latin typeface="MS UI Gothic" pitchFamily="34" charset="-128"/>
              <a:ea typeface="MS UI 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2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12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12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57158" y="214290"/>
            <a:ext cx="857256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HAL DEĞİŞİM GRAFİKLERİ</a:t>
            </a:r>
            <a:endParaRPr lang="tr-TR" sz="3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39552" y="83671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HAL DEĞİŞİMLERİ  ile ilgili </a:t>
            </a:r>
            <a:r>
              <a:rPr lang="tr-TR" sz="2400" b="1" dirty="0" smtClean="0">
                <a:solidFill>
                  <a:srgbClr val="FF0000"/>
                </a:solidFill>
              </a:rPr>
              <a:t>SICAKLIK-ZAMAN</a:t>
            </a:r>
            <a:r>
              <a:rPr lang="tr-TR" sz="2400" b="1" dirty="0" smtClean="0"/>
              <a:t> grafikleri çizerken    3 farklı çizgi kullanılır.</a:t>
            </a:r>
            <a:endParaRPr lang="tr-TR" sz="2400" b="1" dirty="0"/>
          </a:p>
        </p:txBody>
      </p:sp>
      <p:cxnSp>
        <p:nvCxnSpPr>
          <p:cNvPr id="15" name="14 Düz Bağlayıcı"/>
          <p:cNvCxnSpPr/>
          <p:nvPr/>
        </p:nvCxnSpPr>
        <p:spPr>
          <a:xfrm flipV="1">
            <a:off x="755576" y="4221088"/>
            <a:ext cx="864096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Bağlayıcı"/>
          <p:cNvCxnSpPr/>
          <p:nvPr/>
        </p:nvCxnSpPr>
        <p:spPr>
          <a:xfrm flipV="1">
            <a:off x="755576" y="2924944"/>
            <a:ext cx="864096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3563888" y="4393240"/>
            <a:ext cx="792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Düz Bağlayıcı"/>
          <p:cNvCxnSpPr/>
          <p:nvPr/>
        </p:nvCxnSpPr>
        <p:spPr>
          <a:xfrm flipV="1">
            <a:off x="4067944" y="3356992"/>
            <a:ext cx="792088" cy="83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Düz Bağlayıcı"/>
          <p:cNvCxnSpPr/>
          <p:nvPr/>
        </p:nvCxnSpPr>
        <p:spPr>
          <a:xfrm>
            <a:off x="6516216" y="3789040"/>
            <a:ext cx="1152128" cy="12241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Düz Bağlayıcı"/>
          <p:cNvCxnSpPr/>
          <p:nvPr/>
        </p:nvCxnSpPr>
        <p:spPr>
          <a:xfrm>
            <a:off x="6804248" y="3212976"/>
            <a:ext cx="1152128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Metin kutusu"/>
          <p:cNvSpPr txBox="1"/>
          <p:nvPr/>
        </p:nvSpPr>
        <p:spPr>
          <a:xfrm>
            <a:off x="35496" y="530120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Yükselen çizgi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SICAKLIK ARTIŞINI </a:t>
            </a:r>
            <a:r>
              <a:rPr lang="tr-TR" dirty="0" smtClean="0"/>
              <a:t>Gösterir.</a:t>
            </a:r>
          </a:p>
          <a:p>
            <a:r>
              <a:rPr lang="tr-TR" dirty="0" smtClean="0"/>
              <a:t>ISINMA dır. Maddenin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KE</a:t>
            </a:r>
            <a:r>
              <a:rPr lang="tr-TR" dirty="0" smtClean="0"/>
              <a:t> si artar</a:t>
            </a:r>
            <a:endParaRPr lang="tr-TR" dirty="0"/>
          </a:p>
        </p:txBody>
      </p:sp>
      <p:sp>
        <p:nvSpPr>
          <p:cNvPr id="46" name="45 Metin kutusu"/>
          <p:cNvSpPr txBox="1"/>
          <p:nvPr/>
        </p:nvSpPr>
        <p:spPr>
          <a:xfrm>
            <a:off x="2771800" y="5013176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Zaman eksenine Paralel çizgi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HAL DEĞİŞİMİ </a:t>
            </a:r>
            <a:r>
              <a:rPr lang="tr-TR" dirty="0" smtClean="0"/>
              <a:t>ni gösterir.</a:t>
            </a:r>
          </a:p>
          <a:p>
            <a:r>
              <a:rPr lang="tr-TR" dirty="0" smtClean="0"/>
              <a:t>Madde </a:t>
            </a:r>
            <a:r>
              <a:rPr lang="tr-TR" dirty="0" smtClean="0">
                <a:solidFill>
                  <a:srgbClr val="FF0000"/>
                </a:solidFill>
              </a:rPr>
              <a:t>ISI ALIR </a:t>
            </a:r>
            <a:r>
              <a:rPr lang="tr-TR" dirty="0" smtClean="0"/>
              <a:t>ya da </a:t>
            </a:r>
            <a:r>
              <a:rPr lang="tr-TR" dirty="0" smtClean="0">
                <a:solidFill>
                  <a:srgbClr val="FF0000"/>
                </a:solidFill>
              </a:rPr>
              <a:t>VERİR</a:t>
            </a:r>
            <a:r>
              <a:rPr lang="tr-TR" dirty="0" smtClean="0"/>
              <a:t>. Sıcaklık değişmez. </a:t>
            </a:r>
            <a:r>
              <a:rPr lang="tr-TR" dirty="0" err="1" smtClean="0"/>
              <a:t>Maddenin</a:t>
            </a:r>
            <a:r>
              <a:rPr lang="tr-TR" b="1" dirty="0" err="1" smtClean="0">
                <a:solidFill>
                  <a:srgbClr val="FF0000"/>
                </a:solidFill>
              </a:rPr>
              <a:t>PE</a:t>
            </a:r>
            <a:r>
              <a:rPr lang="tr-TR" dirty="0" smtClean="0"/>
              <a:t> si değişir.</a:t>
            </a:r>
          </a:p>
          <a:p>
            <a:pPr>
              <a:buFont typeface="Wingdings" pitchFamily="2" charset="2"/>
              <a:buChar char="v"/>
            </a:pPr>
            <a:r>
              <a:rPr lang="tr-TR" sz="2000" b="1" dirty="0" smtClean="0">
                <a:solidFill>
                  <a:srgbClr val="FF0000"/>
                </a:solidFill>
              </a:rPr>
              <a:t> Bir madde en fazla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 2 kez HAL değiştirir.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156176" y="544522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Azalan çizgi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SOĞUMA</a:t>
            </a:r>
            <a:r>
              <a:rPr lang="tr-TR" dirty="0" smtClean="0"/>
              <a:t> yı gösterir.   Madde ISI verir. Maddenin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KE</a:t>
            </a:r>
            <a:r>
              <a:rPr lang="tr-TR" dirty="0" smtClean="0"/>
              <a:t> si azalır.</a:t>
            </a:r>
            <a:endParaRPr lang="tr-TR" dirty="0"/>
          </a:p>
        </p:txBody>
      </p:sp>
      <p:grpSp>
        <p:nvGrpSpPr>
          <p:cNvPr id="48" name="47 Grup"/>
          <p:cNvGrpSpPr/>
          <p:nvPr/>
        </p:nvGrpSpPr>
        <p:grpSpPr>
          <a:xfrm>
            <a:off x="611560" y="1628800"/>
            <a:ext cx="2160240" cy="3600400"/>
            <a:chOff x="611560" y="1628800"/>
            <a:chExt cx="2160240" cy="3600400"/>
          </a:xfrm>
        </p:grpSpPr>
        <p:grpSp>
          <p:nvGrpSpPr>
            <p:cNvPr id="39" name="38 Grup"/>
            <p:cNvGrpSpPr/>
            <p:nvPr/>
          </p:nvGrpSpPr>
          <p:grpSpPr>
            <a:xfrm>
              <a:off x="755576" y="2060848"/>
              <a:ext cx="2016224" cy="3168352"/>
              <a:chOff x="755576" y="2060848"/>
              <a:chExt cx="2016224" cy="3168352"/>
            </a:xfrm>
          </p:grpSpPr>
          <p:grpSp>
            <p:nvGrpSpPr>
              <p:cNvPr id="13" name="12 Grup"/>
              <p:cNvGrpSpPr/>
              <p:nvPr/>
            </p:nvGrpSpPr>
            <p:grpSpPr>
              <a:xfrm>
                <a:off x="755576" y="2276872"/>
                <a:ext cx="1512168" cy="2952328"/>
                <a:chOff x="1259632" y="2276872"/>
                <a:chExt cx="1512168" cy="2952328"/>
              </a:xfrm>
            </p:grpSpPr>
            <p:cxnSp>
              <p:nvCxnSpPr>
                <p:cNvPr id="7" name="6 Düz Ok Bağlayıcısı"/>
                <p:cNvCxnSpPr/>
                <p:nvPr/>
              </p:nvCxnSpPr>
              <p:spPr>
                <a:xfrm flipV="1">
                  <a:off x="1259632" y="2276872"/>
                  <a:ext cx="0" cy="295232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11 Düz Ok Bağlayıcısı"/>
                <p:cNvCxnSpPr/>
                <p:nvPr/>
              </p:nvCxnSpPr>
              <p:spPr>
                <a:xfrm>
                  <a:off x="1259632" y="4365104"/>
                  <a:ext cx="1512168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32 Metin kutusu"/>
              <p:cNvSpPr txBox="1"/>
              <p:nvPr/>
            </p:nvSpPr>
            <p:spPr>
              <a:xfrm>
                <a:off x="755576" y="2060848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Sıcaklık</a:t>
                </a:r>
                <a:endParaRPr lang="tr-TR" dirty="0"/>
              </a:p>
            </p:txBody>
          </p:sp>
          <p:sp>
            <p:nvSpPr>
              <p:cNvPr id="38" name="37 Metin kutusu"/>
              <p:cNvSpPr txBox="1"/>
              <p:nvPr/>
            </p:nvSpPr>
            <p:spPr>
              <a:xfrm>
                <a:off x="1907704" y="4355812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Zaman</a:t>
                </a:r>
                <a:endParaRPr lang="tr-TR" dirty="0"/>
              </a:p>
            </p:txBody>
          </p:sp>
        </p:grpSp>
        <p:sp>
          <p:nvSpPr>
            <p:cNvPr id="42" name="41 Metin kutusu"/>
            <p:cNvSpPr txBox="1"/>
            <p:nvPr/>
          </p:nvSpPr>
          <p:spPr>
            <a:xfrm>
              <a:off x="611560" y="16288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/>
                <a:t>1</a:t>
              </a:r>
              <a:endParaRPr lang="tr-TR" sz="2400" b="1" dirty="0"/>
            </a:p>
          </p:txBody>
        </p:sp>
      </p:grpSp>
      <p:grpSp>
        <p:nvGrpSpPr>
          <p:cNvPr id="49" name="48 Grup"/>
          <p:cNvGrpSpPr/>
          <p:nvPr/>
        </p:nvGrpSpPr>
        <p:grpSpPr>
          <a:xfrm>
            <a:off x="3419872" y="1743199"/>
            <a:ext cx="2304256" cy="3558009"/>
            <a:chOff x="3419872" y="1743199"/>
            <a:chExt cx="2304256" cy="3558009"/>
          </a:xfrm>
        </p:grpSpPr>
        <p:grpSp>
          <p:nvGrpSpPr>
            <p:cNvPr id="40" name="39 Grup"/>
            <p:cNvGrpSpPr/>
            <p:nvPr/>
          </p:nvGrpSpPr>
          <p:grpSpPr>
            <a:xfrm>
              <a:off x="3563888" y="2069232"/>
              <a:ext cx="2160240" cy="3231976"/>
              <a:chOff x="3563888" y="2069232"/>
              <a:chExt cx="2160240" cy="3231976"/>
            </a:xfrm>
          </p:grpSpPr>
          <p:grpSp>
            <p:nvGrpSpPr>
              <p:cNvPr id="23" name="22 Grup"/>
              <p:cNvGrpSpPr/>
              <p:nvPr/>
            </p:nvGrpSpPr>
            <p:grpSpPr>
              <a:xfrm>
                <a:off x="3563888" y="2348880"/>
                <a:ext cx="1512168" cy="2952328"/>
                <a:chOff x="1259632" y="2276872"/>
                <a:chExt cx="1512168" cy="2952328"/>
              </a:xfrm>
            </p:grpSpPr>
            <p:cxnSp>
              <p:nvCxnSpPr>
                <p:cNvPr id="24" name="23 Düz Ok Bağlayıcısı"/>
                <p:cNvCxnSpPr/>
                <p:nvPr/>
              </p:nvCxnSpPr>
              <p:spPr>
                <a:xfrm flipV="1">
                  <a:off x="1259632" y="2276872"/>
                  <a:ext cx="0" cy="295232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24 Düz Ok Bağlayıcısı"/>
                <p:cNvCxnSpPr/>
                <p:nvPr/>
              </p:nvCxnSpPr>
              <p:spPr>
                <a:xfrm>
                  <a:off x="1259632" y="4365104"/>
                  <a:ext cx="1512168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33 Metin kutusu"/>
              <p:cNvSpPr txBox="1"/>
              <p:nvPr/>
            </p:nvSpPr>
            <p:spPr>
              <a:xfrm>
                <a:off x="3563888" y="2069232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Sıcaklık</a:t>
                </a:r>
                <a:endParaRPr lang="tr-TR" dirty="0"/>
              </a:p>
            </p:txBody>
          </p:sp>
          <p:sp>
            <p:nvSpPr>
              <p:cNvPr id="37" name="36 Metin kutusu"/>
              <p:cNvSpPr txBox="1"/>
              <p:nvPr/>
            </p:nvSpPr>
            <p:spPr>
              <a:xfrm>
                <a:off x="4860032" y="4427820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Zaman</a:t>
                </a:r>
                <a:endParaRPr lang="tr-TR" dirty="0"/>
              </a:p>
            </p:txBody>
          </p:sp>
        </p:grpSp>
        <p:sp>
          <p:nvSpPr>
            <p:cNvPr id="43" name="42 Metin kutusu"/>
            <p:cNvSpPr txBox="1"/>
            <p:nvPr/>
          </p:nvSpPr>
          <p:spPr>
            <a:xfrm>
              <a:off x="3419872" y="1743199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/>
                <a:t>2</a:t>
              </a:r>
              <a:endParaRPr lang="tr-TR" sz="2400" b="1" dirty="0"/>
            </a:p>
          </p:txBody>
        </p:sp>
      </p:grpSp>
      <p:grpSp>
        <p:nvGrpSpPr>
          <p:cNvPr id="50" name="49 Grup"/>
          <p:cNvGrpSpPr/>
          <p:nvPr/>
        </p:nvGrpSpPr>
        <p:grpSpPr>
          <a:xfrm>
            <a:off x="6300192" y="1743199"/>
            <a:ext cx="2376264" cy="3638401"/>
            <a:chOff x="6300192" y="1743199"/>
            <a:chExt cx="2376264" cy="3638401"/>
          </a:xfrm>
        </p:grpSpPr>
        <p:grpSp>
          <p:nvGrpSpPr>
            <p:cNvPr id="41" name="40 Grup"/>
            <p:cNvGrpSpPr/>
            <p:nvPr/>
          </p:nvGrpSpPr>
          <p:grpSpPr>
            <a:xfrm>
              <a:off x="6372200" y="2132856"/>
              <a:ext cx="2304256" cy="3248744"/>
              <a:chOff x="6372200" y="2132856"/>
              <a:chExt cx="2304256" cy="3248744"/>
            </a:xfrm>
          </p:grpSpPr>
          <p:grpSp>
            <p:nvGrpSpPr>
              <p:cNvPr id="26" name="25 Grup"/>
              <p:cNvGrpSpPr/>
              <p:nvPr/>
            </p:nvGrpSpPr>
            <p:grpSpPr>
              <a:xfrm>
                <a:off x="6444208" y="2429272"/>
                <a:ext cx="1512168" cy="2952328"/>
                <a:chOff x="1259632" y="2276872"/>
                <a:chExt cx="1512168" cy="2952328"/>
              </a:xfrm>
            </p:grpSpPr>
            <p:cxnSp>
              <p:nvCxnSpPr>
                <p:cNvPr id="27" name="26 Düz Ok Bağlayıcısı"/>
                <p:cNvCxnSpPr/>
                <p:nvPr/>
              </p:nvCxnSpPr>
              <p:spPr>
                <a:xfrm flipV="1">
                  <a:off x="1259632" y="2276872"/>
                  <a:ext cx="0" cy="295232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27 Düz Ok Bağlayıcısı"/>
                <p:cNvCxnSpPr/>
                <p:nvPr/>
              </p:nvCxnSpPr>
              <p:spPr>
                <a:xfrm>
                  <a:off x="1259632" y="4365104"/>
                  <a:ext cx="1512168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34 Metin kutusu"/>
              <p:cNvSpPr txBox="1"/>
              <p:nvPr/>
            </p:nvSpPr>
            <p:spPr>
              <a:xfrm>
                <a:off x="6372200" y="2132856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Sıcaklık</a:t>
                </a:r>
                <a:endParaRPr lang="tr-TR" dirty="0"/>
              </a:p>
            </p:txBody>
          </p:sp>
          <p:sp>
            <p:nvSpPr>
              <p:cNvPr id="36" name="35 Metin kutusu"/>
              <p:cNvSpPr txBox="1"/>
              <p:nvPr/>
            </p:nvSpPr>
            <p:spPr>
              <a:xfrm>
                <a:off x="7812360" y="4499828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Zaman</a:t>
                </a:r>
                <a:endParaRPr lang="tr-TR" dirty="0"/>
              </a:p>
            </p:txBody>
          </p:sp>
        </p:grpSp>
        <p:sp>
          <p:nvSpPr>
            <p:cNvPr id="44" name="43 Metin kutusu"/>
            <p:cNvSpPr txBox="1"/>
            <p:nvPr/>
          </p:nvSpPr>
          <p:spPr>
            <a:xfrm>
              <a:off x="6300192" y="1743199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/>
                <a:t>3</a:t>
              </a:r>
              <a:endParaRPr lang="tr-TR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6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6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8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8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6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600"/>
                            </p:stCondLst>
                            <p:childTnLst>
                              <p:par>
                                <p:cTn id="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480"/>
                            </p:stCondLst>
                            <p:childTnLst>
                              <p:par>
                                <p:cTn id="6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480"/>
                            </p:stCondLst>
                            <p:childTnLst>
                              <p:par>
                                <p:cTn id="6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nenedirvikipedi.com/wp-content/uploads/2014/11/Is%C4%B1nma-so%C4%9Fuma-genle%C5%9Fme-grafi%C4%9F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941107" cy="5904656"/>
          </a:xfrm>
          <a:prstGeom prst="rect">
            <a:avLst/>
          </a:prstGeom>
          <a:noFill/>
        </p:spPr>
      </p:pic>
      <p:sp>
        <p:nvSpPr>
          <p:cNvPr id="16" name="15 Metin kutusu"/>
          <p:cNvSpPr txBox="1"/>
          <p:nvPr/>
        </p:nvSpPr>
        <p:spPr>
          <a:xfrm>
            <a:off x="4499992" y="311135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Homojen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2060104" y="541560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Homojen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395536" y="188640"/>
            <a:ext cx="860444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dirty="0" smtClean="0"/>
              <a:t>GRAFİKLER ve GRAFİKTEKİ MADDELERİN HALLERİ</a:t>
            </a:r>
            <a:endParaRPr lang="tr-TR" sz="32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4499992" y="159918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Heterojen</a:t>
            </a:r>
            <a:endParaRPr lang="tr-TR" sz="24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1907704" y="357301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Heterojen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2051720" y="46531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Hal değişimi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4788024" y="24928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Hal değişimi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5868144" y="2852936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0070C0"/>
                </a:solidFill>
              </a:rPr>
              <a:t>BUZ un SU BUHARI HALİNE GELMESİ GRAFİĞİ</a:t>
            </a:r>
            <a:endParaRPr lang="tr-TR" sz="2800" dirty="0">
              <a:solidFill>
                <a:srgbClr val="0070C0"/>
              </a:solidFill>
            </a:endParaRPr>
          </a:p>
        </p:txBody>
      </p:sp>
      <p:pic>
        <p:nvPicPr>
          <p:cNvPr id="8" name="Picture 2" descr="http://www.nenedirvikipedi.com/wp-content/uploads/2014/11/Is%C4%B1nma-so%C4%9Fuma-genle%C5%9Fme-grafi%C4%9Fi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92088"/>
            <a:ext cx="8352928" cy="5949280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2699792" y="836712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0070C0"/>
                </a:solidFill>
              </a:rPr>
              <a:t>SU BUHARININ BUZ HALİNE GELMESİ GRAFİĞİ(Soğuma Grafiği)</a:t>
            </a:r>
            <a:endParaRPr lang="tr-TR" sz="2800" dirty="0">
              <a:solidFill>
                <a:srgbClr val="0070C0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4967536" y="328498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E</a:t>
            </a:r>
            <a:r>
              <a:rPr lang="tr-TR" sz="2800" dirty="0" smtClean="0"/>
              <a:t> – </a:t>
            </a:r>
            <a:r>
              <a:rPr lang="tr-TR" sz="2800" b="1" dirty="0" smtClean="0">
                <a:solidFill>
                  <a:srgbClr val="FF0000"/>
                </a:solidFill>
              </a:rPr>
              <a:t>D</a:t>
            </a:r>
            <a:r>
              <a:rPr lang="tr-TR" sz="2800" dirty="0" smtClean="0"/>
              <a:t>  arası YOĞUNLAŞMA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C</a:t>
            </a:r>
            <a:r>
              <a:rPr lang="tr-TR" sz="2800" dirty="0" smtClean="0"/>
              <a:t> </a:t>
            </a:r>
            <a:r>
              <a:rPr lang="tr-TR" sz="3200" dirty="0" smtClean="0"/>
              <a:t>–</a:t>
            </a:r>
            <a:r>
              <a:rPr lang="tr-TR" sz="2800" dirty="0" smtClean="0"/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B</a:t>
            </a:r>
            <a:r>
              <a:rPr lang="tr-TR" sz="2800" dirty="0" smtClean="0"/>
              <a:t> arası DONMA dır </a:t>
            </a:r>
            <a:endParaRPr lang="tr-TR" sz="2800" dirty="0"/>
          </a:p>
        </p:txBody>
      </p:sp>
      <p:cxnSp>
        <p:nvCxnSpPr>
          <p:cNvPr id="15" name="14 Dirsek Bağlayıcısı"/>
          <p:cNvCxnSpPr/>
          <p:nvPr/>
        </p:nvCxnSpPr>
        <p:spPr>
          <a:xfrm>
            <a:off x="2627784" y="2924944"/>
            <a:ext cx="2088232" cy="648072"/>
          </a:xfrm>
          <a:prstGeom prst="bentConnector3">
            <a:avLst>
              <a:gd name="adj1" fmla="val -525"/>
            </a:avLst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Ok Bağlayıcısı"/>
          <p:cNvCxnSpPr/>
          <p:nvPr/>
        </p:nvCxnSpPr>
        <p:spPr>
          <a:xfrm flipV="1">
            <a:off x="5364088" y="4293096"/>
            <a:ext cx="1584176" cy="64807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2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32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2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4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4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400"/>
                            </p:stCondLst>
                            <p:childTnLst>
                              <p:par>
                                <p:cTn id="6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5" grpId="0" animBg="1"/>
      <p:bldP spid="6" grpId="0"/>
      <p:bldP spid="7" grpId="0"/>
      <p:bldP spid="10" grpId="0"/>
      <p:bldP spid="11" grpId="0"/>
      <p:bldP spid="12" grpId="0"/>
      <p:bldP spid="12" grpId="1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onlinefizik.com/includes/documents/gr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8130358" cy="4968552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1403648" y="188640"/>
            <a:ext cx="5904656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dirty="0" smtClean="0"/>
              <a:t>GRAFİKTE ISI HESAPLANMASI </a:t>
            </a:r>
            <a:endParaRPr lang="tr-TR" sz="32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5796136" y="405790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KE</a:t>
            </a:r>
            <a:r>
              <a:rPr lang="tr-TR" sz="2000" dirty="0" smtClean="0">
                <a:solidFill>
                  <a:srgbClr val="FF0000"/>
                </a:solidFill>
              </a:rPr>
              <a:t> DEĞİŞİR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2483768" y="427393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PE</a:t>
            </a:r>
            <a:r>
              <a:rPr lang="tr-TR" sz="2000" dirty="0" smtClean="0">
                <a:solidFill>
                  <a:srgbClr val="FF0000"/>
                </a:solidFill>
              </a:rPr>
              <a:t> DEĞİŞİR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3779912" y="254574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PE</a:t>
            </a:r>
            <a:r>
              <a:rPr lang="tr-TR" sz="2000" dirty="0" smtClean="0">
                <a:solidFill>
                  <a:srgbClr val="FF0000"/>
                </a:solidFill>
              </a:rPr>
              <a:t> DEĞİŞİR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7343800" y="2607295"/>
            <a:ext cx="1332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KE</a:t>
            </a:r>
            <a:r>
              <a:rPr lang="tr-TR" dirty="0" smtClean="0">
                <a:solidFill>
                  <a:srgbClr val="FF0000"/>
                </a:solidFill>
              </a:rPr>
              <a:t> DEĞİŞİR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915816" y="564208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KE</a:t>
            </a:r>
            <a:r>
              <a:rPr lang="tr-TR" sz="2000" dirty="0" smtClean="0">
                <a:solidFill>
                  <a:srgbClr val="FF0000"/>
                </a:solidFill>
              </a:rPr>
              <a:t> DEĞİŞİR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467544" y="764704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rgbClr val="FF0000"/>
                </a:solidFill>
              </a:rPr>
              <a:t>ISI DEĞİŞİMLERİNDE </a:t>
            </a:r>
            <a:r>
              <a:rPr lang="tr-TR" dirty="0" smtClean="0"/>
              <a:t>TANECİKLERİN KİNETİK ENERJİSİ </a:t>
            </a:r>
            <a:r>
              <a:rPr lang="tr-TR" dirty="0" smtClean="0">
                <a:solidFill>
                  <a:srgbClr val="FF0000"/>
                </a:solidFill>
              </a:rPr>
              <a:t>(KE)</a:t>
            </a:r>
            <a:r>
              <a:rPr lang="tr-TR" dirty="0" smtClean="0"/>
              <a:t>, DEĞİŞİR </a:t>
            </a:r>
          </a:p>
          <a:p>
            <a:r>
              <a:rPr lang="tr-TR" dirty="0" smtClean="0"/>
              <a:t>ve </a:t>
            </a:r>
            <a:r>
              <a:rPr lang="tr-TR" sz="2400" b="1" dirty="0" smtClean="0">
                <a:solidFill>
                  <a:srgbClr val="FF0000"/>
                </a:solidFill>
              </a:rPr>
              <a:t>Q=</a:t>
            </a:r>
            <a:r>
              <a:rPr lang="tr-TR" sz="2400" b="1" dirty="0" err="1" smtClean="0">
                <a:solidFill>
                  <a:srgbClr val="FF0000"/>
                </a:solidFill>
              </a:rPr>
              <a:t>m.c</a:t>
            </a:r>
            <a:r>
              <a:rPr lang="tr-TR" sz="2400" b="1" dirty="0" smtClean="0">
                <a:solidFill>
                  <a:srgbClr val="FF0000"/>
                </a:solidFill>
              </a:rPr>
              <a:t>.</a:t>
            </a:r>
            <a:r>
              <a:rPr lang="el-GR" sz="2400" b="1" dirty="0" smtClean="0">
                <a:solidFill>
                  <a:srgbClr val="FF0000"/>
                </a:solidFill>
              </a:rPr>
              <a:t>Δ</a:t>
            </a:r>
            <a:r>
              <a:rPr lang="tr-TR" sz="2400" b="1" dirty="0" smtClean="0">
                <a:solidFill>
                  <a:srgbClr val="FF0000"/>
                </a:solidFill>
              </a:rPr>
              <a:t>t</a:t>
            </a:r>
            <a:r>
              <a:rPr lang="tr-TR" dirty="0" smtClean="0"/>
              <a:t> ile hesaplanır. </a:t>
            </a:r>
          </a:p>
          <a:p>
            <a:r>
              <a:rPr lang="tr-TR" b="1" u="sng" dirty="0" smtClean="0">
                <a:solidFill>
                  <a:srgbClr val="FF0000"/>
                </a:solidFill>
              </a:rPr>
              <a:t>HAL DEĞİŞİMLERİNDE </a:t>
            </a:r>
            <a:r>
              <a:rPr lang="tr-TR" dirty="0" smtClean="0"/>
              <a:t>POTANSİYEL ENERJİSİ </a:t>
            </a:r>
            <a:r>
              <a:rPr lang="tr-TR" dirty="0" smtClean="0">
                <a:solidFill>
                  <a:srgbClr val="FF0000"/>
                </a:solidFill>
              </a:rPr>
              <a:t>(PE) </a:t>
            </a:r>
            <a:r>
              <a:rPr lang="tr-TR" dirty="0" smtClean="0"/>
              <a:t>DEĞİŞİR</a:t>
            </a:r>
          </a:p>
          <a:p>
            <a:r>
              <a:rPr lang="tr-TR" dirty="0" smtClean="0"/>
              <a:t>ve  </a:t>
            </a:r>
            <a:r>
              <a:rPr lang="tr-TR" sz="2800" b="1" dirty="0" smtClean="0">
                <a:solidFill>
                  <a:srgbClr val="FF0000"/>
                </a:solidFill>
              </a:rPr>
              <a:t>Q= </a:t>
            </a:r>
            <a:r>
              <a:rPr lang="tr-TR" sz="2800" b="1" dirty="0" err="1" smtClean="0">
                <a:solidFill>
                  <a:srgbClr val="FF0000"/>
                </a:solidFill>
              </a:rPr>
              <a:t>m.L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000" dirty="0" smtClean="0"/>
              <a:t>ile hesaplanır.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92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92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92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92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92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"/>
          <p:cNvGrpSpPr/>
          <p:nvPr/>
        </p:nvGrpSpPr>
        <p:grpSpPr>
          <a:xfrm>
            <a:off x="2411760" y="0"/>
            <a:ext cx="6552728" cy="3284984"/>
            <a:chOff x="971600" y="404665"/>
            <a:chExt cx="7056784" cy="3256978"/>
          </a:xfrm>
        </p:grpSpPr>
        <p:pic>
          <p:nvPicPr>
            <p:cNvPr id="62466" name="Picture 2" descr="http://www.derszamani.net/resim/9784d945e1d30b11de485eb38e2a86f7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404665"/>
              <a:ext cx="7056784" cy="3256978"/>
            </a:xfrm>
            <a:prstGeom prst="rect">
              <a:avLst/>
            </a:prstGeom>
            <a:noFill/>
          </p:spPr>
        </p:pic>
        <p:sp>
          <p:nvSpPr>
            <p:cNvPr id="5" name="4 Dikdörtgen"/>
            <p:cNvSpPr/>
            <p:nvPr/>
          </p:nvSpPr>
          <p:spPr>
            <a:xfrm>
              <a:off x="5292080" y="1412776"/>
              <a:ext cx="79208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7" name="6 Düz Bağlayıcı"/>
            <p:cNvCxnSpPr/>
            <p:nvPr/>
          </p:nvCxnSpPr>
          <p:spPr>
            <a:xfrm flipV="1">
              <a:off x="5292080" y="1412776"/>
              <a:ext cx="1944216" cy="6414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12 Metin kutusu"/>
          <p:cNvSpPr txBox="1"/>
          <p:nvPr/>
        </p:nvSpPr>
        <p:spPr>
          <a:xfrm>
            <a:off x="5148064" y="3268141"/>
            <a:ext cx="3960440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Karışım ve çözeltilerde </a:t>
            </a:r>
          </a:p>
          <a:p>
            <a:pPr algn="ctr"/>
            <a:r>
              <a:rPr lang="tr-TR" sz="2800" b="1" dirty="0" smtClean="0">
                <a:solidFill>
                  <a:srgbClr val="FFFF00"/>
                </a:solidFill>
              </a:rPr>
              <a:t>HAL DEĞİŞİM SICAKLIĞI </a:t>
            </a:r>
          </a:p>
          <a:p>
            <a:pPr algn="ctr"/>
            <a:r>
              <a:rPr lang="tr-TR" sz="2800" dirty="0" smtClean="0"/>
              <a:t>sabit değildir.</a:t>
            </a:r>
            <a:endParaRPr lang="tr-TR" sz="2800" dirty="0"/>
          </a:p>
        </p:txBody>
      </p:sp>
      <p:grpSp>
        <p:nvGrpSpPr>
          <p:cNvPr id="39" name="38 Grup"/>
          <p:cNvGrpSpPr/>
          <p:nvPr/>
        </p:nvGrpSpPr>
        <p:grpSpPr>
          <a:xfrm>
            <a:off x="179512" y="2492896"/>
            <a:ext cx="5400600" cy="4176464"/>
            <a:chOff x="1619672" y="2276872"/>
            <a:chExt cx="5400600" cy="4176464"/>
          </a:xfrm>
        </p:grpSpPr>
        <p:grpSp>
          <p:nvGrpSpPr>
            <p:cNvPr id="22" name="21 Grup"/>
            <p:cNvGrpSpPr/>
            <p:nvPr/>
          </p:nvGrpSpPr>
          <p:grpSpPr>
            <a:xfrm>
              <a:off x="2843808" y="3255180"/>
              <a:ext cx="2706500" cy="1540304"/>
              <a:chOff x="3593692" y="1888696"/>
              <a:chExt cx="2706500" cy="1540304"/>
            </a:xfrm>
          </p:grpSpPr>
          <p:cxnSp>
            <p:nvCxnSpPr>
              <p:cNvPr id="16" name="15 Düz Bağlayıcı"/>
              <p:cNvCxnSpPr/>
              <p:nvPr/>
            </p:nvCxnSpPr>
            <p:spPr>
              <a:xfrm>
                <a:off x="3593692" y="1888696"/>
                <a:ext cx="864096" cy="1512168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20 Düz Bağlayıcı"/>
              <p:cNvCxnSpPr/>
              <p:nvPr/>
            </p:nvCxnSpPr>
            <p:spPr>
              <a:xfrm>
                <a:off x="4427984" y="3429000"/>
                <a:ext cx="1872208" cy="0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25 Grup"/>
            <p:cNvGrpSpPr/>
            <p:nvPr/>
          </p:nvGrpSpPr>
          <p:grpSpPr>
            <a:xfrm>
              <a:off x="2339752" y="2852936"/>
              <a:ext cx="3168352" cy="3240360"/>
              <a:chOff x="2843808" y="1988840"/>
              <a:chExt cx="3802356" cy="3484520"/>
            </a:xfrm>
          </p:grpSpPr>
          <p:cxnSp>
            <p:nvCxnSpPr>
              <p:cNvPr id="19" name="18 Düz Bağlayıcı"/>
              <p:cNvCxnSpPr/>
              <p:nvPr/>
            </p:nvCxnSpPr>
            <p:spPr>
              <a:xfrm>
                <a:off x="2843808" y="1988840"/>
                <a:ext cx="1440160" cy="2664296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22 Düz Bağlayıcı"/>
              <p:cNvCxnSpPr/>
              <p:nvPr/>
            </p:nvCxnSpPr>
            <p:spPr>
              <a:xfrm>
                <a:off x="4269900" y="4609264"/>
                <a:ext cx="2376264" cy="864096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27 Düz Ok Bağlayıcısı"/>
            <p:cNvCxnSpPr/>
            <p:nvPr/>
          </p:nvCxnSpPr>
          <p:spPr>
            <a:xfrm flipV="1">
              <a:off x="2123728" y="2348880"/>
              <a:ext cx="0" cy="4104456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Düz Ok Bağlayıcısı"/>
            <p:cNvCxnSpPr/>
            <p:nvPr/>
          </p:nvCxnSpPr>
          <p:spPr>
            <a:xfrm>
              <a:off x="2123728" y="4869160"/>
              <a:ext cx="4464496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33 Metin kutusu"/>
            <p:cNvSpPr txBox="1"/>
            <p:nvPr/>
          </p:nvSpPr>
          <p:spPr>
            <a:xfrm>
              <a:off x="1619672" y="2636912"/>
              <a:ext cx="720080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/>
                <a:t>60</a:t>
              </a:r>
            </a:p>
            <a:p>
              <a:endParaRPr lang="tr-TR" sz="800" dirty="0" smtClean="0"/>
            </a:p>
            <a:p>
              <a:r>
                <a:rPr lang="tr-TR" sz="2400" dirty="0" smtClean="0"/>
                <a:t>40</a:t>
              </a:r>
            </a:p>
            <a:p>
              <a:endParaRPr lang="tr-TR" sz="800" dirty="0" smtClean="0"/>
            </a:p>
            <a:p>
              <a:r>
                <a:rPr lang="tr-TR" sz="2400" dirty="0" smtClean="0"/>
                <a:t>20</a:t>
              </a:r>
            </a:p>
            <a:p>
              <a:endParaRPr lang="tr-TR" sz="800" dirty="0" smtClean="0"/>
            </a:p>
            <a:p>
              <a:r>
                <a:rPr lang="tr-TR" sz="2400" dirty="0" smtClean="0"/>
                <a:t>10</a:t>
              </a:r>
            </a:p>
            <a:p>
              <a:endParaRPr lang="tr-TR" sz="800" dirty="0" smtClean="0"/>
            </a:p>
            <a:p>
              <a:r>
                <a:rPr lang="tr-TR" sz="2400" dirty="0" smtClean="0"/>
                <a:t>  0</a:t>
              </a:r>
            </a:p>
            <a:p>
              <a:r>
                <a:rPr lang="tr-TR" sz="2400" dirty="0" smtClean="0"/>
                <a:t>-5</a:t>
              </a:r>
            </a:p>
            <a:p>
              <a:r>
                <a:rPr lang="tr-TR" sz="2400" dirty="0" smtClean="0"/>
                <a:t>-10</a:t>
              </a:r>
            </a:p>
            <a:p>
              <a:endParaRPr lang="tr-TR" sz="2400" dirty="0"/>
            </a:p>
          </p:txBody>
        </p:sp>
        <p:sp>
          <p:nvSpPr>
            <p:cNvPr id="35" name="34 Metin kutusu"/>
            <p:cNvSpPr txBox="1"/>
            <p:nvPr/>
          </p:nvSpPr>
          <p:spPr>
            <a:xfrm>
              <a:off x="6084168" y="5085184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Zaman</a:t>
              </a:r>
              <a:endParaRPr lang="tr-TR" b="1" dirty="0"/>
            </a:p>
          </p:txBody>
        </p:sp>
        <p:sp>
          <p:nvSpPr>
            <p:cNvPr id="36" name="35 Metin kutusu"/>
            <p:cNvSpPr txBox="1"/>
            <p:nvPr/>
          </p:nvSpPr>
          <p:spPr>
            <a:xfrm>
              <a:off x="2339752" y="2276872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Sıcaklık</a:t>
              </a:r>
              <a:endParaRPr lang="tr-TR" b="1" dirty="0"/>
            </a:p>
          </p:txBody>
        </p:sp>
        <p:sp>
          <p:nvSpPr>
            <p:cNvPr id="37" name="36 Metin kutusu"/>
            <p:cNvSpPr txBox="1"/>
            <p:nvPr/>
          </p:nvSpPr>
          <p:spPr>
            <a:xfrm>
              <a:off x="5508104" y="4355812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Saf su</a:t>
              </a:r>
              <a:endParaRPr lang="tr-TR" b="1" dirty="0"/>
            </a:p>
          </p:txBody>
        </p:sp>
        <p:sp>
          <p:nvSpPr>
            <p:cNvPr id="38" name="37 Metin kutusu"/>
            <p:cNvSpPr txBox="1"/>
            <p:nvPr/>
          </p:nvSpPr>
          <p:spPr>
            <a:xfrm>
              <a:off x="5076056" y="608400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Tuzlu su</a:t>
              </a:r>
              <a:endParaRPr lang="tr-TR" b="1" dirty="0"/>
            </a:p>
          </p:txBody>
        </p:sp>
      </p:grpSp>
      <p:cxnSp>
        <p:nvCxnSpPr>
          <p:cNvPr id="41" name="40 Düz Bağlayıcı"/>
          <p:cNvCxnSpPr/>
          <p:nvPr/>
        </p:nvCxnSpPr>
        <p:spPr>
          <a:xfrm>
            <a:off x="755576" y="554703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Metin kutusu"/>
          <p:cNvSpPr txBox="1"/>
          <p:nvPr/>
        </p:nvSpPr>
        <p:spPr>
          <a:xfrm>
            <a:off x="5436096" y="5867980"/>
            <a:ext cx="129614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DONMA OLAYI</a:t>
            </a:r>
            <a:endParaRPr lang="tr-TR" b="1" dirty="0"/>
          </a:p>
        </p:txBody>
      </p:sp>
      <p:sp>
        <p:nvSpPr>
          <p:cNvPr id="43" name="42 Metin kutusu"/>
          <p:cNvSpPr txBox="1"/>
          <p:nvPr/>
        </p:nvSpPr>
        <p:spPr>
          <a:xfrm>
            <a:off x="1331640" y="1270501"/>
            <a:ext cx="129614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KAYNAMA OLAYI</a:t>
            </a:r>
            <a:endParaRPr lang="tr-TR" b="1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0" y="159023"/>
            <a:ext cx="262778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dirty="0" smtClean="0"/>
              <a:t>ÖZEL DURUMLAR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2" grpId="0" animBg="1"/>
      <p:bldP spid="4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op.concord.org/h1/h1pix/P1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428750"/>
            <a:ext cx="1974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hop.concord.org/h1/h1pix/P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3214688"/>
            <a:ext cx="215265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4975225"/>
            <a:ext cx="2500313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Çentikli Sağ Ok"/>
          <p:cNvSpPr/>
          <p:nvPr/>
        </p:nvSpPr>
        <p:spPr>
          <a:xfrm rot="2119464">
            <a:off x="2376488" y="2719388"/>
            <a:ext cx="1143000" cy="4286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11" name="10 Çentikli Sağ Ok"/>
          <p:cNvSpPr/>
          <p:nvPr/>
        </p:nvSpPr>
        <p:spPr>
          <a:xfrm rot="2172034">
            <a:off x="5588000" y="4654550"/>
            <a:ext cx="1143000" cy="4286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12" name="22 Metin kutusu"/>
          <p:cNvSpPr txBox="1">
            <a:spLocks noChangeArrowheads="1"/>
          </p:cNvSpPr>
          <p:nvPr/>
        </p:nvSpPr>
        <p:spPr bwMode="auto">
          <a:xfrm>
            <a:off x="3000375" y="2357438"/>
            <a:ext cx="2143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sz="2400" dirty="0">
                <a:latin typeface="Calibri" pitchFamily="34" charset="0"/>
              </a:rPr>
              <a:t>Madde ısı alır.</a:t>
            </a:r>
          </a:p>
        </p:txBody>
      </p:sp>
      <p:sp>
        <p:nvSpPr>
          <p:cNvPr id="13" name="23 Metin kutusu"/>
          <p:cNvSpPr txBox="1">
            <a:spLocks noChangeArrowheads="1"/>
          </p:cNvSpPr>
          <p:nvPr/>
        </p:nvSpPr>
        <p:spPr bwMode="auto">
          <a:xfrm>
            <a:off x="6072188" y="4214813"/>
            <a:ext cx="2143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sz="2400" dirty="0">
                <a:latin typeface="Calibri" pitchFamily="34" charset="0"/>
              </a:rPr>
              <a:t>Madde ısı alır.</a:t>
            </a:r>
          </a:p>
        </p:txBody>
      </p:sp>
      <p:sp>
        <p:nvSpPr>
          <p:cNvPr id="14" name="8 Metin kutusu"/>
          <p:cNvSpPr txBox="1">
            <a:spLocks noChangeArrowheads="1"/>
          </p:cNvSpPr>
          <p:nvPr/>
        </p:nvSpPr>
        <p:spPr bwMode="auto">
          <a:xfrm>
            <a:off x="611188" y="1052513"/>
            <a:ext cx="1512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dirty="0"/>
              <a:t>KATI</a:t>
            </a:r>
          </a:p>
        </p:txBody>
      </p:sp>
      <p:sp>
        <p:nvSpPr>
          <p:cNvPr id="15" name="9 Metin kutusu"/>
          <p:cNvSpPr txBox="1">
            <a:spLocks noChangeArrowheads="1"/>
          </p:cNvSpPr>
          <p:nvPr/>
        </p:nvSpPr>
        <p:spPr bwMode="auto">
          <a:xfrm>
            <a:off x="3563938" y="4581525"/>
            <a:ext cx="1728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dirty="0"/>
              <a:t>SIVI</a:t>
            </a:r>
          </a:p>
        </p:txBody>
      </p:sp>
      <p:sp>
        <p:nvSpPr>
          <p:cNvPr id="16" name="10 Metin kutusu"/>
          <p:cNvSpPr txBox="1">
            <a:spLocks noChangeArrowheads="1"/>
          </p:cNvSpPr>
          <p:nvPr/>
        </p:nvSpPr>
        <p:spPr bwMode="auto">
          <a:xfrm>
            <a:off x="7164388" y="4859338"/>
            <a:ext cx="1439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dirty="0"/>
              <a:t>GAZ</a:t>
            </a:r>
          </a:p>
        </p:txBody>
      </p:sp>
      <p:pic>
        <p:nvPicPr>
          <p:cNvPr id="17" name="Picture 10" descr="http://fenokulu.net/images/isi-ve-sicaklik-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9913" y="0"/>
            <a:ext cx="349408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Metin kutusu"/>
          <p:cNvSpPr txBox="1">
            <a:spLocks noChangeArrowheads="1"/>
          </p:cNvSpPr>
          <p:nvPr/>
        </p:nvSpPr>
        <p:spPr bwMode="auto">
          <a:xfrm>
            <a:off x="250825" y="4652963"/>
            <a:ext cx="36734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ISI ENERJİSİ MADDELERİN </a:t>
            </a:r>
            <a:r>
              <a:rPr lang="tr-TR" altLang="tr-T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tr-TR" altLang="tr-T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DURUMUNU  </a:t>
            </a:r>
            <a:r>
              <a:rPr lang="tr-TR" altLang="tr-T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DEĞİŞTİREBİLİR.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tr-TR" sz="72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Konu pekiştirme </a:t>
            </a:r>
            <a:r>
              <a:rPr lang="tr-TR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Örnek soruları</a:t>
            </a:r>
            <a:endParaRPr lang="tr-TR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"/>
          <p:cNvGrpSpPr/>
          <p:nvPr/>
        </p:nvGrpSpPr>
        <p:grpSpPr>
          <a:xfrm>
            <a:off x="0" y="188640"/>
            <a:ext cx="7308304" cy="6231202"/>
            <a:chOff x="0" y="-27384"/>
            <a:chExt cx="7308304" cy="6449080"/>
          </a:xfrm>
        </p:grpSpPr>
        <p:pic>
          <p:nvPicPr>
            <p:cNvPr id="92162" name="Picture 2" descr="http://hadicevapla.com/wp-content/uploads/2016/02/soru_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27384"/>
              <a:ext cx="6516216" cy="4680520"/>
            </a:xfrm>
            <a:prstGeom prst="rect">
              <a:avLst/>
            </a:prstGeom>
            <a:noFill/>
          </p:spPr>
        </p:pic>
        <p:sp>
          <p:nvSpPr>
            <p:cNvPr id="7" name="6 Metin kutusu"/>
            <p:cNvSpPr txBox="1"/>
            <p:nvPr/>
          </p:nvSpPr>
          <p:spPr>
            <a:xfrm>
              <a:off x="4644008" y="836712"/>
              <a:ext cx="266429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Yanda Sıcaklık – Zaman grafiği çizilen saf madde için  aşağıdaki bilgilerden hangisi </a:t>
              </a:r>
              <a:r>
                <a:rPr lang="tr-TR" sz="2800" b="1" u="sng" dirty="0" smtClean="0"/>
                <a:t>Yanlıştır</a:t>
              </a:r>
              <a:r>
                <a:rPr lang="tr-TR" sz="2800" u="sng" dirty="0" smtClean="0"/>
                <a:t>?</a:t>
              </a:r>
              <a:endParaRPr lang="tr-TR" sz="2800" u="sng" dirty="0"/>
            </a:p>
          </p:txBody>
        </p:sp>
        <p:sp>
          <p:nvSpPr>
            <p:cNvPr id="8" name="7 Metin kutusu"/>
            <p:cNvSpPr txBox="1"/>
            <p:nvPr/>
          </p:nvSpPr>
          <p:spPr>
            <a:xfrm>
              <a:off x="216024" y="4797152"/>
              <a:ext cx="6948264" cy="1624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/>
                <a:t>A )  2.dakikada madde katıdır.</a:t>
              </a:r>
            </a:p>
            <a:p>
              <a:r>
                <a:rPr lang="tr-TR" sz="2400" dirty="0" smtClean="0"/>
                <a:t>B )  2 durum erimeyi gösterir.</a:t>
              </a:r>
            </a:p>
            <a:p>
              <a:r>
                <a:rPr lang="tr-TR" sz="2400" dirty="0" smtClean="0"/>
                <a:t>C )  16. dakikada madde sıvı haldedir.</a:t>
              </a:r>
            </a:p>
            <a:p>
              <a:r>
                <a:rPr lang="tr-TR" sz="2400" dirty="0" smtClean="0"/>
                <a:t>D )  20.dakikada madde yoğunlaşmaya başlamıştır. </a:t>
              </a:r>
              <a:endParaRPr lang="tr-TR" sz="2400" dirty="0"/>
            </a:p>
          </p:txBody>
        </p:sp>
      </p:grpSp>
      <p:sp>
        <p:nvSpPr>
          <p:cNvPr id="10" name="9 Metin kutusu"/>
          <p:cNvSpPr txBox="1"/>
          <p:nvPr/>
        </p:nvSpPr>
        <p:spPr>
          <a:xfrm>
            <a:off x="135970" y="5817458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O</a:t>
            </a:r>
            <a:endParaRPr lang="tr-TR" sz="4000" b="1" dirty="0">
              <a:solidFill>
                <a:srgbClr val="FF0000"/>
              </a:solidFill>
            </a:endParaRPr>
          </a:p>
        </p:txBody>
      </p:sp>
      <p:grpSp>
        <p:nvGrpSpPr>
          <p:cNvPr id="13" name="12 Grup"/>
          <p:cNvGrpSpPr/>
          <p:nvPr/>
        </p:nvGrpSpPr>
        <p:grpSpPr>
          <a:xfrm>
            <a:off x="395536" y="0"/>
            <a:ext cx="7416824" cy="6654844"/>
            <a:chOff x="395536" y="0"/>
            <a:chExt cx="7200800" cy="6654844"/>
          </a:xfrm>
        </p:grpSpPr>
        <p:pic>
          <p:nvPicPr>
            <p:cNvPr id="92164" name="Picture 4" descr="http://testleri.gen.tr/wp-content/uploads/2015/11/154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0"/>
              <a:ext cx="6750301" cy="4437112"/>
            </a:xfrm>
            <a:prstGeom prst="rect">
              <a:avLst/>
            </a:prstGeom>
            <a:noFill/>
          </p:spPr>
        </p:pic>
        <p:sp>
          <p:nvSpPr>
            <p:cNvPr id="11" name="10 Metin kutusu"/>
            <p:cNvSpPr txBox="1"/>
            <p:nvPr/>
          </p:nvSpPr>
          <p:spPr>
            <a:xfrm>
              <a:off x="683568" y="4221088"/>
              <a:ext cx="69127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Yukarıdaki grafiğe göre aşağıda verilen bilgilerden hangisi kesin olarak doğrudur?</a:t>
              </a:r>
              <a:endParaRPr lang="tr-TR" sz="2800" dirty="0"/>
            </a:p>
          </p:txBody>
        </p:sp>
        <p:sp>
          <p:nvSpPr>
            <p:cNvPr id="12" name="11 Metin kutusu"/>
            <p:cNvSpPr txBox="1"/>
            <p:nvPr/>
          </p:nvSpPr>
          <p:spPr>
            <a:xfrm>
              <a:off x="755576" y="5085184"/>
              <a:ext cx="61561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/>
                <a:t>A )  Başlangıçta madde katıdır.</a:t>
              </a:r>
            </a:p>
            <a:p>
              <a:r>
                <a:rPr lang="tr-TR" sz="2400" dirty="0" smtClean="0"/>
                <a:t>B )  Madde 80 </a:t>
              </a:r>
              <a:r>
                <a:rPr lang="tr-TR" sz="2400" baseline="30000" dirty="0" smtClean="0"/>
                <a:t>0</a:t>
              </a:r>
              <a:r>
                <a:rPr lang="tr-TR" sz="2400" dirty="0" smtClean="0"/>
                <a:t>C erimiştir.</a:t>
              </a:r>
            </a:p>
            <a:p>
              <a:r>
                <a:rPr lang="tr-TR" sz="2400" dirty="0" smtClean="0"/>
                <a:t>C )  Madde 4 dakikada hal değiştirmiştir..</a:t>
              </a:r>
            </a:p>
            <a:p>
              <a:r>
                <a:rPr lang="tr-TR" sz="2400" dirty="0" smtClean="0"/>
                <a:t>D ) Madde  4 – 8 dakika arasında ısı almamıştır.</a:t>
              </a:r>
              <a:endParaRPr lang="tr-TR" sz="2400" dirty="0"/>
            </a:p>
          </p:txBody>
        </p:sp>
      </p:grpSp>
      <p:sp>
        <p:nvSpPr>
          <p:cNvPr id="14" name="13 Metin kutusu"/>
          <p:cNvSpPr txBox="1"/>
          <p:nvPr/>
        </p:nvSpPr>
        <p:spPr>
          <a:xfrm>
            <a:off x="712034" y="569027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O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755576" y="580526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O</a:t>
            </a:r>
            <a:endParaRPr lang="tr-TR" sz="4000" b="1" dirty="0">
              <a:solidFill>
                <a:srgbClr val="FF0000"/>
              </a:solidFill>
            </a:endParaRPr>
          </a:p>
        </p:txBody>
      </p:sp>
      <p:grpSp>
        <p:nvGrpSpPr>
          <p:cNvPr id="18" name="17 Grup"/>
          <p:cNvGrpSpPr/>
          <p:nvPr/>
        </p:nvGrpSpPr>
        <p:grpSpPr>
          <a:xfrm>
            <a:off x="395536" y="152054"/>
            <a:ext cx="8208912" cy="6229274"/>
            <a:chOff x="395536" y="44625"/>
            <a:chExt cx="8208912" cy="6229274"/>
          </a:xfrm>
        </p:grpSpPr>
        <p:pic>
          <p:nvPicPr>
            <p:cNvPr id="92166" name="Picture 6" descr="http://testleri.gen.tr/wp-content/uploads/2015/12/199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44625"/>
              <a:ext cx="4824536" cy="4608512"/>
            </a:xfrm>
            <a:prstGeom prst="rect">
              <a:avLst/>
            </a:prstGeom>
            <a:noFill/>
          </p:spPr>
        </p:pic>
        <p:sp>
          <p:nvSpPr>
            <p:cNvPr id="15" name="14 Metin kutusu"/>
            <p:cNvSpPr txBox="1"/>
            <p:nvPr/>
          </p:nvSpPr>
          <p:spPr>
            <a:xfrm>
              <a:off x="5004048" y="476672"/>
              <a:ext cx="2736304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Yandaki </a:t>
              </a:r>
              <a:r>
                <a:rPr lang="tr-TR" sz="2800" b="1" dirty="0" smtClean="0"/>
                <a:t>K</a:t>
              </a:r>
              <a:r>
                <a:rPr lang="tr-TR" sz="2800" dirty="0" smtClean="0"/>
                <a:t> ve </a:t>
              </a:r>
              <a:r>
                <a:rPr lang="tr-TR" sz="2800" b="1" dirty="0" smtClean="0"/>
                <a:t>L</a:t>
              </a:r>
              <a:r>
                <a:rPr lang="tr-TR" sz="2800" dirty="0" smtClean="0"/>
                <a:t> maddelerinin grafiklerini inceleyen bir öğrenci aşağıdaki hangi bilginin yanlış olduğunu fark eder?</a:t>
              </a:r>
              <a:endParaRPr lang="tr-TR" sz="2800" dirty="0"/>
            </a:p>
          </p:txBody>
        </p:sp>
        <p:sp>
          <p:nvSpPr>
            <p:cNvPr id="17" name="16 Metin kutusu"/>
            <p:cNvSpPr txBox="1"/>
            <p:nvPr/>
          </p:nvSpPr>
          <p:spPr>
            <a:xfrm>
              <a:off x="827584" y="4581128"/>
              <a:ext cx="7776864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600" dirty="0" smtClean="0"/>
                <a:t>A ).K ve L grafikleri aynı tür madde için çizilmiştir.</a:t>
              </a:r>
            </a:p>
            <a:p>
              <a:r>
                <a:rPr lang="tr-TR" sz="2600" dirty="0" smtClean="0"/>
                <a:t>B ) K  grafiği çizilen maddenin kütlesi L kinden azdır. </a:t>
              </a:r>
            </a:p>
            <a:p>
              <a:r>
                <a:rPr lang="tr-TR" sz="2600" dirty="0" smtClean="0"/>
                <a:t>C )  Her iki maddenin de Yoğunlaşma sıcaklığı 80 </a:t>
              </a:r>
              <a:r>
                <a:rPr lang="tr-TR" sz="2600" baseline="30000" dirty="0" smtClean="0"/>
                <a:t>0</a:t>
              </a:r>
              <a:r>
                <a:rPr lang="tr-TR" sz="2600" dirty="0" smtClean="0"/>
                <a:t>C </a:t>
              </a:r>
              <a:r>
                <a:rPr lang="tr-TR" sz="2600" dirty="0" err="1" smtClean="0"/>
                <a:t>dir</a:t>
              </a:r>
              <a:r>
                <a:rPr lang="tr-TR" sz="2600" dirty="0" smtClean="0"/>
                <a:t>.</a:t>
              </a:r>
            </a:p>
            <a:p>
              <a:r>
                <a:rPr lang="tr-TR" sz="2600" dirty="0" smtClean="0"/>
                <a:t>D ) L </a:t>
              </a:r>
              <a:r>
                <a:rPr lang="tr-TR" sz="2600" dirty="0" err="1" smtClean="0"/>
                <a:t>nin</a:t>
              </a:r>
              <a:r>
                <a:rPr lang="tr-TR" sz="2600" dirty="0" smtClean="0"/>
                <a:t> erime ısısı daha büyüktür.</a:t>
              </a:r>
              <a:endParaRPr lang="tr-TR" sz="2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  <p:bldP spid="14" grpId="1"/>
      <p:bldP spid="1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"/>
          <p:cNvGrpSpPr/>
          <p:nvPr/>
        </p:nvGrpSpPr>
        <p:grpSpPr>
          <a:xfrm>
            <a:off x="395536" y="260648"/>
            <a:ext cx="8208912" cy="5701992"/>
            <a:chOff x="395536" y="260648"/>
            <a:chExt cx="8208912" cy="5701992"/>
          </a:xfrm>
        </p:grpSpPr>
        <p:pic>
          <p:nvPicPr>
            <p:cNvPr id="94210" name="Picture 2" descr="http://testleri.gen.tr/wp-content/uploads/2015/11/47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5" y="260648"/>
              <a:ext cx="4752529" cy="3048174"/>
            </a:xfrm>
            <a:prstGeom prst="rect">
              <a:avLst/>
            </a:prstGeom>
            <a:noFill/>
          </p:spPr>
        </p:pic>
        <p:sp>
          <p:nvSpPr>
            <p:cNvPr id="8" name="7 Metin kutusu"/>
            <p:cNvSpPr txBox="1"/>
            <p:nvPr/>
          </p:nvSpPr>
          <p:spPr>
            <a:xfrm>
              <a:off x="395536" y="3284984"/>
              <a:ext cx="820891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	I – Madde 20 </a:t>
              </a:r>
              <a:r>
                <a:rPr lang="tr-TR" sz="2800" baseline="30000" dirty="0" smtClean="0"/>
                <a:t>0</a:t>
              </a:r>
              <a:r>
                <a:rPr lang="tr-TR" sz="2800" dirty="0" smtClean="0"/>
                <a:t>C hal değiştirmeye başlamıştır.</a:t>
              </a:r>
            </a:p>
            <a:p>
              <a:r>
                <a:rPr lang="tr-TR" sz="2800" dirty="0" smtClean="0"/>
                <a:t>	II – X bölümünde ısınma olmuştur.</a:t>
              </a:r>
            </a:p>
            <a:p>
              <a:r>
                <a:rPr lang="tr-TR" sz="2800" dirty="0" smtClean="0"/>
                <a:t>	III –Y bölümü için 4000 </a:t>
              </a:r>
              <a:r>
                <a:rPr lang="tr-TR" sz="2800" dirty="0" err="1" smtClean="0"/>
                <a:t>cal</a:t>
              </a:r>
              <a:r>
                <a:rPr lang="tr-TR" sz="2800" dirty="0" smtClean="0"/>
                <a:t>  harcanmıştır.</a:t>
              </a:r>
            </a:p>
            <a:p>
              <a:r>
                <a:rPr lang="tr-TR" sz="2800" b="1" dirty="0" smtClean="0"/>
                <a:t>Yukarıdaki grafik için hangi bilgiler doğrudur?</a:t>
              </a:r>
            </a:p>
            <a:p>
              <a:endParaRPr lang="tr-TR" sz="2800" b="1" dirty="0" smtClean="0"/>
            </a:p>
            <a:p>
              <a:r>
                <a:rPr lang="tr-TR" sz="2800" dirty="0" smtClean="0"/>
                <a:t>A ) I – II          B ) Yalnız II          C ) I – III        D ) I – II – III</a:t>
              </a:r>
              <a:endParaRPr lang="tr-TR" sz="2800" dirty="0"/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2627784" y="1969676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b="1" dirty="0" smtClean="0"/>
                <a:t>X</a:t>
              </a:r>
              <a:endParaRPr lang="tr-TR" sz="2800" b="1" dirty="0"/>
            </a:p>
          </p:txBody>
        </p:sp>
        <p:sp>
          <p:nvSpPr>
            <p:cNvPr id="10" name="9 Metin kutusu"/>
            <p:cNvSpPr txBox="1"/>
            <p:nvPr/>
          </p:nvSpPr>
          <p:spPr>
            <a:xfrm>
              <a:off x="3563888" y="170080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b="1" dirty="0" smtClean="0"/>
                <a:t>Y</a:t>
              </a:r>
              <a:endParaRPr lang="tr-TR" sz="2800" b="1" dirty="0"/>
            </a:p>
          </p:txBody>
        </p:sp>
      </p:grpSp>
      <p:sp>
        <p:nvSpPr>
          <p:cNvPr id="12" name="11 Metin kutusu"/>
          <p:cNvSpPr txBox="1"/>
          <p:nvPr/>
        </p:nvSpPr>
        <p:spPr>
          <a:xfrm>
            <a:off x="6371638" y="532967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O</a:t>
            </a:r>
            <a:endParaRPr lang="tr-TR" sz="4000" b="1" dirty="0">
              <a:solidFill>
                <a:srgbClr val="FF0000"/>
              </a:solidFill>
            </a:endParaRPr>
          </a:p>
        </p:txBody>
      </p:sp>
      <p:grpSp>
        <p:nvGrpSpPr>
          <p:cNvPr id="19" name="18 Grup"/>
          <p:cNvGrpSpPr/>
          <p:nvPr/>
        </p:nvGrpSpPr>
        <p:grpSpPr>
          <a:xfrm>
            <a:off x="611560" y="144016"/>
            <a:ext cx="7992888" cy="6453336"/>
            <a:chOff x="539552" y="0"/>
            <a:chExt cx="7992888" cy="6453336"/>
          </a:xfrm>
        </p:grpSpPr>
        <p:pic>
          <p:nvPicPr>
            <p:cNvPr id="94216" name="Picture 8" descr="https://lh5.googleusercontent.com/-pWtJU-iW46o/TXZBS8-nlcI/AAAAAAAAAT8/CYH4R88oWHU/s1600/grafi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0"/>
              <a:ext cx="5835115" cy="3861048"/>
            </a:xfrm>
            <a:prstGeom prst="rect">
              <a:avLst/>
            </a:prstGeom>
            <a:noFill/>
          </p:spPr>
        </p:pic>
        <p:sp>
          <p:nvSpPr>
            <p:cNvPr id="13" name="12 Metin kutusu"/>
            <p:cNvSpPr txBox="1"/>
            <p:nvPr/>
          </p:nvSpPr>
          <p:spPr>
            <a:xfrm>
              <a:off x="611560" y="4760565"/>
              <a:ext cx="7776864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600" dirty="0" smtClean="0"/>
                <a:t>A ) B bölümünde madde erimiştir.</a:t>
              </a:r>
            </a:p>
            <a:p>
              <a:r>
                <a:rPr lang="tr-TR" sz="2600" dirty="0" smtClean="0"/>
                <a:t>B ) Madde tamamen buhar haline gelmiştir.</a:t>
              </a:r>
            </a:p>
            <a:p>
              <a:r>
                <a:rPr lang="tr-TR" sz="2600" dirty="0" smtClean="0"/>
                <a:t>C )  357 </a:t>
              </a:r>
              <a:r>
                <a:rPr lang="tr-TR" sz="2600" baseline="30000" dirty="0" smtClean="0"/>
                <a:t>0</a:t>
              </a:r>
              <a:r>
                <a:rPr lang="tr-TR" sz="2600" dirty="0" smtClean="0"/>
                <a:t>C kaynama noktasıdır.</a:t>
              </a:r>
            </a:p>
            <a:p>
              <a:r>
                <a:rPr lang="tr-TR" sz="2600" dirty="0" smtClean="0"/>
                <a:t>D ) Madde sadece 0 </a:t>
              </a:r>
              <a:r>
                <a:rPr lang="tr-TR" sz="2600" baseline="30000" dirty="0" smtClean="0"/>
                <a:t>0</a:t>
              </a:r>
              <a:r>
                <a:rPr lang="tr-TR" sz="2600" dirty="0" smtClean="0"/>
                <a:t>C üstünde sıvı haldedir</a:t>
              </a:r>
              <a:endParaRPr lang="tr-TR" sz="2600" dirty="0"/>
            </a:p>
          </p:txBody>
        </p:sp>
        <p:sp>
          <p:nvSpPr>
            <p:cNvPr id="14" name="13 Metin kutusu"/>
            <p:cNvSpPr txBox="1"/>
            <p:nvPr/>
          </p:nvSpPr>
          <p:spPr>
            <a:xfrm>
              <a:off x="539552" y="3268141"/>
              <a:ext cx="79928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b="1" dirty="0" smtClean="0"/>
                <a:t>      Saf bir maddenin yukarıdaki sıcaklık – zaman grafiğine bakarak aşağıdaki bilgilerden hangisi doğru kabul edilemez?</a:t>
              </a:r>
              <a:endParaRPr lang="tr-TR" sz="2800" b="1" dirty="0"/>
            </a:p>
          </p:txBody>
        </p:sp>
        <p:cxnSp>
          <p:nvCxnSpPr>
            <p:cNvPr id="16" name="15 Düz Bağlayıcı"/>
            <p:cNvCxnSpPr/>
            <p:nvPr/>
          </p:nvCxnSpPr>
          <p:spPr>
            <a:xfrm>
              <a:off x="1547664" y="808576"/>
              <a:ext cx="2880320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19 Metin kutusu"/>
          <p:cNvSpPr txBox="1"/>
          <p:nvPr/>
        </p:nvSpPr>
        <p:spPr>
          <a:xfrm>
            <a:off x="611560" y="596147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O</a:t>
            </a:r>
            <a:endParaRPr lang="tr-T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derszamani.net/resim/e8e633cc42d8b45ef6d8062504a03c55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293" y="44624"/>
            <a:ext cx="6240963" cy="4074219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467544" y="4005064"/>
            <a:ext cx="86764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Yukarıda Alkol ve su karışımının ısıtılması sırasında çizilen Sıcaklık-Zaman grafiğine göre aşağıdaki  bilgilerden hangisi </a:t>
            </a:r>
            <a:r>
              <a:rPr lang="tr-TR" sz="2400" b="1" u="sng" dirty="0" smtClean="0"/>
              <a:t>yanlıştır?</a:t>
            </a:r>
            <a:endParaRPr lang="tr-TR" sz="800" b="1" u="sng" dirty="0" smtClean="0"/>
          </a:p>
          <a:p>
            <a:endParaRPr lang="tr-TR" sz="800" dirty="0" smtClean="0"/>
          </a:p>
          <a:p>
            <a:r>
              <a:rPr lang="tr-TR" sz="2400" dirty="0" smtClean="0"/>
              <a:t>A ) I . durumda her iki madde sıvı haldedir.</a:t>
            </a:r>
          </a:p>
          <a:p>
            <a:r>
              <a:rPr lang="tr-TR" sz="2400" dirty="0" smtClean="0"/>
              <a:t>B ) II . durumda Su sıvı haldedir.</a:t>
            </a:r>
          </a:p>
          <a:p>
            <a:r>
              <a:rPr lang="tr-TR" sz="2400" dirty="0" smtClean="0"/>
              <a:t>C ) III . durumda Su, buhar hale geçmiştir.</a:t>
            </a:r>
          </a:p>
          <a:p>
            <a:r>
              <a:rPr lang="tr-TR" sz="2400" dirty="0" smtClean="0"/>
              <a:t>D ) IV . durumda Su, su buharı ve Alkol buharı birlikte bulunabilir.</a:t>
            </a:r>
          </a:p>
          <a:p>
            <a:endParaRPr lang="tr-TR" sz="24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409488" y="550070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  <p:grpSp>
        <p:nvGrpSpPr>
          <p:cNvPr id="11" name="10 Grup"/>
          <p:cNvGrpSpPr/>
          <p:nvPr/>
        </p:nvGrpSpPr>
        <p:grpSpPr>
          <a:xfrm>
            <a:off x="1152128" y="0"/>
            <a:ext cx="7164288" cy="6416572"/>
            <a:chOff x="1152128" y="0"/>
            <a:chExt cx="7164288" cy="6416572"/>
          </a:xfrm>
        </p:grpSpPr>
        <p:pic>
          <p:nvPicPr>
            <p:cNvPr id="5" name="Picture 6" descr="http://testleri.gen.tr/wp-content/uploads/2015/11/174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0"/>
              <a:ext cx="6912768" cy="4484192"/>
            </a:xfrm>
            <a:prstGeom prst="rect">
              <a:avLst/>
            </a:prstGeom>
            <a:noFill/>
          </p:spPr>
        </p:pic>
        <p:grpSp>
          <p:nvGrpSpPr>
            <p:cNvPr id="10" name="9 Grup"/>
            <p:cNvGrpSpPr/>
            <p:nvPr/>
          </p:nvGrpSpPr>
          <p:grpSpPr>
            <a:xfrm>
              <a:off x="1152128" y="4365104"/>
              <a:ext cx="6516216" cy="2051468"/>
              <a:chOff x="2627784" y="764704"/>
              <a:chExt cx="6516216" cy="1839598"/>
            </a:xfrm>
          </p:grpSpPr>
          <p:sp>
            <p:nvSpPr>
              <p:cNvPr id="8" name="7 Metin kutusu"/>
              <p:cNvSpPr txBox="1"/>
              <p:nvPr/>
            </p:nvSpPr>
            <p:spPr>
              <a:xfrm>
                <a:off x="3131840" y="1196752"/>
                <a:ext cx="6012160" cy="1407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A ) I . durumda madde sıvı halde olabilir.</a:t>
                </a:r>
              </a:p>
              <a:p>
                <a:r>
                  <a:rPr lang="tr-TR" sz="2400" dirty="0" smtClean="0"/>
                  <a:t>B ) II . durumda Hal değişimi olmuştur.</a:t>
                </a:r>
              </a:p>
              <a:p>
                <a:r>
                  <a:rPr lang="tr-TR" sz="2400" dirty="0" smtClean="0"/>
                  <a:t>C ) 120 </a:t>
                </a:r>
                <a:r>
                  <a:rPr lang="tr-TR" sz="2400" baseline="30000" dirty="0" smtClean="0"/>
                  <a:t>0</a:t>
                </a:r>
                <a:r>
                  <a:rPr lang="tr-TR" sz="2400" dirty="0" smtClean="0"/>
                  <a:t>C de madde katı haldedir. </a:t>
                </a:r>
              </a:p>
              <a:p>
                <a:r>
                  <a:rPr lang="tr-TR" sz="2400" dirty="0" smtClean="0"/>
                  <a:t>D ) 60 </a:t>
                </a:r>
                <a:r>
                  <a:rPr lang="tr-TR" sz="2400" baseline="30000" dirty="0" smtClean="0"/>
                  <a:t>0</a:t>
                </a:r>
                <a:r>
                  <a:rPr lang="tr-TR" sz="2400" dirty="0" smtClean="0"/>
                  <a:t>C maddenin erime sıcaklığı olabilir.</a:t>
                </a:r>
                <a:endParaRPr lang="tr-TR" sz="2400" dirty="0"/>
              </a:p>
            </p:txBody>
          </p:sp>
          <p:sp>
            <p:nvSpPr>
              <p:cNvPr id="9" name="8 Metin kutusu"/>
              <p:cNvSpPr txBox="1"/>
              <p:nvPr/>
            </p:nvSpPr>
            <p:spPr>
              <a:xfrm>
                <a:off x="2627784" y="764704"/>
                <a:ext cx="65162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b="1" dirty="0" smtClean="0"/>
                  <a:t>Yukarıdaki grafiğe göre hangi bilgi doğru olamaz?</a:t>
                </a:r>
                <a:endParaRPr lang="tr-TR" sz="2400" b="1" dirty="0"/>
              </a:p>
            </p:txBody>
          </p:sp>
        </p:grpSp>
      </p:grpSp>
      <p:sp>
        <p:nvSpPr>
          <p:cNvPr id="12" name="11 Metin kutusu"/>
          <p:cNvSpPr txBox="1"/>
          <p:nvPr/>
        </p:nvSpPr>
        <p:spPr>
          <a:xfrm>
            <a:off x="1577468" y="551723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"/>
          <p:cNvGrpSpPr/>
          <p:nvPr/>
        </p:nvGrpSpPr>
        <p:grpSpPr>
          <a:xfrm>
            <a:off x="1115616" y="131817"/>
            <a:ext cx="6696744" cy="6609551"/>
            <a:chOff x="1115616" y="0"/>
            <a:chExt cx="6696744" cy="6609551"/>
          </a:xfrm>
        </p:grpSpPr>
        <p:pic>
          <p:nvPicPr>
            <p:cNvPr id="89090" name="Picture 2" descr="http://www.testimiz.com/8/fen/rsm/2_2_14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0"/>
              <a:ext cx="6696744" cy="3477083"/>
            </a:xfrm>
            <a:prstGeom prst="rect">
              <a:avLst/>
            </a:prstGeom>
            <a:noFill/>
          </p:spPr>
        </p:pic>
        <p:sp>
          <p:nvSpPr>
            <p:cNvPr id="7" name="6 Metin kutusu"/>
            <p:cNvSpPr txBox="1"/>
            <p:nvPr/>
          </p:nvSpPr>
          <p:spPr>
            <a:xfrm>
              <a:off x="1115616" y="3501008"/>
              <a:ext cx="6264696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Yukarıdaki Sıcaklık – zaman grafiğine göre aşağıdaki bilgilerden hangisi </a:t>
              </a:r>
              <a:r>
                <a:rPr lang="tr-TR" sz="2800" b="1" u="sng" dirty="0" smtClean="0"/>
                <a:t>yanlış</a:t>
              </a:r>
              <a:r>
                <a:rPr lang="tr-TR" sz="2800" dirty="0" smtClean="0"/>
                <a:t> olur?</a:t>
              </a:r>
            </a:p>
            <a:p>
              <a:endParaRPr lang="tr-TR" sz="2800" dirty="0" smtClean="0"/>
            </a:p>
            <a:p>
              <a:r>
                <a:rPr lang="tr-TR" sz="2800" dirty="0" smtClean="0"/>
                <a:t>A ) Madde başlangıçta katıdır.</a:t>
              </a:r>
            </a:p>
            <a:p>
              <a:r>
                <a:rPr lang="tr-TR" sz="2800" dirty="0" smtClean="0"/>
                <a:t>B ) O </a:t>
              </a:r>
              <a:r>
                <a:rPr lang="tr-TR" sz="2800" baseline="30000" dirty="0" smtClean="0"/>
                <a:t>0</a:t>
              </a:r>
              <a:r>
                <a:rPr lang="tr-TR" sz="2800" dirty="0" smtClean="0"/>
                <a:t>C deki hali sıvıdır.</a:t>
              </a:r>
            </a:p>
            <a:p>
              <a:r>
                <a:rPr lang="tr-TR" sz="2800" dirty="0" smtClean="0"/>
                <a:t>C ) 5  </a:t>
              </a:r>
              <a:r>
                <a:rPr lang="tr-TR" sz="2800" baseline="30000" dirty="0" smtClean="0"/>
                <a:t>0</a:t>
              </a:r>
              <a:r>
                <a:rPr lang="tr-TR" sz="2800" dirty="0" smtClean="0"/>
                <a:t>C de erime başlamış ve bitmiştir.</a:t>
              </a:r>
            </a:p>
            <a:p>
              <a:r>
                <a:rPr lang="tr-TR" sz="2800" dirty="0" smtClean="0"/>
                <a:t>D ) 80 </a:t>
              </a:r>
              <a:r>
                <a:rPr lang="tr-TR" sz="2800" baseline="30000" dirty="0" smtClean="0"/>
                <a:t>0</a:t>
              </a:r>
              <a:r>
                <a:rPr lang="tr-TR" sz="2800" dirty="0" smtClean="0"/>
                <a:t>C de gaz halde olabilir.</a:t>
              </a:r>
              <a:endParaRPr lang="tr-TR" sz="2800" dirty="0"/>
            </a:p>
          </p:txBody>
        </p:sp>
      </p:grpSp>
      <p:sp>
        <p:nvSpPr>
          <p:cNvPr id="9" name="8 Metin kutusu"/>
          <p:cNvSpPr txBox="1"/>
          <p:nvPr/>
        </p:nvSpPr>
        <p:spPr>
          <a:xfrm>
            <a:off x="1043608" y="5302949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  <p:grpSp>
        <p:nvGrpSpPr>
          <p:cNvPr id="10" name="9 Grup"/>
          <p:cNvGrpSpPr/>
          <p:nvPr/>
        </p:nvGrpSpPr>
        <p:grpSpPr>
          <a:xfrm>
            <a:off x="971600" y="44624"/>
            <a:ext cx="7128792" cy="6480720"/>
            <a:chOff x="971600" y="44624"/>
            <a:chExt cx="7128792" cy="6480720"/>
          </a:xfrm>
        </p:grpSpPr>
        <p:pic>
          <p:nvPicPr>
            <p:cNvPr id="11" name="Picture 10" descr="http://testleri.gen.tr/wp-content/uploads/2015/11/147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44624"/>
              <a:ext cx="5821614" cy="3096344"/>
            </a:xfrm>
            <a:prstGeom prst="rect">
              <a:avLst/>
            </a:prstGeom>
            <a:noFill/>
          </p:spPr>
        </p:pic>
        <p:sp>
          <p:nvSpPr>
            <p:cNvPr id="12" name="11 Metin kutusu"/>
            <p:cNvSpPr txBox="1"/>
            <p:nvPr/>
          </p:nvSpPr>
          <p:spPr>
            <a:xfrm>
              <a:off x="971600" y="3109024"/>
              <a:ext cx="712879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/>
                <a:t>K,L ve M maddelerinin erime ve kaynama sıcaklıklarına bakarak </a:t>
              </a:r>
              <a:r>
                <a:rPr lang="tr-TR" sz="2400" b="1" dirty="0" smtClean="0"/>
                <a:t>45</a:t>
              </a:r>
              <a:r>
                <a:rPr lang="tr-TR" sz="2400" dirty="0" smtClean="0"/>
                <a:t> </a:t>
              </a:r>
              <a:r>
                <a:rPr lang="tr-TR" sz="2400" baseline="30000" dirty="0" smtClean="0"/>
                <a:t>0</a:t>
              </a:r>
              <a:r>
                <a:rPr lang="tr-TR" sz="2400" dirty="0" smtClean="0"/>
                <a:t>C sıcaklıktaki halleri hangi şıkta doğru verilmiştir.</a:t>
              </a:r>
            </a:p>
            <a:p>
              <a:endParaRPr lang="tr-TR" sz="2400" dirty="0" smtClean="0"/>
            </a:p>
            <a:p>
              <a:r>
                <a:rPr lang="tr-TR" sz="2400" dirty="0" smtClean="0"/>
                <a:t>                 </a:t>
              </a:r>
              <a:r>
                <a:rPr lang="tr-TR" sz="2400" u="sng" dirty="0" smtClean="0"/>
                <a:t> K </a:t>
              </a:r>
              <a:r>
                <a:rPr lang="tr-TR" sz="2400" dirty="0" smtClean="0"/>
                <a:t>                     </a:t>
              </a:r>
              <a:r>
                <a:rPr lang="tr-TR" sz="2400" u="sng" dirty="0" smtClean="0"/>
                <a:t>L</a:t>
              </a:r>
              <a:r>
                <a:rPr lang="tr-TR" sz="2400" dirty="0" smtClean="0"/>
                <a:t>                        </a:t>
              </a:r>
              <a:r>
                <a:rPr lang="tr-TR" sz="2400" u="sng" dirty="0" smtClean="0"/>
                <a:t>M</a:t>
              </a:r>
            </a:p>
            <a:p>
              <a:r>
                <a:rPr lang="tr-TR" sz="2400" dirty="0" smtClean="0"/>
                <a:t>A )         Katı		Katı		Sıvı</a:t>
              </a:r>
            </a:p>
            <a:p>
              <a:r>
                <a:rPr lang="tr-TR" sz="2400" dirty="0" smtClean="0"/>
                <a:t>B )         Sıvı		Sıvı		Katı</a:t>
              </a:r>
            </a:p>
            <a:p>
              <a:r>
                <a:rPr lang="tr-TR" sz="2400" dirty="0" smtClean="0"/>
                <a:t>C )         Katı		Sıvı		Gaz</a:t>
              </a:r>
            </a:p>
            <a:p>
              <a:r>
                <a:rPr lang="tr-TR" sz="2400" dirty="0" smtClean="0"/>
                <a:t>D )        Katı 		Sıvı		Sıvı</a:t>
              </a:r>
              <a:endParaRPr lang="tr-TR" sz="2400" dirty="0"/>
            </a:p>
          </p:txBody>
        </p:sp>
      </p:grpSp>
      <p:sp>
        <p:nvSpPr>
          <p:cNvPr id="13" name="12 Metin kutusu"/>
          <p:cNvSpPr txBox="1"/>
          <p:nvPr/>
        </p:nvSpPr>
        <p:spPr>
          <a:xfrm>
            <a:off x="899592" y="5919549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  <p:grpSp>
        <p:nvGrpSpPr>
          <p:cNvPr id="14" name="13 Grup"/>
          <p:cNvGrpSpPr/>
          <p:nvPr/>
        </p:nvGrpSpPr>
        <p:grpSpPr>
          <a:xfrm>
            <a:off x="1043608" y="260648"/>
            <a:ext cx="7488832" cy="6480720"/>
            <a:chOff x="1115616" y="260648"/>
            <a:chExt cx="7488832" cy="6480720"/>
          </a:xfrm>
        </p:grpSpPr>
        <p:pic>
          <p:nvPicPr>
            <p:cNvPr id="15" name="Picture 4" descr="http://img-superetut.mncdn.com/ust/08030501_bso_dosyalar/image018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616" y="260648"/>
              <a:ext cx="6624736" cy="3827627"/>
            </a:xfrm>
            <a:prstGeom prst="rect">
              <a:avLst/>
            </a:prstGeom>
            <a:noFill/>
          </p:spPr>
        </p:pic>
        <p:sp>
          <p:nvSpPr>
            <p:cNvPr id="16" name="15 Dikdörtgen"/>
            <p:cNvSpPr/>
            <p:nvPr/>
          </p:nvSpPr>
          <p:spPr>
            <a:xfrm>
              <a:off x="1187624" y="4063712"/>
              <a:ext cx="7416824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 smtClean="0"/>
                <a:t>Yukarıdaki Sıcaklık – zaman grafiğine bakarak aşağıdaki bilgilerden hangisini söylersek doğru olur?</a:t>
              </a:r>
            </a:p>
            <a:p>
              <a:endParaRPr lang="tr-TR" sz="2400" dirty="0" smtClean="0"/>
            </a:p>
            <a:p>
              <a:r>
                <a:rPr lang="tr-TR" sz="2400" dirty="0" smtClean="0"/>
                <a:t>A ) Madde tamamen buhar olmuştur.</a:t>
              </a:r>
            </a:p>
            <a:p>
              <a:r>
                <a:rPr lang="tr-TR" sz="2400" dirty="0" smtClean="0"/>
                <a:t>B ) 30 </a:t>
              </a:r>
              <a:r>
                <a:rPr lang="tr-TR" sz="2400" baseline="30000" dirty="0" smtClean="0"/>
                <a:t>0</a:t>
              </a:r>
              <a:r>
                <a:rPr lang="tr-TR" sz="2400" dirty="0" smtClean="0"/>
                <a:t>C de hal değişimi kaynamadır.</a:t>
              </a:r>
            </a:p>
            <a:p>
              <a:r>
                <a:rPr lang="tr-TR" sz="2400" dirty="0" smtClean="0"/>
                <a:t>C ) 120 </a:t>
              </a:r>
              <a:r>
                <a:rPr lang="tr-TR" sz="2400" baseline="30000" dirty="0" smtClean="0"/>
                <a:t>0</a:t>
              </a:r>
              <a:r>
                <a:rPr lang="tr-TR" sz="2400" dirty="0" smtClean="0"/>
                <a:t>C de gaz haldedir.</a:t>
              </a:r>
            </a:p>
            <a:p>
              <a:r>
                <a:rPr lang="tr-TR" sz="2400" dirty="0" smtClean="0"/>
                <a:t>D ) 160 </a:t>
              </a:r>
              <a:r>
                <a:rPr lang="tr-TR" sz="2400" baseline="30000" dirty="0" smtClean="0"/>
                <a:t>0</a:t>
              </a:r>
              <a:r>
                <a:rPr lang="tr-TR" sz="2400" dirty="0" smtClean="0"/>
                <a:t>C de katı- sıvı karışımı olabilir.</a:t>
              </a:r>
              <a:endParaRPr lang="tr-TR" sz="2400" dirty="0"/>
            </a:p>
          </p:txBody>
        </p:sp>
      </p:grpSp>
      <p:sp>
        <p:nvSpPr>
          <p:cNvPr id="17" name="16 Metin kutusu"/>
          <p:cNvSpPr txBox="1"/>
          <p:nvPr/>
        </p:nvSpPr>
        <p:spPr>
          <a:xfrm>
            <a:off x="1043608" y="5014917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"/>
          <p:cNvGrpSpPr/>
          <p:nvPr/>
        </p:nvGrpSpPr>
        <p:grpSpPr>
          <a:xfrm>
            <a:off x="395536" y="188640"/>
            <a:ext cx="8352928" cy="6132879"/>
            <a:chOff x="395536" y="188640"/>
            <a:chExt cx="8352928" cy="6132879"/>
          </a:xfrm>
        </p:grpSpPr>
        <p:pic>
          <p:nvPicPr>
            <p:cNvPr id="99330" name="Picture 2" descr="http://testleri.gen.tr/wp-content/uploads/2015/12/1114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7" y="188640"/>
              <a:ext cx="6056456" cy="3060726"/>
            </a:xfrm>
            <a:prstGeom prst="rect">
              <a:avLst/>
            </a:prstGeom>
            <a:noFill/>
          </p:spPr>
        </p:pic>
        <p:sp>
          <p:nvSpPr>
            <p:cNvPr id="7" name="6 Metin kutusu"/>
            <p:cNvSpPr txBox="1"/>
            <p:nvPr/>
          </p:nvSpPr>
          <p:spPr>
            <a:xfrm>
              <a:off x="395536" y="3212976"/>
              <a:ext cx="8352928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/>
                <a:t>Yukarıda verilen  </a:t>
              </a:r>
              <a:r>
                <a:rPr lang="tr-TR" sz="2800" b="1" dirty="0" smtClean="0"/>
                <a:t>X, Y, T, P </a:t>
              </a:r>
              <a:r>
                <a:rPr lang="tr-TR" sz="2400" dirty="0" smtClean="0"/>
                <a:t>maddelerinin erime ve kaynama noktalarına bakarak aşağıdaki bilgilerin hangisinin doğru olduğunu bulabiliriz.?</a:t>
              </a:r>
            </a:p>
            <a:p>
              <a:endParaRPr lang="tr-TR" sz="2400" dirty="0" smtClean="0"/>
            </a:p>
            <a:p>
              <a:r>
                <a:rPr lang="tr-TR" sz="2400" dirty="0" smtClean="0"/>
                <a:t>A ) X in Katı olduğu sıcaklıkta Y sıvı olabilir</a:t>
              </a:r>
            </a:p>
            <a:p>
              <a:r>
                <a:rPr lang="tr-TR" sz="2400" dirty="0" smtClean="0"/>
                <a:t>B ) Y </a:t>
              </a:r>
              <a:r>
                <a:rPr lang="tr-TR" sz="2400" dirty="0" err="1" smtClean="0"/>
                <a:t>nin</a:t>
              </a:r>
              <a:r>
                <a:rPr lang="tr-TR" sz="2400" dirty="0" smtClean="0"/>
                <a:t> gaz olduğu sıcaklıkta P sıvıdır.</a:t>
              </a:r>
            </a:p>
            <a:p>
              <a:r>
                <a:rPr lang="tr-TR" sz="2400" dirty="0" smtClean="0"/>
                <a:t>C ) – 30 </a:t>
              </a:r>
              <a:r>
                <a:rPr lang="tr-TR" sz="2400" baseline="30000" dirty="0" smtClean="0"/>
                <a:t>0</a:t>
              </a:r>
              <a:r>
                <a:rPr lang="tr-TR" sz="2400" dirty="0" smtClean="0"/>
                <a:t>C de T katı, P sıvı olabilir.</a:t>
              </a:r>
            </a:p>
            <a:p>
              <a:r>
                <a:rPr lang="tr-TR" sz="2400" dirty="0" smtClean="0"/>
                <a:t>D ) P nin gaz olduğu her sıcaklıkta X te gaz olabilir.</a:t>
              </a:r>
              <a:endParaRPr lang="tr-TR" sz="2400" dirty="0"/>
            </a:p>
          </p:txBody>
        </p:sp>
        <p:sp>
          <p:nvSpPr>
            <p:cNvPr id="8" name="7 Metin kutusu"/>
            <p:cNvSpPr txBox="1"/>
            <p:nvPr/>
          </p:nvSpPr>
          <p:spPr>
            <a:xfrm>
              <a:off x="2339752" y="980728"/>
              <a:ext cx="4320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/>
                <a:t>X</a:t>
              </a:r>
              <a:endParaRPr lang="tr-TR" sz="2400" b="1" dirty="0"/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2339752" y="1599183"/>
              <a:ext cx="4320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/>
                <a:t>Y</a:t>
              </a:r>
              <a:endParaRPr lang="tr-TR" sz="2400" b="1" dirty="0"/>
            </a:p>
          </p:txBody>
        </p:sp>
        <p:sp>
          <p:nvSpPr>
            <p:cNvPr id="10" name="9 Metin kutusu"/>
            <p:cNvSpPr txBox="1"/>
            <p:nvPr/>
          </p:nvSpPr>
          <p:spPr>
            <a:xfrm>
              <a:off x="2339752" y="2103239"/>
              <a:ext cx="4320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/>
                <a:t>T</a:t>
              </a:r>
              <a:endParaRPr lang="tr-TR" sz="2400" b="1" dirty="0"/>
            </a:p>
          </p:txBody>
        </p:sp>
        <p:sp>
          <p:nvSpPr>
            <p:cNvPr id="11" name="10 Metin kutusu"/>
            <p:cNvSpPr txBox="1"/>
            <p:nvPr/>
          </p:nvSpPr>
          <p:spPr>
            <a:xfrm>
              <a:off x="2339752" y="2607295"/>
              <a:ext cx="4320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/>
                <a:t>P</a:t>
              </a:r>
              <a:endParaRPr lang="tr-TR" sz="2400" b="1" dirty="0"/>
            </a:p>
          </p:txBody>
        </p:sp>
      </p:grpSp>
      <p:sp>
        <p:nvSpPr>
          <p:cNvPr id="12" name="11 Metin kutusu"/>
          <p:cNvSpPr txBox="1"/>
          <p:nvPr/>
        </p:nvSpPr>
        <p:spPr>
          <a:xfrm>
            <a:off x="323528" y="5402244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  <p:grpSp>
        <p:nvGrpSpPr>
          <p:cNvPr id="15" name="14 Grup"/>
          <p:cNvGrpSpPr/>
          <p:nvPr/>
        </p:nvGrpSpPr>
        <p:grpSpPr>
          <a:xfrm>
            <a:off x="395536" y="0"/>
            <a:ext cx="8676456" cy="6741368"/>
            <a:chOff x="395536" y="0"/>
            <a:chExt cx="8676456" cy="6741368"/>
          </a:xfrm>
        </p:grpSpPr>
        <p:pic>
          <p:nvPicPr>
            <p:cNvPr id="99332" name="Picture 4" descr="http://bilgiyelpazesi.com/egitim_ogretim/yazili_sorulari_yazili_arsivi/fen_ve_teknoloji_dersi_yazili_sorulari/fen_ve_teknoloji_dersi_8_2_2_yazili/fen_ve_teknoloji_dersi_8_sinif_2_donem_2_yazili_sorulari_5_dosyalar/image0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0"/>
              <a:ext cx="8136904" cy="4437112"/>
            </a:xfrm>
            <a:prstGeom prst="rect">
              <a:avLst/>
            </a:prstGeom>
            <a:noFill/>
          </p:spPr>
        </p:pic>
        <p:sp>
          <p:nvSpPr>
            <p:cNvPr id="14" name="13 Metin kutusu"/>
            <p:cNvSpPr txBox="1"/>
            <p:nvPr/>
          </p:nvSpPr>
          <p:spPr>
            <a:xfrm>
              <a:off x="395536" y="4371488"/>
              <a:ext cx="8676456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/>
                <a:t>Yukarıdaki grafiğe bakarak hangi bilgi doğru kabul edilemez?</a:t>
              </a:r>
            </a:p>
            <a:p>
              <a:endParaRPr lang="tr-TR" sz="2400" dirty="0" smtClean="0"/>
            </a:p>
            <a:p>
              <a:r>
                <a:rPr lang="tr-TR" sz="2400" dirty="0" smtClean="0"/>
                <a:t>A ) Maddenin donma sıcaklığı 50  </a:t>
              </a:r>
              <a:r>
                <a:rPr lang="tr-TR" sz="2400" baseline="30000" dirty="0" smtClean="0"/>
                <a:t>0</a:t>
              </a:r>
              <a:r>
                <a:rPr lang="tr-TR" sz="2400" dirty="0" smtClean="0"/>
                <a:t>C </a:t>
              </a:r>
              <a:r>
                <a:rPr lang="tr-TR" sz="2400" dirty="0" err="1" smtClean="0"/>
                <a:t>dir</a:t>
              </a:r>
              <a:r>
                <a:rPr lang="tr-TR" sz="2400" dirty="0" smtClean="0"/>
                <a:t>.</a:t>
              </a:r>
            </a:p>
            <a:p>
              <a:r>
                <a:rPr lang="tr-TR" sz="2400" dirty="0" smtClean="0"/>
                <a:t>B ) Madde 120 </a:t>
              </a:r>
              <a:r>
                <a:rPr lang="tr-TR" sz="2400" baseline="30000" dirty="0" smtClean="0"/>
                <a:t>0</a:t>
              </a:r>
              <a:r>
                <a:rPr lang="tr-TR" sz="2400" dirty="0" smtClean="0"/>
                <a:t>C de </a:t>
              </a:r>
              <a:r>
                <a:rPr lang="tr-TR" sz="2400" dirty="0" err="1" smtClean="0"/>
                <a:t>yoğuşur</a:t>
              </a:r>
              <a:r>
                <a:rPr lang="tr-TR" sz="2400" dirty="0" smtClean="0"/>
                <a:t>.</a:t>
              </a:r>
            </a:p>
            <a:p>
              <a:r>
                <a:rPr lang="tr-TR" sz="2400" dirty="0" smtClean="0"/>
                <a:t>C ) Madde 600 </a:t>
              </a:r>
              <a:r>
                <a:rPr lang="tr-TR" sz="2400" dirty="0" err="1" smtClean="0"/>
                <a:t>cal</a:t>
              </a:r>
              <a:r>
                <a:rPr lang="tr-TR" sz="2400" dirty="0" smtClean="0"/>
                <a:t> alarak  tamamen gaz olmuştur.</a:t>
              </a:r>
            </a:p>
            <a:p>
              <a:r>
                <a:rPr lang="tr-TR" sz="2400" dirty="0" smtClean="0"/>
                <a:t>D ) Erime ısısı (</a:t>
              </a:r>
              <a:r>
                <a:rPr lang="tr-TR" sz="2400" dirty="0" err="1" smtClean="0"/>
                <a:t>L</a:t>
              </a:r>
              <a:r>
                <a:rPr lang="tr-TR" dirty="0" err="1" smtClean="0"/>
                <a:t>e</a:t>
              </a:r>
              <a:r>
                <a:rPr lang="tr-TR" sz="2400" dirty="0" smtClean="0"/>
                <a:t>) Buharlaşma ısısın ( </a:t>
              </a:r>
              <a:r>
                <a:rPr lang="tr-TR" sz="2400" dirty="0" err="1" smtClean="0"/>
                <a:t>L</a:t>
              </a:r>
              <a:r>
                <a:rPr lang="tr-TR" dirty="0" err="1" smtClean="0"/>
                <a:t>b</a:t>
              </a:r>
              <a:r>
                <a:rPr lang="tr-TR" sz="2400" dirty="0" smtClean="0"/>
                <a:t> ) dan büyüktür.</a:t>
              </a:r>
              <a:endParaRPr lang="tr-TR" sz="2400" dirty="0"/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323528" y="6095037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Metin kutusu"/>
          <p:cNvSpPr txBox="1"/>
          <p:nvPr/>
        </p:nvSpPr>
        <p:spPr>
          <a:xfrm>
            <a:off x="266034" y="5058459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  <p:grpSp>
        <p:nvGrpSpPr>
          <p:cNvPr id="19" name="18 Grup"/>
          <p:cNvGrpSpPr/>
          <p:nvPr/>
        </p:nvGrpSpPr>
        <p:grpSpPr>
          <a:xfrm>
            <a:off x="251520" y="44624"/>
            <a:ext cx="8784976" cy="6525344"/>
            <a:chOff x="215008" y="0"/>
            <a:chExt cx="8784976" cy="6525344"/>
          </a:xfrm>
        </p:grpSpPr>
        <p:pic>
          <p:nvPicPr>
            <p:cNvPr id="9" name="Picture 6" descr="http://www.hadiderse.com/images/resimler/1/1/6/0/11602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5008" y="0"/>
              <a:ext cx="7844440" cy="3622256"/>
            </a:xfrm>
            <a:prstGeom prst="rect">
              <a:avLst/>
            </a:prstGeom>
            <a:noFill/>
          </p:spPr>
        </p:pic>
        <p:sp>
          <p:nvSpPr>
            <p:cNvPr id="18" name="17 Metin kutusu"/>
            <p:cNvSpPr txBox="1"/>
            <p:nvPr/>
          </p:nvSpPr>
          <p:spPr>
            <a:xfrm>
              <a:off x="323528" y="3416801"/>
              <a:ext cx="8676456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Yukarıdaki Sıcaklık - zaman grafiğine bakarak ; aşağıdaki bilgilerden hangisinin  </a:t>
              </a:r>
              <a:r>
                <a:rPr lang="tr-TR" sz="2800" b="1" u="sng" dirty="0" smtClean="0"/>
                <a:t>yanlış </a:t>
              </a:r>
              <a:r>
                <a:rPr lang="tr-TR" sz="2800" dirty="0" smtClean="0"/>
                <a:t>olduğu söylenebilir?</a:t>
              </a:r>
            </a:p>
            <a:p>
              <a:endParaRPr lang="tr-TR" sz="2800" b="1" u="sng" dirty="0" smtClean="0"/>
            </a:p>
            <a:p>
              <a:r>
                <a:rPr lang="tr-TR" sz="2800" dirty="0" smtClean="0"/>
                <a:t>A ) Madde soğumuş ve çevresine ısı vermiştir.</a:t>
              </a:r>
            </a:p>
            <a:p>
              <a:r>
                <a:rPr lang="tr-TR" sz="2800" dirty="0" smtClean="0"/>
                <a:t>B ) K – L arasında  madde katı halde olabilir.</a:t>
              </a:r>
            </a:p>
            <a:p>
              <a:r>
                <a:rPr lang="tr-TR" sz="2800" dirty="0" smtClean="0"/>
                <a:t>C ) M – N arasında sıvı ise başlangıçta madde gaz haldedir.</a:t>
              </a:r>
            </a:p>
            <a:p>
              <a:r>
                <a:rPr lang="tr-TR" sz="2800" dirty="0" smtClean="0"/>
                <a:t>D ) L – M arasında madde hal değiştirmiştir.</a:t>
              </a:r>
              <a:endParaRPr lang="tr-TR" sz="2800" dirty="0"/>
            </a:p>
          </p:txBody>
        </p:sp>
      </p:grpSp>
      <p:grpSp>
        <p:nvGrpSpPr>
          <p:cNvPr id="36" name="35 Grup"/>
          <p:cNvGrpSpPr/>
          <p:nvPr/>
        </p:nvGrpSpPr>
        <p:grpSpPr>
          <a:xfrm>
            <a:off x="323528" y="564020"/>
            <a:ext cx="8280920" cy="6249356"/>
            <a:chOff x="323528" y="564020"/>
            <a:chExt cx="8280920" cy="6249356"/>
          </a:xfrm>
        </p:grpSpPr>
        <p:grpSp>
          <p:nvGrpSpPr>
            <p:cNvPr id="26" name="25 Grup"/>
            <p:cNvGrpSpPr/>
            <p:nvPr/>
          </p:nvGrpSpPr>
          <p:grpSpPr>
            <a:xfrm>
              <a:off x="323528" y="564020"/>
              <a:ext cx="8280920" cy="6249356"/>
              <a:chOff x="207978" y="332656"/>
              <a:chExt cx="8280920" cy="6249356"/>
            </a:xfrm>
          </p:grpSpPr>
          <p:grpSp>
            <p:nvGrpSpPr>
              <p:cNvPr id="23" name="22 Grup"/>
              <p:cNvGrpSpPr/>
              <p:nvPr/>
            </p:nvGrpSpPr>
            <p:grpSpPr>
              <a:xfrm>
                <a:off x="207978" y="332656"/>
                <a:ext cx="8280920" cy="6249356"/>
                <a:chOff x="251520" y="332656"/>
                <a:chExt cx="7814800" cy="6249356"/>
              </a:xfrm>
            </p:grpSpPr>
            <p:pic>
              <p:nvPicPr>
                <p:cNvPr id="17" name="Picture 6" descr="http://www.testcin.com/wp-content/uploads/2015/05/img_554bc4a804802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51520" y="332656"/>
                  <a:ext cx="7814800" cy="6249356"/>
                </a:xfrm>
                <a:prstGeom prst="rect">
                  <a:avLst/>
                </a:prstGeom>
                <a:noFill/>
              </p:spPr>
            </p:pic>
            <p:sp>
              <p:nvSpPr>
                <p:cNvPr id="21" name="20 Metin kutusu"/>
                <p:cNvSpPr txBox="1"/>
                <p:nvPr/>
              </p:nvSpPr>
              <p:spPr>
                <a:xfrm>
                  <a:off x="1406751" y="3717032"/>
                  <a:ext cx="5112568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2800" b="1" dirty="0" smtClean="0"/>
                    <a:t>Potansiyel Enerjisi ( PE )</a:t>
                  </a:r>
                  <a:endParaRPr lang="tr-TR" sz="2800" b="1" dirty="0"/>
                </a:p>
              </p:txBody>
            </p:sp>
            <p:sp>
              <p:nvSpPr>
                <p:cNvPr id="22" name="21 Metin kutusu"/>
                <p:cNvSpPr txBox="1"/>
                <p:nvPr/>
              </p:nvSpPr>
              <p:spPr>
                <a:xfrm>
                  <a:off x="827584" y="1393612"/>
                  <a:ext cx="521922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2800" b="1" dirty="0" err="1" smtClean="0"/>
                    <a:t>ğiştirmenin</a:t>
                  </a:r>
                  <a:r>
                    <a:rPr lang="tr-TR" sz="2800" b="1" dirty="0" smtClean="0"/>
                    <a:t> başladığı gözleniyor.</a:t>
                  </a:r>
                  <a:endParaRPr lang="tr-TR" sz="2800" b="1" dirty="0"/>
                </a:p>
              </p:txBody>
            </p:sp>
          </p:grpSp>
          <p:sp>
            <p:nvSpPr>
              <p:cNvPr id="25" name="24 Metin kutusu"/>
              <p:cNvSpPr txBox="1"/>
              <p:nvPr/>
            </p:nvSpPr>
            <p:spPr>
              <a:xfrm>
                <a:off x="251520" y="404664"/>
                <a:ext cx="43204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tr-TR" dirty="0"/>
              </a:p>
            </p:txBody>
          </p:sp>
        </p:grpSp>
        <p:sp>
          <p:nvSpPr>
            <p:cNvPr id="35" name="34 Metin kutusu"/>
            <p:cNvSpPr txBox="1"/>
            <p:nvPr/>
          </p:nvSpPr>
          <p:spPr>
            <a:xfrm>
              <a:off x="971600" y="2348880"/>
              <a:ext cx="230425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3200" b="1" dirty="0" smtClean="0"/>
                <a:t>Son duruma</a:t>
              </a:r>
              <a:endParaRPr lang="tr-TR" sz="3200" b="1" dirty="0"/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5508104" y="5662989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  <p:grpSp>
        <p:nvGrpSpPr>
          <p:cNvPr id="33" name="32 Grup"/>
          <p:cNvGrpSpPr/>
          <p:nvPr/>
        </p:nvGrpSpPr>
        <p:grpSpPr>
          <a:xfrm>
            <a:off x="395536" y="89248"/>
            <a:ext cx="8424936" cy="6580112"/>
            <a:chOff x="395536" y="131146"/>
            <a:chExt cx="8424936" cy="6580112"/>
          </a:xfrm>
        </p:grpSpPr>
        <p:grpSp>
          <p:nvGrpSpPr>
            <p:cNvPr id="28" name="27 Grup"/>
            <p:cNvGrpSpPr/>
            <p:nvPr/>
          </p:nvGrpSpPr>
          <p:grpSpPr>
            <a:xfrm>
              <a:off x="395536" y="131146"/>
              <a:ext cx="8424936" cy="6580112"/>
              <a:chOff x="323528" y="0"/>
              <a:chExt cx="8424936" cy="6768752"/>
            </a:xfrm>
          </p:grpSpPr>
          <p:pic>
            <p:nvPicPr>
              <p:cNvPr id="15" name="Picture 10" descr="http://www.testcin.com/wp-content/uploads/2015/05/img_55492105802cf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3528" y="0"/>
                <a:ext cx="8424936" cy="6768752"/>
              </a:xfrm>
              <a:prstGeom prst="rect">
                <a:avLst/>
              </a:prstGeom>
              <a:noFill/>
            </p:spPr>
          </p:pic>
          <p:sp>
            <p:nvSpPr>
              <p:cNvPr id="27" name="26 Metin kutusu"/>
              <p:cNvSpPr txBox="1"/>
              <p:nvPr/>
            </p:nvSpPr>
            <p:spPr>
              <a:xfrm>
                <a:off x="381022" y="44624"/>
                <a:ext cx="9361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tr-TR" dirty="0"/>
              </a:p>
            </p:txBody>
          </p:sp>
        </p:grpSp>
        <p:sp>
          <p:nvSpPr>
            <p:cNvPr id="29" name="28 Metin kutusu"/>
            <p:cNvSpPr txBox="1"/>
            <p:nvPr/>
          </p:nvSpPr>
          <p:spPr>
            <a:xfrm>
              <a:off x="4283968" y="2132856"/>
              <a:ext cx="36004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3200" b="1" dirty="0" smtClean="0"/>
                <a:t>I</a:t>
              </a:r>
              <a:endParaRPr lang="tr-TR" sz="3200" b="1" dirty="0"/>
            </a:p>
          </p:txBody>
        </p:sp>
        <p:sp>
          <p:nvSpPr>
            <p:cNvPr id="30" name="29 Metin kutusu"/>
            <p:cNvSpPr txBox="1"/>
            <p:nvPr/>
          </p:nvSpPr>
          <p:spPr>
            <a:xfrm>
              <a:off x="4211960" y="2959213"/>
              <a:ext cx="57606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2000" b="1" dirty="0" smtClean="0"/>
                <a:t>IV</a:t>
              </a:r>
              <a:endParaRPr lang="tr-TR" sz="2000" b="1" dirty="0"/>
            </a:p>
          </p:txBody>
        </p:sp>
        <p:sp>
          <p:nvSpPr>
            <p:cNvPr id="31" name="30 Metin kutusu"/>
            <p:cNvSpPr txBox="1"/>
            <p:nvPr/>
          </p:nvSpPr>
          <p:spPr>
            <a:xfrm>
              <a:off x="7164288" y="1052736"/>
              <a:ext cx="64807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3200" b="1" dirty="0" smtClean="0"/>
                <a:t>III</a:t>
              </a:r>
              <a:endParaRPr lang="tr-TR" sz="3200" b="1" dirty="0"/>
            </a:p>
          </p:txBody>
        </p:sp>
        <p:sp>
          <p:nvSpPr>
            <p:cNvPr id="32" name="31 Metin kutusu"/>
            <p:cNvSpPr txBox="1"/>
            <p:nvPr/>
          </p:nvSpPr>
          <p:spPr>
            <a:xfrm>
              <a:off x="5940152" y="1332057"/>
              <a:ext cx="64807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3200" b="1" dirty="0" smtClean="0"/>
                <a:t>II</a:t>
              </a:r>
              <a:endParaRPr lang="tr-TR" sz="3200" b="1" dirty="0"/>
            </a:p>
          </p:txBody>
        </p:sp>
      </p:grpSp>
      <p:sp>
        <p:nvSpPr>
          <p:cNvPr id="34" name="33 Metin kutusu"/>
          <p:cNvSpPr txBox="1"/>
          <p:nvPr/>
        </p:nvSpPr>
        <p:spPr>
          <a:xfrm>
            <a:off x="927496" y="6165304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4" grpId="0"/>
      <p:bldP spid="24" grpId="1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 rot="21346965">
            <a:off x="1858195" y="951079"/>
            <a:ext cx="313419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tr-TR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Düzenleyen</a:t>
            </a:r>
          </a:p>
        </p:txBody>
      </p:sp>
      <p:grpSp>
        <p:nvGrpSpPr>
          <p:cNvPr id="5" name="Grup 6"/>
          <p:cNvGrpSpPr>
            <a:grpSpLocks/>
          </p:cNvGrpSpPr>
          <p:nvPr/>
        </p:nvGrpSpPr>
        <p:grpSpPr bwMode="auto">
          <a:xfrm>
            <a:off x="395536" y="1935591"/>
            <a:ext cx="6837363" cy="2543175"/>
            <a:chOff x="536476" y="2564904"/>
            <a:chExt cx="6837412" cy="2543175"/>
          </a:xfrm>
        </p:grpSpPr>
        <p:pic>
          <p:nvPicPr>
            <p:cNvPr id="6" name="Picture 6" descr="http://cache2.allpostersimages.com/p/LRG/65/6538/BJZ4100Z/posterler/everything-about-a-person-bbq-sauc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3888" y="2564904"/>
              <a:ext cx="3810000" cy="254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 2"/>
            <p:cNvGrpSpPr>
              <a:grpSpLocks/>
            </p:cNvGrpSpPr>
            <p:nvPr/>
          </p:nvGrpSpPr>
          <p:grpSpPr bwMode="auto">
            <a:xfrm>
              <a:off x="536476" y="2962716"/>
              <a:ext cx="6387052" cy="1747549"/>
              <a:chOff x="1619672" y="2967334"/>
              <a:chExt cx="5666972" cy="1747549"/>
            </a:xfrm>
          </p:grpSpPr>
          <p:graphicFrame>
            <p:nvGraphicFramePr>
              <p:cNvPr id="8" name="7 Diyagram"/>
              <p:cNvGraphicFramePr/>
              <p:nvPr/>
            </p:nvGraphicFramePr>
            <p:xfrm>
              <a:off x="1651520" y="2967334"/>
              <a:ext cx="5635124" cy="174754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9" name="Dikdörtgen 1"/>
              <p:cNvSpPr/>
              <p:nvPr/>
            </p:nvSpPr>
            <p:spPr>
              <a:xfrm>
                <a:off x="1619672" y="2996952"/>
                <a:ext cx="2358509" cy="1200329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tr-TR" sz="36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Monotype Corsiva" pitchFamily="66" charset="0"/>
                  </a:rPr>
                  <a:t>İSMAİL </a:t>
                </a:r>
              </a:p>
              <a:p>
                <a:pPr algn="ctr">
                  <a:defRPr/>
                </a:pPr>
                <a:r>
                  <a:rPr lang="tr-TR" sz="36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Monotype Corsiva" pitchFamily="66" charset="0"/>
                  </a:rPr>
                  <a:t>DEMİROK</a:t>
                </a:r>
                <a:endParaRPr lang="tr-TR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10" name="9 Resim" descr="imza yeni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859121">
            <a:off x="6881425" y="4686601"/>
            <a:ext cx="1566862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715040"/>
          </a:xfrm>
        </p:spPr>
        <p:txBody>
          <a:bodyPr>
            <a:noAutofit/>
          </a:bodyPr>
          <a:lstStyle/>
          <a:p>
            <a:r>
              <a:rPr lang="tr-TR" sz="3000" b="1" dirty="0" smtClean="0">
                <a:solidFill>
                  <a:srgbClr val="FF0000"/>
                </a:solidFill>
              </a:rPr>
              <a:t>     Hal değişimi;</a:t>
            </a:r>
            <a:r>
              <a:rPr lang="tr-TR" sz="3000" b="1" dirty="0" smtClean="0"/>
              <a:t> </a:t>
            </a:r>
            <a:r>
              <a:rPr lang="tr-TR" sz="3000" dirty="0" smtClean="0"/>
              <a:t>Maddenin sıcaklığı değişmeden moleküller arası </a:t>
            </a:r>
            <a:r>
              <a:rPr lang="tr-TR" sz="3000" dirty="0" smtClean="0">
                <a:solidFill>
                  <a:srgbClr val="FF0000"/>
                </a:solidFill>
              </a:rPr>
              <a:t>potansiyel enerjisinin (PE)</a:t>
            </a:r>
            <a:r>
              <a:rPr lang="tr-TR" sz="3000" dirty="0" smtClean="0"/>
              <a:t> ısı alarak ya da ısı vererek değişmesi sonucu meydana gelen değişimlere </a:t>
            </a:r>
            <a:r>
              <a:rPr lang="tr-TR" sz="3000" b="1" dirty="0" smtClean="0">
                <a:solidFill>
                  <a:srgbClr val="FF0000"/>
                </a:solidFill>
              </a:rPr>
              <a:t>Maddenin Hal Değişimi</a:t>
            </a:r>
            <a:r>
              <a:rPr lang="tr-TR" sz="3000" dirty="0" smtClean="0"/>
              <a:t> denir</a:t>
            </a:r>
            <a:r>
              <a:rPr lang="tr-TR" sz="800" dirty="0" smtClean="0"/>
              <a:t>..                                          	</a:t>
            </a:r>
          </a:p>
          <a:p>
            <a:r>
              <a:rPr lang="tr-TR" sz="3000" dirty="0" smtClean="0"/>
              <a:t>Maddelerin içinde bulunduğu sıcaklığa göre, katı, sıvı ve gaz halinde bulundukları biliniyor. </a:t>
            </a:r>
            <a:r>
              <a:rPr lang="tr-TR" sz="800" dirty="0" smtClean="0"/>
              <a:t>				               </a:t>
            </a:r>
          </a:p>
          <a:p>
            <a:r>
              <a:rPr lang="tr-TR" sz="3000" dirty="0" smtClean="0"/>
              <a:t>Maddeler ısı alarak ya da ısı vererek bir halden diğer bir hale geçiş yapabilirler. </a:t>
            </a:r>
          </a:p>
          <a:p>
            <a:pPr>
              <a:buNone/>
            </a:pPr>
            <a:endParaRPr lang="tr-TR" sz="900" dirty="0" smtClean="0"/>
          </a:p>
          <a:p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 maddelerin hal değişimi sırasında, </a:t>
            </a:r>
            <a:r>
              <a:rPr lang="tr-TR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sıcaklığı değişmez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sabit kalır. </a:t>
            </a:r>
          </a:p>
          <a:p>
            <a:pPr algn="ctr">
              <a:buNone/>
            </a:pPr>
            <a:r>
              <a:rPr lang="tr-TR" sz="3000" dirty="0" smtClean="0">
                <a:solidFill>
                  <a:srgbClr val="7030A0"/>
                </a:solidFill>
              </a:rPr>
              <a:t>NOT:</a:t>
            </a:r>
            <a:r>
              <a:rPr lang="tr-TR" sz="3000" dirty="0" smtClean="0">
                <a:solidFill>
                  <a:srgbClr val="FF0000"/>
                </a:solidFill>
              </a:rPr>
              <a:t> (</a:t>
            </a:r>
            <a:r>
              <a:rPr lang="tr-TR" sz="2800" dirty="0" smtClean="0">
                <a:solidFill>
                  <a:srgbClr val="FF0000"/>
                </a:solidFill>
              </a:rPr>
              <a:t>Madde </a:t>
            </a:r>
            <a:r>
              <a:rPr lang="tr-TR" b="1" u="sng" dirty="0" smtClean="0">
                <a:solidFill>
                  <a:srgbClr val="FF0000"/>
                </a:solidFill>
              </a:rPr>
              <a:t>Karışım ve Çözelti </a:t>
            </a:r>
            <a:r>
              <a:rPr lang="tr-TR" sz="2800" dirty="0" smtClean="0">
                <a:solidFill>
                  <a:srgbClr val="FF0000"/>
                </a:solidFill>
              </a:rPr>
              <a:t>halinde ise </a:t>
            </a:r>
            <a:r>
              <a:rPr lang="tr-TR" sz="2800" cap="all" dirty="0" smtClean="0">
                <a:solidFill>
                  <a:srgbClr val="002060"/>
                </a:solidFill>
              </a:rPr>
              <a:t>hal değİşİmİ </a:t>
            </a:r>
            <a:r>
              <a:rPr lang="tr-TR" sz="2800" dirty="0" smtClean="0">
                <a:solidFill>
                  <a:srgbClr val="FF0000"/>
                </a:solidFill>
              </a:rPr>
              <a:t>sırasında  da sıcaklık değişir.)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2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renkliweb.com/wp-content/uploads/2012/01/maddelerin-tanecikli-yap%C4%B1s%C4%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03" y="843164"/>
            <a:ext cx="8393633" cy="6000768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0" y="785818"/>
            <a:ext cx="2643174" cy="714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11" name="10 Grup"/>
          <p:cNvGrpSpPr/>
          <p:nvPr/>
        </p:nvGrpSpPr>
        <p:grpSpPr>
          <a:xfrm>
            <a:off x="642910" y="729522"/>
            <a:ext cx="8286808" cy="4929222"/>
            <a:chOff x="642910" y="857232"/>
            <a:chExt cx="8286808" cy="4857760"/>
          </a:xfrm>
        </p:grpSpPr>
        <p:pic>
          <p:nvPicPr>
            <p:cNvPr id="1030" name="Picture 6" descr="http://www.fenbilim.net/wp-content/uploads/2014/07/sublimlesm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10" y="857232"/>
              <a:ext cx="8286808" cy="4786346"/>
            </a:xfrm>
            <a:prstGeom prst="rect">
              <a:avLst/>
            </a:prstGeom>
            <a:noFill/>
          </p:spPr>
        </p:pic>
        <p:sp>
          <p:nvSpPr>
            <p:cNvPr id="10" name="9 Dikdörtgen"/>
            <p:cNvSpPr/>
            <p:nvPr/>
          </p:nvSpPr>
          <p:spPr>
            <a:xfrm>
              <a:off x="6286544" y="5000636"/>
              <a:ext cx="2643174" cy="7143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aphicFrame>
        <p:nvGraphicFramePr>
          <p:cNvPr id="12" name="11 Diyagram"/>
          <p:cNvGraphicFramePr/>
          <p:nvPr/>
        </p:nvGraphicFramePr>
        <p:xfrm>
          <a:off x="2071670" y="76778"/>
          <a:ext cx="5143536" cy="831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0" descr="https://yusufbilgen.files.wordpress.com/2014/02/gas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7429522" y="2185321"/>
            <a:ext cx="1500198" cy="178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http://mw.concord.org/modeler/showcase/chemistry/solid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10" y="2214554"/>
            <a:ext cx="20383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http://mw.concord.org/modeler/showcase/chemistry/liquid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2543608"/>
            <a:ext cx="206692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 txBox="1">
            <a:spLocks noGrp="1"/>
          </p:cNvSpPr>
          <p:nvPr>
            <p:ph idx="1"/>
          </p:nvPr>
        </p:nvSpPr>
        <p:spPr>
          <a:xfrm>
            <a:off x="0" y="404664"/>
            <a:ext cx="9144000" cy="453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Hal değiştirme ısısı (</a:t>
            </a:r>
            <a:r>
              <a:rPr lang="tr-TR" sz="3600" b="1" dirty="0" smtClean="0">
                <a:solidFill>
                  <a:srgbClr val="FF0000"/>
                </a:solidFill>
              </a:rPr>
              <a:t>L</a:t>
            </a:r>
            <a:r>
              <a:rPr lang="tr-TR" b="1" dirty="0" smtClean="0">
                <a:solidFill>
                  <a:srgbClr val="FF0000"/>
                </a:solidFill>
              </a:rPr>
              <a:t>) :</a:t>
            </a:r>
            <a:r>
              <a:rPr lang="tr-TR" dirty="0" smtClean="0"/>
              <a:t> 1 gram saf maddeyi bir halden başka bir hale geçirmek için ona verilmesi veya ondan alınması gereken ısıdır.</a:t>
            </a:r>
          </a:p>
          <a:p>
            <a:r>
              <a:rPr lang="tr-TR" dirty="0" smtClean="0"/>
              <a:t>“</a:t>
            </a:r>
            <a:r>
              <a:rPr lang="tr-TR" sz="3600" b="1" dirty="0" smtClean="0">
                <a:solidFill>
                  <a:srgbClr val="FF0000"/>
                </a:solidFill>
              </a:rPr>
              <a:t>L</a:t>
            </a:r>
            <a:r>
              <a:rPr lang="tr-TR" dirty="0" smtClean="0"/>
              <a:t>” harfiyle gösterilir.</a:t>
            </a:r>
            <a:br>
              <a:rPr lang="tr-TR" dirty="0" smtClean="0"/>
            </a:br>
            <a:r>
              <a:rPr lang="tr-TR" dirty="0" smtClean="0"/>
              <a:t>Eğer madde eriyorsa erime ısısı(</a:t>
            </a:r>
            <a:r>
              <a:rPr lang="tr-TR" b="1" dirty="0" err="1" smtClean="0">
                <a:solidFill>
                  <a:srgbClr val="FF0000"/>
                </a:solidFill>
              </a:rPr>
              <a:t>L</a:t>
            </a:r>
            <a:r>
              <a:rPr lang="tr-TR" b="1" baseline="-25000" dirty="0" err="1" smtClean="0">
                <a:solidFill>
                  <a:srgbClr val="FF0000"/>
                </a:solidFill>
              </a:rPr>
              <a:t>e</a:t>
            </a:r>
            <a:r>
              <a:rPr lang="tr-TR" dirty="0" smtClean="0"/>
              <a:t>), Donuyorsa (</a:t>
            </a:r>
            <a:r>
              <a:rPr lang="tr-TR" dirty="0" err="1" smtClean="0">
                <a:solidFill>
                  <a:srgbClr val="FF0000"/>
                </a:solidFill>
              </a:rPr>
              <a:t>Ld</a:t>
            </a:r>
            <a:r>
              <a:rPr lang="tr-TR" dirty="0" smtClean="0"/>
              <a:t>), buharlaşıyorsa buharlaşma ısısı(</a:t>
            </a:r>
            <a:r>
              <a:rPr lang="tr-TR" b="1" dirty="0" err="1" smtClean="0">
                <a:solidFill>
                  <a:srgbClr val="FF0000"/>
                </a:solidFill>
              </a:rPr>
              <a:t>L</a:t>
            </a:r>
            <a:r>
              <a:rPr lang="tr-TR" b="1" baseline="-25000" dirty="0" err="1" smtClean="0">
                <a:solidFill>
                  <a:srgbClr val="FF0000"/>
                </a:solidFill>
              </a:rPr>
              <a:t>b</a:t>
            </a:r>
            <a:r>
              <a:rPr lang="tr-TR" dirty="0" smtClean="0"/>
              <a:t>) adını alır.</a:t>
            </a:r>
          </a:p>
          <a:p>
            <a:r>
              <a:rPr lang="tr-TR" dirty="0" smtClean="0"/>
              <a:t>Birimi </a:t>
            </a:r>
            <a:r>
              <a:rPr lang="tr-TR" sz="3600" b="1" dirty="0" smtClean="0">
                <a:solidFill>
                  <a:srgbClr val="FF0000"/>
                </a:solidFill>
              </a:rPr>
              <a:t>J/g</a:t>
            </a:r>
            <a:r>
              <a:rPr lang="tr-TR" dirty="0" smtClean="0"/>
              <a:t> ve </a:t>
            </a:r>
            <a:r>
              <a:rPr lang="tr-TR" sz="3600" b="1" dirty="0" err="1" smtClean="0">
                <a:solidFill>
                  <a:srgbClr val="FF0000"/>
                </a:solidFill>
              </a:rPr>
              <a:t>cal</a:t>
            </a:r>
            <a:r>
              <a:rPr lang="tr-TR" sz="3600" b="1" dirty="0" smtClean="0">
                <a:solidFill>
                  <a:srgbClr val="FF0000"/>
                </a:solidFill>
              </a:rPr>
              <a:t>/g</a:t>
            </a:r>
            <a:r>
              <a:rPr lang="tr-TR" dirty="0" smtClean="0"/>
              <a:t> dır.</a:t>
            </a:r>
          </a:p>
          <a:p>
            <a:r>
              <a:rPr lang="tr-TR" b="1" u="sng" dirty="0" smtClean="0">
                <a:solidFill>
                  <a:srgbClr val="FF0000"/>
                </a:solidFill>
              </a:rPr>
              <a:t>Saf maddeler </a:t>
            </a:r>
            <a:r>
              <a:rPr lang="tr-TR" dirty="0" smtClean="0"/>
              <a:t>için ayırt edici bir özelliktir.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323528" y="4869160"/>
            <a:ext cx="8496944" cy="175432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600" b="1" u="sng" dirty="0" smtClean="0">
                <a:solidFill>
                  <a:srgbClr val="FF0000"/>
                </a:solidFill>
              </a:rPr>
              <a:t>Not: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tr-TR" sz="3600" dirty="0" smtClean="0"/>
              <a:t> </a:t>
            </a:r>
            <a:r>
              <a:rPr lang="tr-TR" sz="3600" dirty="0" smtClean="0">
                <a:solidFill>
                  <a:srgbClr val="FFFF00"/>
                </a:solidFill>
              </a:rPr>
              <a:t>Hal değiştirme ısıları, erime, donma, kaynama, yoğunlaşma sıcaklıkları, öz ısı </a:t>
            </a:r>
            <a:r>
              <a:rPr lang="tr-TR" sz="3600" dirty="0" smtClean="0"/>
              <a:t>maddenin ayırt edici özelliklerindendir.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"/>
          <p:cNvGrpSpPr/>
          <p:nvPr/>
        </p:nvGrpSpPr>
        <p:grpSpPr>
          <a:xfrm>
            <a:off x="6318070" y="2636912"/>
            <a:ext cx="3078466" cy="3024336"/>
            <a:chOff x="6065535" y="2780928"/>
            <a:chExt cx="3078466" cy="3024336"/>
          </a:xfrm>
        </p:grpSpPr>
        <p:pic>
          <p:nvPicPr>
            <p:cNvPr id="22532" name="Picture 4" descr="İlgili resi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65535" y="2780928"/>
              <a:ext cx="3078466" cy="3024336"/>
            </a:xfrm>
            <a:prstGeom prst="rect">
              <a:avLst/>
            </a:prstGeom>
            <a:noFill/>
          </p:spPr>
        </p:pic>
        <p:sp>
          <p:nvSpPr>
            <p:cNvPr id="15" name="Metin kutusu 14"/>
            <p:cNvSpPr txBox="1">
              <a:spLocks noChangeArrowheads="1"/>
            </p:cNvSpPr>
            <p:nvPr/>
          </p:nvSpPr>
          <p:spPr bwMode="auto">
            <a:xfrm>
              <a:off x="6084168" y="2852936"/>
              <a:ext cx="17281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tr-TR" altLang="tr-TR" sz="2400" dirty="0" smtClean="0">
                  <a:solidFill>
                    <a:srgbClr val="FF0000"/>
                  </a:solidFill>
                </a:rPr>
                <a:t>Kel Emel</a:t>
              </a:r>
              <a:endParaRPr lang="tr-TR" altLang="tr-TR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FF00"/>
                </a:solidFill>
              </a:rPr>
              <a:t>HAL DEĞİŞTİRMEDE ISININ HESAPLANMASI</a:t>
            </a:r>
            <a:endParaRPr lang="tr-TR" sz="3600" dirty="0">
              <a:solidFill>
                <a:srgbClr val="FFFF00"/>
              </a:solidFill>
            </a:endParaRPr>
          </a:p>
        </p:txBody>
      </p:sp>
      <p:sp>
        <p:nvSpPr>
          <p:cNvPr id="5" name="Metin kutusu 3"/>
          <p:cNvSpPr txBox="1">
            <a:spLocks noChangeArrowheads="1"/>
          </p:cNvSpPr>
          <p:nvPr/>
        </p:nvSpPr>
        <p:spPr bwMode="auto">
          <a:xfrm>
            <a:off x="971519" y="1500174"/>
            <a:ext cx="75612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sz="2400" b="1" dirty="0"/>
              <a:t>Bir </a:t>
            </a:r>
            <a:r>
              <a:rPr lang="tr-TR" altLang="tr-TR" sz="2400" b="1" dirty="0" smtClean="0"/>
              <a:t>HAL </a:t>
            </a:r>
            <a:r>
              <a:rPr lang="tr-TR" altLang="tr-TR" sz="2400" b="1" dirty="0"/>
              <a:t>değişiminde </a:t>
            </a:r>
            <a:r>
              <a:rPr lang="tr-TR" altLang="tr-TR" sz="2400" b="1" dirty="0">
                <a:solidFill>
                  <a:srgbClr val="FF0000"/>
                </a:solidFill>
              </a:rPr>
              <a:t>alınan</a:t>
            </a:r>
            <a:r>
              <a:rPr lang="tr-TR" altLang="tr-TR" sz="2400" b="1" dirty="0"/>
              <a:t> ya da </a:t>
            </a:r>
            <a:r>
              <a:rPr lang="tr-TR" altLang="tr-TR" sz="2400" b="1" dirty="0">
                <a:solidFill>
                  <a:srgbClr val="FF0000"/>
                </a:solidFill>
              </a:rPr>
              <a:t>verilen</a:t>
            </a:r>
            <a:r>
              <a:rPr lang="tr-TR" altLang="tr-TR" sz="2400" b="1" dirty="0"/>
              <a:t> ısı miktarı;</a:t>
            </a:r>
          </a:p>
          <a:p>
            <a:r>
              <a:rPr lang="tr-TR" altLang="tr-TR" sz="7200" b="1" dirty="0">
                <a:solidFill>
                  <a:srgbClr val="FF0000"/>
                </a:solidFill>
              </a:rPr>
              <a:t>Q= </a:t>
            </a:r>
            <a:r>
              <a:rPr lang="tr-TR" altLang="tr-TR" sz="7200" b="1" dirty="0" err="1" smtClean="0">
                <a:solidFill>
                  <a:srgbClr val="FF0000"/>
                </a:solidFill>
              </a:rPr>
              <a:t>m.L</a:t>
            </a:r>
            <a:r>
              <a:rPr lang="tr-TR" altLang="tr-TR" sz="7200" b="1" dirty="0" smtClean="0">
                <a:solidFill>
                  <a:srgbClr val="FF0000"/>
                </a:solidFill>
              </a:rPr>
              <a:t> </a:t>
            </a:r>
            <a:r>
              <a:rPr lang="tr-TR" altLang="tr-TR" sz="2400" b="1" dirty="0" smtClean="0"/>
              <a:t>formülü </a:t>
            </a:r>
            <a:r>
              <a:rPr lang="tr-TR" altLang="tr-TR" sz="2400" b="1" dirty="0"/>
              <a:t>ile hesaplanır.</a:t>
            </a:r>
            <a:endParaRPr lang="tr-TR" altLang="tr-TR" sz="2000" b="1" dirty="0"/>
          </a:p>
        </p:txBody>
      </p:sp>
      <p:cxnSp>
        <p:nvCxnSpPr>
          <p:cNvPr id="6" name="Düz Ok Bağlayıcısı 5"/>
          <p:cNvCxnSpPr/>
          <p:nvPr/>
        </p:nvCxnSpPr>
        <p:spPr>
          <a:xfrm flipH="1">
            <a:off x="1044544" y="2786058"/>
            <a:ext cx="288925" cy="865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>
            <a:off x="2357422" y="2857496"/>
            <a:ext cx="287337" cy="865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3571867" y="2857496"/>
            <a:ext cx="642943" cy="5715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Metin kutusu 12"/>
          <p:cNvSpPr txBox="1">
            <a:spLocks noChangeArrowheads="1"/>
          </p:cNvSpPr>
          <p:nvPr/>
        </p:nvSpPr>
        <p:spPr bwMode="auto">
          <a:xfrm>
            <a:off x="214282" y="3643314"/>
            <a:ext cx="15716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altLang="tr-TR" sz="2000" b="1" dirty="0"/>
              <a:t>Isı miktarı </a:t>
            </a:r>
          </a:p>
          <a:p>
            <a:r>
              <a:rPr lang="tr-TR" altLang="tr-TR" sz="2000" b="1" dirty="0"/>
              <a:t>(</a:t>
            </a:r>
            <a:r>
              <a:rPr lang="tr-TR" altLang="tr-TR" sz="2000" b="1" dirty="0" err="1"/>
              <a:t>cal</a:t>
            </a:r>
            <a:r>
              <a:rPr lang="tr-TR" altLang="tr-TR" sz="2000" b="1" dirty="0"/>
              <a:t>-</a:t>
            </a:r>
            <a:r>
              <a:rPr lang="tr-TR" altLang="tr-TR" sz="2000" b="1" dirty="0" err="1"/>
              <a:t>joule</a:t>
            </a:r>
            <a:r>
              <a:rPr lang="tr-TR" altLang="tr-TR" sz="2000" b="1" dirty="0"/>
              <a:t>)</a:t>
            </a:r>
          </a:p>
        </p:txBody>
      </p:sp>
      <p:sp>
        <p:nvSpPr>
          <p:cNvPr id="11" name="Metin kutusu 14"/>
          <p:cNvSpPr txBox="1">
            <a:spLocks noChangeArrowheads="1"/>
          </p:cNvSpPr>
          <p:nvPr/>
        </p:nvSpPr>
        <p:spPr bwMode="auto">
          <a:xfrm>
            <a:off x="1785918" y="3714752"/>
            <a:ext cx="1225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sz="2000" b="1" dirty="0"/>
              <a:t>kütle(gr)</a:t>
            </a:r>
          </a:p>
        </p:txBody>
      </p:sp>
      <p:sp>
        <p:nvSpPr>
          <p:cNvPr id="13" name="Metin kutusu 16"/>
          <p:cNvSpPr txBox="1">
            <a:spLocks noChangeArrowheads="1"/>
          </p:cNvSpPr>
          <p:nvPr/>
        </p:nvSpPr>
        <p:spPr bwMode="auto">
          <a:xfrm>
            <a:off x="3563888" y="3430741"/>
            <a:ext cx="22145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altLang="tr-TR" sz="2000" b="1" dirty="0" smtClean="0"/>
              <a:t>Hal değiştirme ısısı</a:t>
            </a:r>
          </a:p>
          <a:p>
            <a:r>
              <a:rPr lang="tr-TR" altLang="tr-TR" sz="2000" b="1" dirty="0" smtClean="0"/>
              <a:t> (J/g ve </a:t>
            </a:r>
            <a:r>
              <a:rPr lang="tr-TR" altLang="tr-TR" sz="2000" b="1" dirty="0" err="1" smtClean="0"/>
              <a:t>cal</a:t>
            </a:r>
            <a:r>
              <a:rPr lang="tr-TR" altLang="tr-TR" sz="2000" b="1" dirty="0" smtClean="0"/>
              <a:t>/g )</a:t>
            </a:r>
            <a:endParaRPr lang="tr-TR" altLang="tr-TR" sz="2000" b="1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357158" y="4759404"/>
            <a:ext cx="8786842" cy="1261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Örnek: </a:t>
            </a:r>
          </a:p>
          <a:p>
            <a:r>
              <a:rPr lang="tr-TR" sz="2400" dirty="0" smtClean="0"/>
              <a:t>Erime sıcaklığındaki 100 g buzu tamamen su yapmak için gerekli ısı miktarını bulalım. (</a:t>
            </a:r>
            <a:r>
              <a:rPr lang="tr-TR" sz="2400" dirty="0" err="1" smtClean="0"/>
              <a:t>Le</a:t>
            </a:r>
            <a:r>
              <a:rPr lang="tr-TR" sz="2400" dirty="0" smtClean="0"/>
              <a:t>= 80 </a:t>
            </a:r>
            <a:r>
              <a:rPr lang="tr-TR" sz="2400" dirty="0" err="1" smtClean="0"/>
              <a:t>cal</a:t>
            </a:r>
            <a:r>
              <a:rPr lang="tr-TR" sz="2400" dirty="0" smtClean="0"/>
              <a:t>/g)</a:t>
            </a:r>
            <a:endParaRPr lang="tr-TR" sz="2400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285720" y="5971346"/>
            <a:ext cx="8643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/>
              <a:t>Q=</a:t>
            </a:r>
            <a:r>
              <a:rPr lang="tr-TR" sz="3000" dirty="0" err="1" smtClean="0"/>
              <a:t>m.L</a:t>
            </a:r>
            <a:r>
              <a:rPr lang="tr-TR" sz="3000" dirty="0" smtClean="0"/>
              <a:t>  den  Q=100g.80 </a:t>
            </a:r>
            <a:r>
              <a:rPr lang="tr-TR" sz="3000" dirty="0" err="1" smtClean="0"/>
              <a:t>cal</a:t>
            </a:r>
            <a:r>
              <a:rPr lang="tr-TR" sz="3000" dirty="0" smtClean="0"/>
              <a:t>/g   Q= 8000cal   gerekir.</a:t>
            </a:r>
            <a:endParaRPr lang="tr-TR" sz="3000" dirty="0"/>
          </a:p>
        </p:txBody>
      </p:sp>
      <p:sp>
        <p:nvSpPr>
          <p:cNvPr id="18" name="Metin kutusu 14"/>
          <p:cNvSpPr txBox="1">
            <a:spLocks noChangeArrowheads="1"/>
          </p:cNvSpPr>
          <p:nvPr/>
        </p:nvSpPr>
        <p:spPr bwMode="auto">
          <a:xfrm>
            <a:off x="6012160" y="1844824"/>
            <a:ext cx="2952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altLang="tr-TR" sz="2800" b="1" dirty="0" smtClean="0">
                <a:solidFill>
                  <a:srgbClr val="FF0000"/>
                </a:solidFill>
              </a:rPr>
              <a:t>Unutmamanız için</a:t>
            </a:r>
            <a:endParaRPr lang="tr-TR" altLang="tr-TR" sz="2800" b="1" dirty="0">
              <a:solidFill>
                <a:srgbClr val="FF0000"/>
              </a:solidFill>
            </a:endParaRPr>
          </a:p>
        </p:txBody>
      </p:sp>
      <p:cxnSp>
        <p:nvCxnSpPr>
          <p:cNvPr id="19" name="Düz Ok Bağlayıcısı 8"/>
          <p:cNvCxnSpPr/>
          <p:nvPr/>
        </p:nvCxnSpPr>
        <p:spPr>
          <a:xfrm flipH="1" flipV="1">
            <a:off x="7668345" y="1052736"/>
            <a:ext cx="72007" cy="7920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8"/>
          <p:cNvCxnSpPr/>
          <p:nvPr/>
        </p:nvCxnSpPr>
        <p:spPr>
          <a:xfrm flipH="1">
            <a:off x="3995936" y="2132856"/>
            <a:ext cx="1944218" cy="21602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8"/>
          <p:cNvCxnSpPr/>
          <p:nvPr/>
        </p:nvCxnSpPr>
        <p:spPr>
          <a:xfrm>
            <a:off x="7704348" y="2276872"/>
            <a:ext cx="36004" cy="62890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upload.wikimedia.org/wikipedia/commons/thumb/1/16/Melting_icecubes.gif/175px-Melting_icecub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04" cy="2750518"/>
          </a:xfrm>
          <a:prstGeom prst="rect">
            <a:avLst/>
          </a:prstGeom>
          <a:noFill/>
        </p:spPr>
      </p:pic>
      <p:pic>
        <p:nvPicPr>
          <p:cNvPr id="6" name="Picture 8" descr="http://mabeer.com/wp-content/uploads/2012/11/ice-cub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4000504"/>
            <a:ext cx="3143240" cy="2828901"/>
          </a:xfrm>
          <a:prstGeom prst="rect">
            <a:avLst/>
          </a:prstGeom>
          <a:noFill/>
        </p:spPr>
      </p:pic>
      <p:pic>
        <p:nvPicPr>
          <p:cNvPr id="34818" name="Picture 2" descr="http://www.ua.all.biz/img/ua/catalog/middle/494980.jpeg?rrr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1942"/>
            <a:ext cx="3463657" cy="257174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357290" y="414531"/>
            <a:ext cx="778671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       </a:t>
            </a:r>
            <a:r>
              <a:rPr lang="tr-TR" sz="3600" b="1" dirty="0" smtClean="0">
                <a:solidFill>
                  <a:srgbClr val="FF0000"/>
                </a:solidFill>
              </a:rPr>
              <a:t>Erime:</a:t>
            </a:r>
            <a:r>
              <a:rPr lang="tr-TR" sz="2800" dirty="0" smtClean="0"/>
              <a:t> Bir maddenin çevreden ısı alarak katı    halden sıvı hale geçmesine </a:t>
            </a:r>
            <a:r>
              <a:rPr lang="tr-TR" sz="2800" dirty="0" smtClean="0">
                <a:solidFill>
                  <a:srgbClr val="FF0000"/>
                </a:solidFill>
              </a:rPr>
              <a:t>erime</a:t>
            </a:r>
            <a:r>
              <a:rPr lang="tr-TR" sz="2800" dirty="0" smtClean="0"/>
              <a:t> denir.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Erime sırasında ÇEVRE SOĞUR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Saf maddelerde erime bitene kadar sıcaklık değişmez, sabit kalır.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Erimenin meydana geldiği sıcaklığa </a:t>
            </a:r>
            <a:r>
              <a:rPr lang="tr-TR" sz="2800" dirty="0" smtClean="0">
                <a:solidFill>
                  <a:srgbClr val="FF0000"/>
                </a:solidFill>
              </a:rPr>
              <a:t>erime sıcaklığı    </a:t>
            </a:r>
            <a:r>
              <a:rPr lang="tr-TR" sz="2800" dirty="0" smtClean="0"/>
              <a:t>denir.  Her saf maddenin erime sıcaklığı farklıdır.         </a:t>
            </a:r>
            <a:r>
              <a:rPr lang="tr-TR" sz="2800" b="1" dirty="0" smtClean="0">
                <a:solidFill>
                  <a:srgbClr val="7030A0"/>
                </a:solidFill>
              </a:rPr>
              <a:t>Buz 0</a:t>
            </a:r>
            <a:r>
              <a:rPr lang="tr-TR" sz="2800" b="1" baseline="30000" dirty="0" smtClean="0">
                <a:solidFill>
                  <a:srgbClr val="7030A0"/>
                </a:solidFill>
              </a:rPr>
              <a:t>o</a:t>
            </a:r>
            <a:r>
              <a:rPr lang="tr-TR" sz="2800" b="1" dirty="0" smtClean="0">
                <a:solidFill>
                  <a:srgbClr val="7030A0"/>
                </a:solidFill>
              </a:rPr>
              <a:t>C erir       Demirin erime sıcaklığı 1540</a:t>
            </a:r>
            <a:r>
              <a:rPr lang="tr-TR" sz="2800" b="1" baseline="30000" dirty="0" smtClean="0">
                <a:solidFill>
                  <a:srgbClr val="7030A0"/>
                </a:solidFill>
              </a:rPr>
              <a:t>o</a:t>
            </a:r>
            <a:r>
              <a:rPr lang="tr-TR" sz="2800" b="1" dirty="0" smtClean="0">
                <a:solidFill>
                  <a:srgbClr val="7030A0"/>
                </a:solidFill>
              </a:rPr>
              <a:t>C</a:t>
            </a:r>
            <a:r>
              <a:rPr lang="tr-TR" sz="2800" b="1" dirty="0" smtClean="0"/>
              <a:t> </a:t>
            </a:r>
            <a:r>
              <a:rPr lang="tr-TR" sz="2800" dirty="0" err="1" smtClean="0"/>
              <a:t>dir</a:t>
            </a:r>
            <a:r>
              <a:rPr lang="tr-TR" sz="2800" dirty="0" smtClean="0"/>
              <a:t>.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2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92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3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depot.buldumbuldum.com/depot/upload/image/donan_kupa-2707_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714480" cy="2428869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714480" y="404664"/>
            <a:ext cx="7429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       </a:t>
            </a:r>
            <a:r>
              <a:rPr lang="tr-TR" sz="3600" b="1" dirty="0" smtClean="0">
                <a:solidFill>
                  <a:srgbClr val="FF0000"/>
                </a:solidFill>
              </a:rPr>
              <a:t>Donma:</a:t>
            </a:r>
            <a:r>
              <a:rPr lang="tr-TR" sz="2800" dirty="0" smtClean="0"/>
              <a:t> Bir maddenin çevreye ısı vererek     sıvı halden katı hale geçmesine </a:t>
            </a:r>
            <a:r>
              <a:rPr lang="tr-TR" sz="2800" dirty="0" smtClean="0">
                <a:solidFill>
                  <a:srgbClr val="FF0000"/>
                </a:solidFill>
              </a:rPr>
              <a:t>donma</a:t>
            </a:r>
            <a:r>
              <a:rPr lang="tr-TR" sz="2800" dirty="0" smtClean="0"/>
              <a:t> denir.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Donma sırasında </a:t>
            </a:r>
            <a:r>
              <a:rPr lang="tr-TR" sz="2800" dirty="0" smtClean="0">
                <a:solidFill>
                  <a:srgbClr val="FF0000"/>
                </a:solidFill>
              </a:rPr>
              <a:t>ÇEVRE ISINIR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Donma bitene kadar sıcaklık değişmez, sabit kalır.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0" y="2492896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tr-TR" sz="2800" dirty="0" smtClean="0"/>
              <a:t>Kar yağarken havanın yumuşaması,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tr-TR" sz="2800" dirty="0" smtClean="0"/>
              <a:t>Soğuk havalarda donma olayını önlemek için  seralara açık kaplarda su konulması.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tr-TR" sz="2800" dirty="0" smtClean="0"/>
              <a:t>Seraların dışının ıslatılması,</a:t>
            </a:r>
          </a:p>
          <a:p>
            <a:pPr marL="514350" indent="-514350"/>
            <a:r>
              <a:rPr lang="tr-TR" sz="2800" dirty="0" smtClean="0"/>
              <a:t>                      suyun donarken çevrenin ısınmasına örnektir.</a:t>
            </a:r>
            <a:endParaRPr lang="tr-TR" sz="28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1000100" y="4857760"/>
            <a:ext cx="7000924" cy="193899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/>
              <a:t>Saf maddelerde;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	</a:t>
            </a:r>
            <a:r>
              <a:rPr lang="tr-TR" sz="3200" b="1" dirty="0" smtClean="0">
                <a:solidFill>
                  <a:srgbClr val="FFFF00"/>
                </a:solidFill>
              </a:rPr>
              <a:t>Erime sıcaklığı = Donma sıcaklığı </a:t>
            </a:r>
          </a:p>
          <a:p>
            <a:r>
              <a:rPr lang="tr-TR" sz="3200" b="1" dirty="0" smtClean="0">
                <a:solidFill>
                  <a:srgbClr val="FFFF00"/>
                </a:solidFill>
              </a:rPr>
              <a:t>	       Erime ısısı = Donma ısısı</a:t>
            </a:r>
            <a:r>
              <a:rPr lang="tr-TR" sz="2800" b="1" dirty="0" smtClean="0">
                <a:solidFill>
                  <a:srgbClr val="FF0000"/>
                </a:solidFill>
              </a:rPr>
              <a:t>    </a:t>
            </a:r>
            <a:r>
              <a:rPr lang="tr-TR" sz="2800" b="1" dirty="0" smtClean="0"/>
              <a:t>dır.       </a:t>
            </a:r>
          </a:p>
          <a:p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2" name="Picture 10" descr="http://img.haberler.com/galeri/74/rusya-nin-nukleer-buzkiran-gemisi-yamal_x_85163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714884"/>
            <a:ext cx="2857520" cy="2143116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357158" y="214290"/>
            <a:ext cx="857256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Erime ve Donmaya etki eden etkenler</a:t>
            </a:r>
            <a:endParaRPr lang="tr-TR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3794" name="Picture 2" descr="http://www.ozyoltuz.com/images/projects/kimyasaltuzlar/kartuzu/buzcozuc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241" y="859037"/>
            <a:ext cx="3143271" cy="1633859"/>
          </a:xfrm>
          <a:prstGeom prst="rect">
            <a:avLst/>
          </a:prstGeom>
          <a:noFill/>
        </p:spPr>
      </p:pic>
      <p:pic>
        <p:nvPicPr>
          <p:cNvPr id="33796" name="Picture 4" descr="https://encrypted-tbn3.gstatic.com/images?q=tbn:ANd9GcTW6b02_Yk00aVcWXrhadviRsot1gf2xXNHz1DLwP5Yvx5aIhc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0762" y="2501404"/>
            <a:ext cx="1809750" cy="1857388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71406" y="908720"/>
            <a:ext cx="8173002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u="sng" dirty="0" smtClean="0">
                <a:solidFill>
                  <a:srgbClr val="FF0000"/>
                </a:solidFill>
              </a:rPr>
              <a:t>Yabancı Madde: </a:t>
            </a:r>
          </a:p>
          <a:p>
            <a:r>
              <a:rPr lang="tr-TR" sz="2800" dirty="0" smtClean="0"/>
              <a:t>Maddenin saflığını değiştirecek yabancı                       madde eklenince Erime sıcaklığı düşer. </a:t>
            </a:r>
          </a:p>
          <a:p>
            <a:r>
              <a:rPr lang="tr-TR" sz="2800" b="1" dirty="0" smtClean="0">
                <a:solidFill>
                  <a:srgbClr val="0070C0"/>
                </a:solidFill>
              </a:rPr>
              <a:t>Kolay erime–Daha düşük sıcaklıkta  donma </a:t>
            </a:r>
            <a:r>
              <a:rPr lang="tr-TR" sz="2800" dirty="0" smtClean="0"/>
              <a:t>oluşur.</a:t>
            </a:r>
            <a:endParaRPr lang="tr-TR" sz="28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35496" y="2636912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b="1" dirty="0" smtClean="0">
                <a:solidFill>
                  <a:srgbClr val="7030A0"/>
                </a:solidFill>
              </a:rPr>
              <a:t>Kışın karlı yollara </a:t>
            </a:r>
            <a:r>
              <a:rPr lang="tr-TR" sz="2400" b="1" dirty="0" smtClean="0">
                <a:solidFill>
                  <a:srgbClr val="FF0000"/>
                </a:solidFill>
              </a:rPr>
              <a:t>TUZ</a:t>
            </a:r>
            <a:r>
              <a:rPr lang="tr-TR" sz="2400" b="1" dirty="0" smtClean="0">
                <a:solidFill>
                  <a:srgbClr val="7030A0"/>
                </a:solidFill>
              </a:rPr>
              <a:t> dökmek.</a:t>
            </a:r>
          </a:p>
          <a:p>
            <a:pPr>
              <a:buFont typeface="Arial" pitchFamily="34" charset="0"/>
              <a:buChar char="•"/>
            </a:pPr>
            <a:r>
              <a:rPr lang="tr-TR" sz="2400" b="1" dirty="0" smtClean="0">
                <a:solidFill>
                  <a:srgbClr val="7030A0"/>
                </a:solidFill>
              </a:rPr>
              <a:t>Arabalara suyun donmasını önlemek için </a:t>
            </a:r>
            <a:r>
              <a:rPr lang="tr-TR" sz="2400" b="1" dirty="0" smtClean="0">
                <a:solidFill>
                  <a:srgbClr val="FF0000"/>
                </a:solidFill>
              </a:rPr>
              <a:t>ANTİFİRİZ</a:t>
            </a:r>
            <a:r>
              <a:rPr lang="tr-TR" sz="2400" b="1" dirty="0" smtClean="0">
                <a:solidFill>
                  <a:srgbClr val="7030A0"/>
                </a:solidFill>
              </a:rPr>
              <a:t>  eklemek.</a:t>
            </a:r>
          </a:p>
          <a:p>
            <a:pPr>
              <a:buFont typeface="Arial" pitchFamily="34" charset="0"/>
              <a:buChar char="•"/>
            </a:pPr>
            <a:r>
              <a:rPr lang="tr-TR" sz="2400" b="1" dirty="0" smtClean="0">
                <a:solidFill>
                  <a:srgbClr val="7030A0"/>
                </a:solidFill>
              </a:rPr>
              <a:t>Uçakları ve pistleri </a:t>
            </a:r>
            <a:r>
              <a:rPr lang="tr-TR" sz="2400" b="1" dirty="0" smtClean="0">
                <a:solidFill>
                  <a:srgbClr val="FF0000"/>
                </a:solidFill>
              </a:rPr>
              <a:t>ALKOL</a:t>
            </a:r>
            <a:r>
              <a:rPr lang="tr-TR" sz="2400" b="1" dirty="0" smtClean="0">
                <a:solidFill>
                  <a:srgbClr val="7030A0"/>
                </a:solidFill>
              </a:rPr>
              <a:t> ile yıkamak  </a:t>
            </a:r>
          </a:p>
          <a:p>
            <a:r>
              <a:rPr lang="tr-TR" sz="2400" b="1" dirty="0" smtClean="0"/>
              <a:t>Yabancı maddelerin  donmayı zorlaştırmasına örnek verilir.</a:t>
            </a:r>
            <a:endParaRPr lang="tr-TR" sz="2400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-36512" y="4263102"/>
            <a:ext cx="91805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u="sng" dirty="0" smtClean="0">
                <a:solidFill>
                  <a:srgbClr val="FF0000"/>
                </a:solidFill>
              </a:rPr>
              <a:t>Basınç:</a:t>
            </a:r>
            <a:r>
              <a:rPr lang="tr-TR" sz="2500" b="1" u="sng" dirty="0" smtClean="0"/>
              <a:t> </a:t>
            </a:r>
            <a:r>
              <a:rPr lang="tr-TR" sz="2500" dirty="0" smtClean="0"/>
              <a:t>Yüksek basınç(ezme) Erimeyi kolaylaştırır donmayı zorlaştırır.</a:t>
            </a:r>
            <a:endParaRPr lang="tr-TR" sz="2500" dirty="0"/>
          </a:p>
        </p:txBody>
      </p:sp>
      <p:pic>
        <p:nvPicPr>
          <p:cNvPr id="33798" name="Picture 6" descr="http://i1.imgiz.com/data/videoshots/205/205865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86322"/>
            <a:ext cx="2809852" cy="2071678"/>
          </a:xfrm>
          <a:prstGeom prst="rect">
            <a:avLst/>
          </a:prstGeom>
          <a:noFill/>
        </p:spPr>
      </p:pic>
      <p:pic>
        <p:nvPicPr>
          <p:cNvPr id="33800" name="Picture 8" descr="http://www.otomagazinhaber.com/wp-content/uploads/2015/12/14515527314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4786323"/>
            <a:ext cx="2000264" cy="2071678"/>
          </a:xfrm>
          <a:prstGeom prst="rect">
            <a:avLst/>
          </a:prstGeom>
          <a:noFill/>
        </p:spPr>
      </p:pic>
      <p:pic>
        <p:nvPicPr>
          <p:cNvPr id="15" name="14 Resim" descr="Adsı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4714884"/>
            <a:ext cx="2428860" cy="2143116"/>
          </a:xfrm>
          <a:prstGeom prst="rect">
            <a:avLst/>
          </a:prstGeom>
        </p:spPr>
      </p:pic>
      <p:sp>
        <p:nvSpPr>
          <p:cNvPr id="12" name="11 Metin kutusu"/>
          <p:cNvSpPr txBox="1"/>
          <p:nvPr/>
        </p:nvSpPr>
        <p:spPr>
          <a:xfrm>
            <a:off x="6948264" y="4725144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Basınç az kar zor erir.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4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14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00"/>
                            </p:stCondLst>
                            <p:childTnLst>
                              <p:par>
                                <p:cTn id="4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600"/>
                            </p:stCondLst>
                            <p:childTnLst>
                              <p:par>
                                <p:cTn id="4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600"/>
                            </p:stCondLst>
                            <p:childTnLst>
                              <p:par>
                                <p:cTn id="4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6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2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1465</Words>
  <Application>Microsoft Office PowerPoint</Application>
  <PresentationFormat>Ekran Gösterisi (4:3)</PresentationFormat>
  <Paragraphs>301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Ofis Teması</vt:lpstr>
      <vt:lpstr>Slayt 1</vt:lpstr>
      <vt:lpstr>Slayt 2</vt:lpstr>
      <vt:lpstr>Slayt 3</vt:lpstr>
      <vt:lpstr>Slayt 4</vt:lpstr>
      <vt:lpstr>Slayt 5</vt:lpstr>
      <vt:lpstr>HAL DEĞİŞTİRMEDE ISININ HESAPLANMASI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İsmail</dc:creator>
  <cp:lastModifiedBy>Fen Laboratuvarı</cp:lastModifiedBy>
  <cp:revision>164</cp:revision>
  <dcterms:created xsi:type="dcterms:W3CDTF">2016-02-23T19:57:07Z</dcterms:created>
  <dcterms:modified xsi:type="dcterms:W3CDTF">2017-03-21T08:26:58Z</dcterms:modified>
</cp:coreProperties>
</file>