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83" r:id="rId4"/>
    <p:sldId id="266" r:id="rId5"/>
    <p:sldId id="267" r:id="rId6"/>
    <p:sldId id="268" r:id="rId7"/>
    <p:sldId id="269" r:id="rId8"/>
    <p:sldId id="270" r:id="rId9"/>
    <p:sldId id="271" r:id="rId10"/>
    <p:sldId id="272" r:id="rId11"/>
    <p:sldId id="273" r:id="rId12"/>
    <p:sldId id="284" r:id="rId13"/>
    <p:sldId id="258" r:id="rId14"/>
    <p:sldId id="260" r:id="rId15"/>
    <p:sldId id="261" r:id="rId16"/>
    <p:sldId id="262" r:id="rId17"/>
    <p:sldId id="263" r:id="rId18"/>
    <p:sldId id="264" r:id="rId19"/>
    <p:sldId id="274" r:id="rId20"/>
    <p:sldId id="281" r:id="rId21"/>
    <p:sldId id="282" r:id="rId22"/>
    <p:sldId id="265" r:id="rId23"/>
    <p:sldId id="275" r:id="rId24"/>
    <p:sldId id="276" r:id="rId25"/>
    <p:sldId id="277" r:id="rId26"/>
    <p:sldId id="278" r:id="rId27"/>
    <p:sldId id="279" r:id="rId28"/>
    <p:sldId id="280"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09" r:id="rId54"/>
    <p:sldId id="310" r:id="rId55"/>
    <p:sldId id="312" r:id="rId56"/>
    <p:sldId id="313" r:id="rId57"/>
    <p:sldId id="311" r:id="rId58"/>
    <p:sldId id="314" r:id="rId59"/>
    <p:sldId id="315" r:id="rId60"/>
    <p:sldId id="316" r:id="rId61"/>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3" d="100"/>
          <a:sy n="73" d="100"/>
        </p:scale>
        <p:origin x="61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tıklayın</a:t>
            </a:r>
            <a:endParaRPr lang="tr-TR"/>
          </a:p>
        </p:txBody>
      </p:sp>
      <p:sp>
        <p:nvSpPr>
          <p:cNvPr id="4" name="Veri Yer Tutucusu 3"/>
          <p:cNvSpPr>
            <a:spLocks noGrp="1"/>
          </p:cNvSpPr>
          <p:nvPr>
            <p:ph type="dt" sz="half" idx="10"/>
          </p:nvPr>
        </p:nvSpPr>
        <p:spPr/>
        <p:txBody>
          <a:bodyPr/>
          <a:lstStyle/>
          <a:p>
            <a:fld id="{4727C623-3BD2-48D1-B4BC-359C6E4C4D98}" type="datetimeFigureOut">
              <a:rPr lang="tr-TR" smtClean="0"/>
              <a:t>6.08.2017</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7644263A-A2CE-43F1-9D35-10847390E66D}" type="slidenum">
              <a:rPr lang="tr-TR" smtClean="0"/>
              <a:t>‹#›</a:t>
            </a:fld>
            <a:endParaRPr lang="tr-TR"/>
          </a:p>
        </p:txBody>
      </p:sp>
    </p:spTree>
    <p:extLst>
      <p:ext uri="{BB962C8B-B14F-4D97-AF65-F5344CB8AC3E}">
        <p14:creationId xmlns:p14="http://schemas.microsoft.com/office/powerpoint/2010/main" val="16030899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4727C623-3BD2-48D1-B4BC-359C6E4C4D98}" type="datetimeFigureOut">
              <a:rPr lang="tr-TR" smtClean="0"/>
              <a:t>6.08.2017</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7644263A-A2CE-43F1-9D35-10847390E66D}" type="slidenum">
              <a:rPr lang="tr-TR" smtClean="0"/>
              <a:t>‹#›</a:t>
            </a:fld>
            <a:endParaRPr lang="tr-TR"/>
          </a:p>
        </p:txBody>
      </p:sp>
    </p:spTree>
    <p:extLst>
      <p:ext uri="{BB962C8B-B14F-4D97-AF65-F5344CB8AC3E}">
        <p14:creationId xmlns:p14="http://schemas.microsoft.com/office/powerpoint/2010/main" val="28245525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4727C623-3BD2-48D1-B4BC-359C6E4C4D98}" type="datetimeFigureOut">
              <a:rPr lang="tr-TR" smtClean="0"/>
              <a:t>6.08.2017</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7644263A-A2CE-43F1-9D35-10847390E66D}" type="slidenum">
              <a:rPr lang="tr-TR" smtClean="0"/>
              <a:t>‹#›</a:t>
            </a:fld>
            <a:endParaRPr lang="tr-TR"/>
          </a:p>
        </p:txBody>
      </p:sp>
    </p:spTree>
    <p:extLst>
      <p:ext uri="{BB962C8B-B14F-4D97-AF65-F5344CB8AC3E}">
        <p14:creationId xmlns:p14="http://schemas.microsoft.com/office/powerpoint/2010/main" val="16131991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4727C623-3BD2-48D1-B4BC-359C6E4C4D98}" type="datetimeFigureOut">
              <a:rPr lang="tr-TR" smtClean="0"/>
              <a:t>6.08.2017</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7644263A-A2CE-43F1-9D35-10847390E66D}" type="slidenum">
              <a:rPr lang="tr-TR" smtClean="0"/>
              <a:t>‹#›</a:t>
            </a:fld>
            <a:endParaRPr lang="tr-TR"/>
          </a:p>
        </p:txBody>
      </p:sp>
    </p:spTree>
    <p:extLst>
      <p:ext uri="{BB962C8B-B14F-4D97-AF65-F5344CB8AC3E}">
        <p14:creationId xmlns:p14="http://schemas.microsoft.com/office/powerpoint/2010/main" val="21159713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a:t>
            </a:r>
          </a:p>
        </p:txBody>
      </p:sp>
      <p:sp>
        <p:nvSpPr>
          <p:cNvPr id="4" name="Veri Yer Tutucusu 3"/>
          <p:cNvSpPr>
            <a:spLocks noGrp="1"/>
          </p:cNvSpPr>
          <p:nvPr>
            <p:ph type="dt" sz="half" idx="10"/>
          </p:nvPr>
        </p:nvSpPr>
        <p:spPr/>
        <p:txBody>
          <a:bodyPr/>
          <a:lstStyle/>
          <a:p>
            <a:fld id="{4727C623-3BD2-48D1-B4BC-359C6E4C4D98}" type="datetimeFigureOut">
              <a:rPr lang="tr-TR" smtClean="0"/>
              <a:t>6.08.2017</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7644263A-A2CE-43F1-9D35-10847390E66D}" type="slidenum">
              <a:rPr lang="tr-TR" smtClean="0"/>
              <a:t>‹#›</a:t>
            </a:fld>
            <a:endParaRPr lang="tr-TR"/>
          </a:p>
        </p:txBody>
      </p:sp>
    </p:spTree>
    <p:extLst>
      <p:ext uri="{BB962C8B-B14F-4D97-AF65-F5344CB8AC3E}">
        <p14:creationId xmlns:p14="http://schemas.microsoft.com/office/powerpoint/2010/main" val="28451457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4727C623-3BD2-48D1-B4BC-359C6E4C4D98}" type="datetimeFigureOut">
              <a:rPr lang="tr-TR" smtClean="0"/>
              <a:t>6.08.2017</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7644263A-A2CE-43F1-9D35-10847390E66D}" type="slidenum">
              <a:rPr lang="tr-TR" smtClean="0"/>
              <a:t>‹#›</a:t>
            </a:fld>
            <a:endParaRPr lang="tr-TR"/>
          </a:p>
        </p:txBody>
      </p:sp>
    </p:spTree>
    <p:extLst>
      <p:ext uri="{BB962C8B-B14F-4D97-AF65-F5344CB8AC3E}">
        <p14:creationId xmlns:p14="http://schemas.microsoft.com/office/powerpoint/2010/main" val="11532484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4727C623-3BD2-48D1-B4BC-359C6E4C4D98}" type="datetimeFigureOut">
              <a:rPr lang="tr-TR" smtClean="0"/>
              <a:t>6.08.2017</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7644263A-A2CE-43F1-9D35-10847390E66D}" type="slidenum">
              <a:rPr lang="tr-TR" smtClean="0"/>
              <a:t>‹#›</a:t>
            </a:fld>
            <a:endParaRPr lang="tr-TR"/>
          </a:p>
        </p:txBody>
      </p:sp>
    </p:spTree>
    <p:extLst>
      <p:ext uri="{BB962C8B-B14F-4D97-AF65-F5344CB8AC3E}">
        <p14:creationId xmlns:p14="http://schemas.microsoft.com/office/powerpoint/2010/main" val="9096064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4727C623-3BD2-48D1-B4BC-359C6E4C4D98}" type="datetimeFigureOut">
              <a:rPr lang="tr-TR" smtClean="0"/>
              <a:t>6.08.2017</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7644263A-A2CE-43F1-9D35-10847390E66D}" type="slidenum">
              <a:rPr lang="tr-TR" smtClean="0"/>
              <a:t>‹#›</a:t>
            </a:fld>
            <a:endParaRPr lang="tr-TR"/>
          </a:p>
        </p:txBody>
      </p:sp>
    </p:spTree>
    <p:extLst>
      <p:ext uri="{BB962C8B-B14F-4D97-AF65-F5344CB8AC3E}">
        <p14:creationId xmlns:p14="http://schemas.microsoft.com/office/powerpoint/2010/main" val="17229820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4727C623-3BD2-48D1-B4BC-359C6E4C4D98}" type="datetimeFigureOut">
              <a:rPr lang="tr-TR" smtClean="0"/>
              <a:t>6.08.2017</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7644263A-A2CE-43F1-9D35-10847390E66D}" type="slidenum">
              <a:rPr lang="tr-TR" smtClean="0"/>
              <a:t>‹#›</a:t>
            </a:fld>
            <a:endParaRPr lang="tr-TR"/>
          </a:p>
        </p:txBody>
      </p:sp>
    </p:spTree>
    <p:extLst>
      <p:ext uri="{BB962C8B-B14F-4D97-AF65-F5344CB8AC3E}">
        <p14:creationId xmlns:p14="http://schemas.microsoft.com/office/powerpoint/2010/main" val="22528714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4727C623-3BD2-48D1-B4BC-359C6E4C4D98}" type="datetimeFigureOut">
              <a:rPr lang="tr-TR" smtClean="0"/>
              <a:t>6.08.2017</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7644263A-A2CE-43F1-9D35-10847390E66D}" type="slidenum">
              <a:rPr lang="tr-TR" smtClean="0"/>
              <a:t>‹#›</a:t>
            </a:fld>
            <a:endParaRPr lang="tr-TR"/>
          </a:p>
        </p:txBody>
      </p:sp>
    </p:spTree>
    <p:extLst>
      <p:ext uri="{BB962C8B-B14F-4D97-AF65-F5344CB8AC3E}">
        <p14:creationId xmlns:p14="http://schemas.microsoft.com/office/powerpoint/2010/main" val="16448052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4727C623-3BD2-48D1-B4BC-359C6E4C4D98}" type="datetimeFigureOut">
              <a:rPr lang="tr-TR" smtClean="0"/>
              <a:t>6.08.2017</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7644263A-A2CE-43F1-9D35-10847390E66D}" type="slidenum">
              <a:rPr lang="tr-TR" smtClean="0"/>
              <a:t>‹#›</a:t>
            </a:fld>
            <a:endParaRPr lang="tr-TR"/>
          </a:p>
        </p:txBody>
      </p:sp>
    </p:spTree>
    <p:extLst>
      <p:ext uri="{BB962C8B-B14F-4D97-AF65-F5344CB8AC3E}">
        <p14:creationId xmlns:p14="http://schemas.microsoft.com/office/powerpoint/2010/main" val="36983908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27C623-3BD2-48D1-B4BC-359C6E4C4D98}" type="datetimeFigureOut">
              <a:rPr lang="tr-TR" smtClean="0"/>
              <a:t>6.08.2017</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44263A-A2CE-43F1-9D35-10847390E66D}" type="slidenum">
              <a:rPr lang="tr-TR" smtClean="0"/>
              <a:t>‹#›</a:t>
            </a:fld>
            <a:endParaRPr lang="tr-TR"/>
          </a:p>
        </p:txBody>
      </p:sp>
    </p:spTree>
    <p:extLst>
      <p:ext uri="{BB962C8B-B14F-4D97-AF65-F5344CB8AC3E}">
        <p14:creationId xmlns:p14="http://schemas.microsoft.com/office/powerpoint/2010/main" val="42091262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gif"/></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60.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0" y="0"/>
            <a:ext cx="12192000" cy="1476103"/>
          </a:xfrm>
        </p:spPr>
        <p:txBody>
          <a:bodyPr>
            <a:noAutofit/>
          </a:bodyPr>
          <a:lstStyle/>
          <a:p>
            <a:r>
              <a:rPr lang="tr-TR" sz="8800" b="1" dirty="0" smtClean="0">
                <a:latin typeface="Bubbleboddy Neue Trial" pitchFamily="2" charset="0"/>
              </a:rPr>
              <a:t>Basit makineler</a:t>
            </a:r>
            <a:endParaRPr lang="tr-TR" sz="8800" b="1" dirty="0">
              <a:latin typeface="Bubbleboddy Neue Trial" pitchFamily="2" charset="0"/>
            </a:endParaRPr>
          </a:p>
        </p:txBody>
      </p:sp>
      <p:sp>
        <p:nvSpPr>
          <p:cNvPr id="3" name="Alt Başlık 2"/>
          <p:cNvSpPr>
            <a:spLocks noGrp="1"/>
          </p:cNvSpPr>
          <p:nvPr>
            <p:ph type="subTitle" idx="1"/>
          </p:nvPr>
        </p:nvSpPr>
        <p:spPr>
          <a:xfrm>
            <a:off x="1027611" y="3876358"/>
            <a:ext cx="9144000" cy="1655762"/>
          </a:xfrm>
        </p:spPr>
        <p:txBody>
          <a:bodyPr/>
          <a:lstStyle/>
          <a:p>
            <a:endParaRPr lang="tr-TR"/>
          </a:p>
        </p:txBody>
      </p:sp>
      <p:pic>
        <p:nvPicPr>
          <p:cNvPr id="1028" name="Picture 4" descr="basit makineler ile ilgili gö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1520" y="1211753"/>
            <a:ext cx="10959737" cy="53292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84589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8800" b="1" u="sng" dirty="0" smtClean="0"/>
              <a:t>VİDA</a:t>
            </a:r>
            <a:endParaRPr lang="tr-TR" sz="8800" b="1" u="sng" dirty="0"/>
          </a:p>
        </p:txBody>
      </p:sp>
      <p:sp>
        <p:nvSpPr>
          <p:cNvPr id="3" name="İçerik Yer Tutucusu 2"/>
          <p:cNvSpPr>
            <a:spLocks noGrp="1"/>
          </p:cNvSpPr>
          <p:nvPr>
            <p:ph idx="1"/>
          </p:nvPr>
        </p:nvSpPr>
        <p:spPr/>
        <p:txBody>
          <a:bodyPr/>
          <a:lstStyle/>
          <a:p>
            <a:endParaRPr lang="tr-TR"/>
          </a:p>
        </p:txBody>
      </p:sp>
      <p:pic>
        <p:nvPicPr>
          <p:cNvPr id="8194" name="Picture 2" descr="BASİT MAKİNELER VİDA ile ilgili gö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690687"/>
            <a:ext cx="4616354" cy="4788489"/>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İlgili resi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53" y="361361"/>
            <a:ext cx="3212999" cy="3805690"/>
          </a:xfrm>
          <a:prstGeom prst="rect">
            <a:avLst/>
          </a:prstGeom>
          <a:noFill/>
          <a:extLst>
            <a:ext uri="{909E8E84-426E-40DD-AFC4-6F175D3DCCD1}">
              <a14:hiddenFill xmlns:a14="http://schemas.microsoft.com/office/drawing/2010/main">
                <a:solidFill>
                  <a:srgbClr val="FFFFFF"/>
                </a:solidFill>
              </a14:hiddenFill>
            </a:ext>
          </a:extLst>
        </p:spPr>
      </p:pic>
      <p:pic>
        <p:nvPicPr>
          <p:cNvPr id="8200" name="Picture 8" descr="BASİT MAKİNELER VİDA ile ilgili görsel sonuc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75075" y="2096501"/>
            <a:ext cx="1938540" cy="39768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96595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z="8800" b="1" u="sng" dirty="0" smtClean="0"/>
              <a:t>KAMA</a:t>
            </a:r>
            <a:endParaRPr lang="tr-TR" b="1" u="sng" dirty="0"/>
          </a:p>
        </p:txBody>
      </p:sp>
      <p:sp>
        <p:nvSpPr>
          <p:cNvPr id="3" name="İçerik Yer Tutucusu 2"/>
          <p:cNvSpPr>
            <a:spLocks noGrp="1"/>
          </p:cNvSpPr>
          <p:nvPr>
            <p:ph idx="1"/>
          </p:nvPr>
        </p:nvSpPr>
        <p:spPr/>
        <p:txBody>
          <a:bodyPr/>
          <a:lstStyle/>
          <a:p>
            <a:endParaRPr lang="tr-TR"/>
          </a:p>
        </p:txBody>
      </p:sp>
      <p:pic>
        <p:nvPicPr>
          <p:cNvPr id="5" name="Resim 4"/>
          <p:cNvPicPr>
            <a:picLocks noChangeAspect="1"/>
          </p:cNvPicPr>
          <p:nvPr/>
        </p:nvPicPr>
        <p:blipFill>
          <a:blip r:embed="rId2"/>
          <a:stretch>
            <a:fillRect/>
          </a:stretch>
        </p:blipFill>
        <p:spPr>
          <a:xfrm>
            <a:off x="7224388" y="1825625"/>
            <a:ext cx="4129412" cy="4486275"/>
          </a:xfrm>
          <a:prstGeom prst="rect">
            <a:avLst/>
          </a:prstGeom>
        </p:spPr>
      </p:pic>
      <p:pic>
        <p:nvPicPr>
          <p:cNvPr id="6" name="Resim 5"/>
          <p:cNvPicPr>
            <a:picLocks noChangeAspect="1"/>
          </p:cNvPicPr>
          <p:nvPr/>
        </p:nvPicPr>
        <p:blipFill>
          <a:blip r:embed="rId3"/>
          <a:stretch>
            <a:fillRect/>
          </a:stretch>
        </p:blipFill>
        <p:spPr>
          <a:xfrm>
            <a:off x="838200" y="1690687"/>
            <a:ext cx="6503126" cy="4749301"/>
          </a:xfrm>
          <a:prstGeom prst="rect">
            <a:avLst/>
          </a:prstGeom>
        </p:spPr>
      </p:pic>
    </p:spTree>
    <p:extLst>
      <p:ext uri="{BB962C8B-B14F-4D97-AF65-F5344CB8AC3E}">
        <p14:creationId xmlns:p14="http://schemas.microsoft.com/office/powerpoint/2010/main" val="5117511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511628" y="652508"/>
            <a:ext cx="10515600" cy="1325563"/>
          </a:xfrm>
        </p:spPr>
        <p:txBody>
          <a:bodyPr>
            <a:noAutofit/>
          </a:bodyPr>
          <a:lstStyle/>
          <a:p>
            <a:r>
              <a:rPr lang="tr-TR" sz="8800" b="1" dirty="0">
                <a:latin typeface="Bubbleboddy Neue Trial" pitchFamily="2" charset="0"/>
              </a:rPr>
              <a:t>Genel Özellikler</a:t>
            </a:r>
            <a:r>
              <a:rPr lang="tr-TR" sz="8800" dirty="0"/>
              <a:t/>
            </a:r>
            <a:br>
              <a:rPr lang="tr-TR" sz="8800" dirty="0"/>
            </a:br>
            <a:endParaRPr lang="tr-TR" sz="8800" dirty="0"/>
          </a:p>
        </p:txBody>
      </p:sp>
      <p:sp>
        <p:nvSpPr>
          <p:cNvPr id="3" name="İçerik Yer Tutucusu 2"/>
          <p:cNvSpPr>
            <a:spLocks noGrp="1"/>
          </p:cNvSpPr>
          <p:nvPr>
            <p:ph idx="1"/>
          </p:nvPr>
        </p:nvSpPr>
        <p:spPr>
          <a:xfrm>
            <a:off x="195943" y="1293223"/>
            <a:ext cx="11769634" cy="5277394"/>
          </a:xfrm>
        </p:spPr>
        <p:txBody>
          <a:bodyPr/>
          <a:lstStyle/>
          <a:p>
            <a:r>
              <a:rPr lang="tr-TR" b="1" dirty="0" smtClean="0"/>
              <a:t>GÜNLÜK HAYATTA </a:t>
            </a:r>
            <a:r>
              <a:rPr lang="tr-TR" sz="3600" b="1" dirty="0" smtClean="0"/>
              <a:t>İŞLERİMİZİ KOLAYLAŞTIRMAK </a:t>
            </a:r>
            <a:r>
              <a:rPr lang="tr-TR" b="1" dirty="0" smtClean="0"/>
              <a:t>İÇİN KULLANDIĞIMIZ ARAÇLARDIR.</a:t>
            </a:r>
            <a:endParaRPr lang="tr-TR" b="1" dirty="0"/>
          </a:p>
        </p:txBody>
      </p:sp>
      <p:pic>
        <p:nvPicPr>
          <p:cNvPr id="2050" name="Picture 2" descr="basit makineler ile ilgili gö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1598" y="2149666"/>
            <a:ext cx="10203271" cy="44209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00619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 </a:t>
            </a:r>
            <a:endParaRPr lang="tr-TR" dirty="0"/>
          </a:p>
        </p:txBody>
      </p:sp>
      <p:sp>
        <p:nvSpPr>
          <p:cNvPr id="3" name="İçerik Yer Tutucusu 2"/>
          <p:cNvSpPr>
            <a:spLocks noGrp="1"/>
          </p:cNvSpPr>
          <p:nvPr>
            <p:ph idx="1"/>
          </p:nvPr>
        </p:nvSpPr>
        <p:spPr>
          <a:xfrm>
            <a:off x="250370" y="100443"/>
            <a:ext cx="11691258" cy="1741420"/>
          </a:xfrm>
        </p:spPr>
        <p:txBody>
          <a:bodyPr>
            <a:noAutofit/>
          </a:bodyPr>
          <a:lstStyle/>
          <a:p>
            <a:r>
              <a:rPr lang="tr-TR" sz="4800" b="1" dirty="0" smtClean="0"/>
              <a:t>Basit makineye GİRİŞ KUVVETİ uygulanır, basit makineden ÇIKIŞ KUVVETİ elde edilir.</a:t>
            </a:r>
            <a:endParaRPr lang="tr-TR" sz="4800" b="1" dirty="0"/>
          </a:p>
        </p:txBody>
      </p:sp>
      <p:pic>
        <p:nvPicPr>
          <p:cNvPr id="5" name="Resim 4"/>
          <p:cNvPicPr>
            <a:picLocks noChangeAspect="1"/>
          </p:cNvPicPr>
          <p:nvPr/>
        </p:nvPicPr>
        <p:blipFill>
          <a:blip r:embed="rId2"/>
          <a:stretch>
            <a:fillRect/>
          </a:stretch>
        </p:blipFill>
        <p:spPr>
          <a:xfrm>
            <a:off x="722464" y="1409202"/>
            <a:ext cx="10631336" cy="5265677"/>
          </a:xfrm>
          <a:prstGeom prst="rect">
            <a:avLst/>
          </a:prstGeom>
        </p:spPr>
      </p:pic>
    </p:spTree>
    <p:extLst>
      <p:ext uri="{BB962C8B-B14F-4D97-AF65-F5344CB8AC3E}">
        <p14:creationId xmlns:p14="http://schemas.microsoft.com/office/powerpoint/2010/main" val="194569740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58931" y="260622"/>
            <a:ext cx="11665131" cy="1325563"/>
          </a:xfrm>
        </p:spPr>
        <p:txBody>
          <a:bodyPr>
            <a:noAutofit/>
          </a:bodyPr>
          <a:lstStyle/>
          <a:p>
            <a:r>
              <a:rPr lang="tr-TR" b="1" dirty="0" smtClean="0">
                <a:latin typeface="+mn-lt"/>
              </a:rPr>
              <a:t>Basit makineler üzerine uygulanan kuvvetin; doğrultusunu, yönünü, büyüklüğünü ve uygulama noktasını değiştirir.</a:t>
            </a:r>
            <a:endParaRPr lang="tr-TR" b="1" dirty="0">
              <a:latin typeface="+mn-lt"/>
            </a:endParaRPr>
          </a:p>
        </p:txBody>
      </p:sp>
      <p:sp>
        <p:nvSpPr>
          <p:cNvPr id="3" name="İçerik Yer Tutucusu 2"/>
          <p:cNvSpPr>
            <a:spLocks noGrp="1"/>
          </p:cNvSpPr>
          <p:nvPr>
            <p:ph idx="1"/>
          </p:nvPr>
        </p:nvSpPr>
        <p:spPr/>
        <p:txBody>
          <a:bodyPr/>
          <a:lstStyle/>
          <a:p>
            <a:endParaRPr lang="tr-TR"/>
          </a:p>
        </p:txBody>
      </p:sp>
      <p:pic>
        <p:nvPicPr>
          <p:cNvPr id="5" name="Resim 4"/>
          <p:cNvPicPr>
            <a:picLocks noChangeAspect="1"/>
          </p:cNvPicPr>
          <p:nvPr/>
        </p:nvPicPr>
        <p:blipFill>
          <a:blip r:embed="rId2"/>
          <a:stretch>
            <a:fillRect/>
          </a:stretch>
        </p:blipFill>
        <p:spPr>
          <a:xfrm>
            <a:off x="7629525" y="1825625"/>
            <a:ext cx="3724275" cy="4638675"/>
          </a:xfrm>
          <a:prstGeom prst="rect">
            <a:avLst/>
          </a:prstGeom>
        </p:spPr>
      </p:pic>
      <p:pic>
        <p:nvPicPr>
          <p:cNvPr id="6" name="Resim 5"/>
          <p:cNvPicPr>
            <a:picLocks noChangeAspect="1"/>
          </p:cNvPicPr>
          <p:nvPr/>
        </p:nvPicPr>
        <p:blipFill>
          <a:blip r:embed="rId3"/>
          <a:stretch>
            <a:fillRect/>
          </a:stretch>
        </p:blipFill>
        <p:spPr>
          <a:xfrm>
            <a:off x="454478" y="1825625"/>
            <a:ext cx="7497159" cy="4784181"/>
          </a:xfrm>
          <a:prstGeom prst="rect">
            <a:avLst/>
          </a:prstGeom>
        </p:spPr>
      </p:pic>
    </p:spTree>
    <p:extLst>
      <p:ext uri="{BB962C8B-B14F-4D97-AF65-F5344CB8AC3E}">
        <p14:creationId xmlns:p14="http://schemas.microsoft.com/office/powerpoint/2010/main" val="332127866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0" y="365125"/>
            <a:ext cx="12192000" cy="1325563"/>
          </a:xfrm>
        </p:spPr>
        <p:txBody>
          <a:bodyPr>
            <a:noAutofit/>
          </a:bodyPr>
          <a:lstStyle/>
          <a:p>
            <a:r>
              <a:rPr lang="tr-TR" sz="5400" b="1" dirty="0" smtClean="0"/>
              <a:t>Kuvvetten kazanç varsa, yoldan kayıp vardır.</a:t>
            </a:r>
            <a:br>
              <a:rPr lang="tr-TR" sz="5400" b="1" dirty="0" smtClean="0"/>
            </a:br>
            <a:endParaRPr lang="tr-TR" sz="5400" b="1" dirty="0"/>
          </a:p>
        </p:txBody>
      </p:sp>
      <p:sp>
        <p:nvSpPr>
          <p:cNvPr id="3" name="İçerik Yer Tutucusu 2"/>
          <p:cNvSpPr>
            <a:spLocks noGrp="1"/>
          </p:cNvSpPr>
          <p:nvPr>
            <p:ph idx="1"/>
          </p:nvPr>
        </p:nvSpPr>
        <p:spPr/>
        <p:txBody>
          <a:bodyPr/>
          <a:lstStyle/>
          <a:p>
            <a:endParaRPr lang="tr-TR" dirty="0"/>
          </a:p>
        </p:txBody>
      </p:sp>
      <p:pic>
        <p:nvPicPr>
          <p:cNvPr id="4" name="Resim 3"/>
          <p:cNvPicPr>
            <a:picLocks noChangeAspect="1"/>
          </p:cNvPicPr>
          <p:nvPr/>
        </p:nvPicPr>
        <p:blipFill>
          <a:blip r:embed="rId2"/>
          <a:stretch>
            <a:fillRect/>
          </a:stretch>
        </p:blipFill>
        <p:spPr>
          <a:xfrm>
            <a:off x="838200" y="1283969"/>
            <a:ext cx="10563246" cy="4999265"/>
          </a:xfrm>
          <a:prstGeom prst="rect">
            <a:avLst/>
          </a:prstGeom>
        </p:spPr>
      </p:pic>
    </p:spTree>
    <p:extLst>
      <p:ext uri="{BB962C8B-B14F-4D97-AF65-F5344CB8AC3E}">
        <p14:creationId xmlns:p14="http://schemas.microsoft.com/office/powerpoint/2010/main" val="396933088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sp>
        <p:nvSpPr>
          <p:cNvPr id="4" name="Unvan 1"/>
          <p:cNvSpPr txBox="1">
            <a:spLocks/>
          </p:cNvSpPr>
          <p:nvPr/>
        </p:nvSpPr>
        <p:spPr>
          <a:xfrm>
            <a:off x="0" y="365125"/>
            <a:ext cx="12192000"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5400" b="1" dirty="0" smtClean="0"/>
              <a:t>Yoldan kazanç varsa, kuvvetten kayıp vardır.</a:t>
            </a:r>
            <a:br>
              <a:rPr lang="tr-TR" sz="5400" b="1" dirty="0" smtClean="0"/>
            </a:br>
            <a:endParaRPr lang="tr-TR" sz="5400" b="1" dirty="0"/>
          </a:p>
        </p:txBody>
      </p:sp>
      <p:pic>
        <p:nvPicPr>
          <p:cNvPr id="5" name="Resim 4"/>
          <p:cNvPicPr>
            <a:picLocks noChangeAspect="1"/>
          </p:cNvPicPr>
          <p:nvPr/>
        </p:nvPicPr>
        <p:blipFill>
          <a:blip r:embed="rId2"/>
          <a:stretch>
            <a:fillRect/>
          </a:stretch>
        </p:blipFill>
        <p:spPr>
          <a:xfrm>
            <a:off x="838200" y="1561827"/>
            <a:ext cx="10527582" cy="4615135"/>
          </a:xfrm>
          <a:prstGeom prst="rect">
            <a:avLst/>
          </a:prstGeom>
        </p:spPr>
      </p:pic>
    </p:spTree>
    <p:extLst>
      <p:ext uri="{BB962C8B-B14F-4D97-AF65-F5344CB8AC3E}">
        <p14:creationId xmlns:p14="http://schemas.microsoft.com/office/powerpoint/2010/main" val="79088228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0" y="1"/>
            <a:ext cx="12192000" cy="2495006"/>
          </a:xfrm>
        </p:spPr>
        <p:txBody>
          <a:bodyPr>
            <a:noAutofit/>
          </a:bodyPr>
          <a:lstStyle/>
          <a:p>
            <a:r>
              <a:rPr lang="tr-TR" sz="4800" b="1" dirty="0" smtClean="0">
                <a:latin typeface="+mn-lt"/>
              </a:rPr>
              <a:t>Aynı anda hem kuvvetten hem yoldan kazanç veya kayıp olmaz. Birinden kaç kat kazanç varsa diğerinden o oranda kayıp vardır.</a:t>
            </a:r>
            <a:endParaRPr lang="tr-TR" sz="4800" b="1" dirty="0">
              <a:latin typeface="+mn-lt"/>
            </a:endParaRPr>
          </a:p>
        </p:txBody>
      </p:sp>
      <p:sp>
        <p:nvSpPr>
          <p:cNvPr id="3" name="İçerik Yer Tutucusu 2"/>
          <p:cNvSpPr>
            <a:spLocks noGrp="1"/>
          </p:cNvSpPr>
          <p:nvPr>
            <p:ph idx="1"/>
          </p:nvPr>
        </p:nvSpPr>
        <p:spPr/>
        <p:txBody>
          <a:bodyPr/>
          <a:lstStyle/>
          <a:p>
            <a:endParaRPr lang="tr-TR" dirty="0"/>
          </a:p>
        </p:txBody>
      </p:sp>
      <p:pic>
        <p:nvPicPr>
          <p:cNvPr id="4" name="Resim 3"/>
          <p:cNvPicPr>
            <a:picLocks noChangeAspect="1"/>
          </p:cNvPicPr>
          <p:nvPr/>
        </p:nvPicPr>
        <p:blipFill>
          <a:blip r:embed="rId2"/>
          <a:stretch>
            <a:fillRect/>
          </a:stretch>
        </p:blipFill>
        <p:spPr>
          <a:xfrm>
            <a:off x="838200" y="2635953"/>
            <a:ext cx="10515600" cy="4052230"/>
          </a:xfrm>
          <a:prstGeom prst="rect">
            <a:avLst/>
          </a:prstGeom>
        </p:spPr>
      </p:pic>
    </p:spTree>
    <p:extLst>
      <p:ext uri="{BB962C8B-B14F-4D97-AF65-F5344CB8AC3E}">
        <p14:creationId xmlns:p14="http://schemas.microsoft.com/office/powerpoint/2010/main" val="29818183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pic>
        <p:nvPicPr>
          <p:cNvPr id="1026" name="Picture 2" descr="tekerlekli sandalye yolu ile ilgili gö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199" y="365124"/>
            <a:ext cx="10515601" cy="61213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43627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pic>
        <p:nvPicPr>
          <p:cNvPr id="4" name="Picture 8" descr="EĞİK DÜZLEM ile ilgili gö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4054" y="365125"/>
            <a:ext cx="9363891" cy="62425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03413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0" y="0"/>
            <a:ext cx="11353800" cy="1325563"/>
          </a:xfrm>
        </p:spPr>
        <p:txBody>
          <a:bodyPr>
            <a:normAutofit/>
          </a:bodyPr>
          <a:lstStyle/>
          <a:p>
            <a:r>
              <a:rPr lang="tr-TR" sz="8000" u="sng" dirty="0" smtClean="0">
                <a:latin typeface="Bubbleboddy Neue Trial" pitchFamily="2" charset="0"/>
              </a:rPr>
              <a:t>Ön bilgilerim</a:t>
            </a:r>
            <a:endParaRPr lang="tr-TR" sz="8000" u="sng" dirty="0">
              <a:latin typeface="Bubbleboddy Neue Trial" pitchFamily="2" charset="0"/>
            </a:endParaRPr>
          </a:p>
        </p:txBody>
      </p:sp>
      <p:sp>
        <p:nvSpPr>
          <p:cNvPr id="3" name="İçerik Yer Tutucusu 2"/>
          <p:cNvSpPr>
            <a:spLocks noGrp="1"/>
          </p:cNvSpPr>
          <p:nvPr>
            <p:ph idx="1"/>
          </p:nvPr>
        </p:nvSpPr>
        <p:spPr>
          <a:xfrm>
            <a:off x="0" y="1325564"/>
            <a:ext cx="12192000" cy="5532436"/>
          </a:xfrm>
        </p:spPr>
        <p:txBody>
          <a:bodyPr>
            <a:normAutofit lnSpcReduction="10000"/>
          </a:bodyPr>
          <a:lstStyle/>
          <a:p>
            <a:pPr marL="0" indent="0">
              <a:buNone/>
            </a:pPr>
            <a:r>
              <a:rPr lang="tr-TR" sz="4000" b="1" u="sng" dirty="0" smtClean="0">
                <a:latin typeface="Bubbleboddy Neue Trial" pitchFamily="2" charset="0"/>
              </a:rPr>
              <a:t>KUVVET : </a:t>
            </a:r>
            <a:r>
              <a:rPr lang="tr-TR" sz="4000" b="1" dirty="0" smtClean="0">
                <a:latin typeface="Bubbleboddy Neue Trial" pitchFamily="2" charset="0"/>
              </a:rPr>
              <a:t>Duran bir cismi hareket ettiren, hareket eden bir cismi durduran; cisimlerin şeklini, yönünü, doğrultusunu ve hızını değiştirebilen her türlü etkidir.</a:t>
            </a:r>
          </a:p>
          <a:p>
            <a:r>
              <a:rPr lang="tr-TR" sz="4400" b="1" dirty="0" smtClean="0">
                <a:latin typeface="Bubbleboddy Neue Trial" pitchFamily="2" charset="0"/>
              </a:rPr>
              <a:t>F ile gösterilir.</a:t>
            </a:r>
          </a:p>
          <a:p>
            <a:r>
              <a:rPr lang="tr-TR" sz="4400" b="1" dirty="0" smtClean="0">
                <a:latin typeface="Bubbleboddy Neue Trial" pitchFamily="2" charset="0"/>
              </a:rPr>
              <a:t>Birimi NEWTON (N) dur.</a:t>
            </a:r>
          </a:p>
          <a:p>
            <a:r>
              <a:rPr lang="tr-TR" sz="4400" b="1" dirty="0" smtClean="0">
                <a:latin typeface="Bubbleboddy Neue Trial" pitchFamily="2" charset="0"/>
              </a:rPr>
              <a:t>DİNAMOMETRE ile ölçülür.</a:t>
            </a:r>
          </a:p>
          <a:p>
            <a:r>
              <a:rPr lang="tr-TR" sz="4400" b="1" dirty="0" smtClean="0">
                <a:latin typeface="Bubbleboddy Neue Trial" pitchFamily="2" charset="0"/>
              </a:rPr>
              <a:t>Kuvvet gözle görülemez, kuvvetin etkileri gözlenip ölçülebilir.</a:t>
            </a:r>
            <a:endParaRPr lang="tr-TR" sz="4400" b="1" dirty="0">
              <a:latin typeface="Bubbleboddy Neue Trial" pitchFamily="2" charset="0"/>
            </a:endParaRPr>
          </a:p>
        </p:txBody>
      </p:sp>
    </p:spTree>
    <p:extLst>
      <p:ext uri="{BB962C8B-B14F-4D97-AF65-F5344CB8AC3E}">
        <p14:creationId xmlns:p14="http://schemas.microsoft.com/office/powerpoint/2010/main" val="25873136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56754" y="365125"/>
            <a:ext cx="11197046" cy="1325563"/>
          </a:xfrm>
        </p:spPr>
        <p:txBody>
          <a:bodyPr>
            <a:noAutofit/>
          </a:bodyPr>
          <a:lstStyle/>
          <a:p>
            <a:r>
              <a:rPr lang="tr-TR" sz="4800" b="1" dirty="0" smtClean="0"/>
              <a:t>Basit makinelerle genelde küçük kuvvetlerle büyük kuvvetleri dengelemek amaçlanır. Bu yüzden genelde kuvvetten kazanç vardır.</a:t>
            </a:r>
            <a:endParaRPr lang="tr-TR" sz="4800" b="1" dirty="0"/>
          </a:p>
        </p:txBody>
      </p:sp>
      <p:sp>
        <p:nvSpPr>
          <p:cNvPr id="3" name="İçerik Yer Tutucusu 2"/>
          <p:cNvSpPr>
            <a:spLocks noGrp="1"/>
          </p:cNvSpPr>
          <p:nvPr>
            <p:ph idx="1"/>
          </p:nvPr>
        </p:nvSpPr>
        <p:spPr/>
        <p:txBody>
          <a:bodyPr/>
          <a:lstStyle/>
          <a:p>
            <a:endParaRPr lang="tr-TR" dirty="0"/>
          </a:p>
        </p:txBody>
      </p:sp>
      <p:pic>
        <p:nvPicPr>
          <p:cNvPr id="1026" name="Picture 2" descr="kuvvet kazancı ile ilgili gö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2264614"/>
            <a:ext cx="10203270" cy="42406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08878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61257" y="365125"/>
            <a:ext cx="11092543" cy="1325563"/>
          </a:xfrm>
        </p:spPr>
        <p:txBody>
          <a:bodyPr>
            <a:normAutofit fontScale="90000"/>
          </a:bodyPr>
          <a:lstStyle/>
          <a:p>
            <a:r>
              <a:rPr lang="tr-TR" b="1" dirty="0">
                <a:latin typeface="+mn-lt"/>
              </a:rPr>
              <a:t>Kuvvet kazancı= yük/kuvvet = kuvvet kolu/yük kolu</a:t>
            </a:r>
            <a:br>
              <a:rPr lang="tr-TR" b="1" dirty="0">
                <a:latin typeface="+mn-lt"/>
              </a:rPr>
            </a:br>
            <a:endParaRPr lang="tr-TR" b="1" dirty="0">
              <a:latin typeface="+mn-lt"/>
            </a:endParaRPr>
          </a:p>
        </p:txBody>
      </p:sp>
      <p:sp>
        <p:nvSpPr>
          <p:cNvPr id="3" name="İçerik Yer Tutucusu 2"/>
          <p:cNvSpPr>
            <a:spLocks noGrp="1"/>
          </p:cNvSpPr>
          <p:nvPr>
            <p:ph idx="1"/>
          </p:nvPr>
        </p:nvSpPr>
        <p:spPr>
          <a:xfrm>
            <a:off x="261257" y="1397726"/>
            <a:ext cx="11092543" cy="4779237"/>
          </a:xfrm>
        </p:spPr>
        <p:txBody>
          <a:bodyPr/>
          <a:lstStyle/>
          <a:p>
            <a:r>
              <a:rPr lang="tr-TR" b="1" dirty="0" smtClean="0"/>
              <a:t>Yani yük kuvvetten büyük olursa kuvvetten kazanç vardır.</a:t>
            </a:r>
          </a:p>
          <a:p>
            <a:r>
              <a:rPr lang="tr-TR" b="1" dirty="0" smtClean="0"/>
              <a:t>Veya kuvvet kolu yük kolundan büyük olursa kuvvetten kazanç vardır.</a:t>
            </a:r>
            <a:endParaRPr lang="tr-TR" b="1" dirty="0"/>
          </a:p>
        </p:txBody>
      </p:sp>
      <p:pic>
        <p:nvPicPr>
          <p:cNvPr id="4" name="Resim 3"/>
          <p:cNvPicPr>
            <a:picLocks noChangeAspect="1"/>
          </p:cNvPicPr>
          <p:nvPr/>
        </p:nvPicPr>
        <p:blipFill>
          <a:blip r:embed="rId2"/>
          <a:stretch>
            <a:fillRect/>
          </a:stretch>
        </p:blipFill>
        <p:spPr>
          <a:xfrm>
            <a:off x="376102" y="2490788"/>
            <a:ext cx="10629900" cy="3988389"/>
          </a:xfrm>
          <a:prstGeom prst="rect">
            <a:avLst/>
          </a:prstGeom>
        </p:spPr>
      </p:pic>
    </p:spTree>
    <p:extLst>
      <p:ext uri="{BB962C8B-B14F-4D97-AF65-F5344CB8AC3E}">
        <p14:creationId xmlns:p14="http://schemas.microsoft.com/office/powerpoint/2010/main" val="10187874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0" y="365125"/>
            <a:ext cx="12192000" cy="1325563"/>
          </a:xfrm>
        </p:spPr>
        <p:txBody>
          <a:bodyPr>
            <a:noAutofit/>
          </a:bodyPr>
          <a:lstStyle/>
          <a:p>
            <a:r>
              <a:rPr lang="tr-TR" sz="5400" b="1" dirty="0" smtClean="0"/>
              <a:t>Basit makinelerde hiç bir zaman işten veya enerjiden kazanç sağlanmaz.</a:t>
            </a:r>
            <a:endParaRPr lang="tr-TR" sz="5400" b="1" dirty="0"/>
          </a:p>
        </p:txBody>
      </p:sp>
      <p:sp>
        <p:nvSpPr>
          <p:cNvPr id="3" name="İçerik Yer Tutucusu 2"/>
          <p:cNvSpPr>
            <a:spLocks noGrp="1"/>
          </p:cNvSpPr>
          <p:nvPr>
            <p:ph idx="1"/>
          </p:nvPr>
        </p:nvSpPr>
        <p:spPr/>
        <p:txBody>
          <a:bodyPr/>
          <a:lstStyle/>
          <a:p>
            <a:endParaRPr lang="tr-TR"/>
          </a:p>
        </p:txBody>
      </p:sp>
      <p:pic>
        <p:nvPicPr>
          <p:cNvPr id="4" name="Resim 3"/>
          <p:cNvPicPr>
            <a:picLocks noChangeAspect="1"/>
          </p:cNvPicPr>
          <p:nvPr/>
        </p:nvPicPr>
        <p:blipFill>
          <a:blip r:embed="rId2"/>
          <a:stretch>
            <a:fillRect/>
          </a:stretch>
        </p:blipFill>
        <p:spPr>
          <a:xfrm>
            <a:off x="838200" y="1825625"/>
            <a:ext cx="10554960" cy="4351338"/>
          </a:xfrm>
          <a:prstGeom prst="rect">
            <a:avLst/>
          </a:prstGeom>
        </p:spPr>
      </p:pic>
    </p:spTree>
    <p:extLst>
      <p:ext uri="{BB962C8B-B14F-4D97-AF65-F5344CB8AC3E}">
        <p14:creationId xmlns:p14="http://schemas.microsoft.com/office/powerpoint/2010/main" val="33044274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 y="0"/>
            <a:ext cx="12192001" cy="2521131"/>
          </a:xfrm>
        </p:spPr>
        <p:txBody>
          <a:bodyPr>
            <a:normAutofit fontScale="90000"/>
          </a:bodyPr>
          <a:lstStyle/>
          <a:p>
            <a:r>
              <a:rPr lang="tr-TR" b="1" dirty="0" smtClean="0">
                <a:latin typeface="+mn-lt"/>
              </a:rPr>
              <a:t>Basit makineler, kendilerine verilen enerjiden daha fazla iş yapamaz, kendi başlarına enerji üretemez, makine kullanılsa da kullanılmasa da yapılan iş değişmez. Makine kullanıldığında işin yapılma zamanı kısalır bundan dolayı iş  kolaylaşmış olur.</a:t>
            </a:r>
            <a:endParaRPr lang="tr-TR" b="1" dirty="0">
              <a:latin typeface="+mn-lt"/>
            </a:endParaRPr>
          </a:p>
        </p:txBody>
      </p:sp>
      <p:sp>
        <p:nvSpPr>
          <p:cNvPr id="3" name="İçerik Yer Tutucusu 2"/>
          <p:cNvSpPr>
            <a:spLocks noGrp="1"/>
          </p:cNvSpPr>
          <p:nvPr>
            <p:ph idx="1"/>
          </p:nvPr>
        </p:nvSpPr>
        <p:spPr/>
        <p:txBody>
          <a:bodyPr/>
          <a:lstStyle/>
          <a:p>
            <a:endParaRPr lang="tr-TR" dirty="0"/>
          </a:p>
        </p:txBody>
      </p:sp>
      <p:pic>
        <p:nvPicPr>
          <p:cNvPr id="9218" name="Picture 2" descr="soda açacağı ile ilgili gö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96009" y="2622051"/>
            <a:ext cx="3905250" cy="3200401"/>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descr="soda şişesi ile ilgili görsel sonuc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6075" y="2978331"/>
            <a:ext cx="5003581" cy="37490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66172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pic>
        <p:nvPicPr>
          <p:cNvPr id="4" name="Resim 3"/>
          <p:cNvPicPr>
            <a:picLocks noChangeAspect="1"/>
          </p:cNvPicPr>
          <p:nvPr/>
        </p:nvPicPr>
        <p:blipFill>
          <a:blip r:embed="rId2"/>
          <a:stretch>
            <a:fillRect/>
          </a:stretch>
        </p:blipFill>
        <p:spPr>
          <a:xfrm>
            <a:off x="3294017" y="213359"/>
            <a:ext cx="5405846" cy="6139973"/>
          </a:xfrm>
          <a:prstGeom prst="rect">
            <a:avLst/>
          </a:prstGeom>
        </p:spPr>
      </p:pic>
    </p:spTree>
    <p:extLst>
      <p:ext uri="{BB962C8B-B14F-4D97-AF65-F5344CB8AC3E}">
        <p14:creationId xmlns:p14="http://schemas.microsoft.com/office/powerpoint/2010/main" val="24682077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0" y="1"/>
            <a:ext cx="11353800" cy="1690688"/>
          </a:xfrm>
        </p:spPr>
        <p:txBody>
          <a:bodyPr>
            <a:normAutofit fontScale="90000"/>
          </a:bodyPr>
          <a:lstStyle/>
          <a:p>
            <a:r>
              <a:rPr lang="tr-TR" sz="4800" b="1" dirty="0" smtClean="0">
                <a:latin typeface="+mn-lt"/>
              </a:rPr>
              <a:t>Basit makinelerde bir enerji türü başka bir enerji türüne dönüşebilir. (kas e.&gt;hareket e.)</a:t>
            </a:r>
            <a:endParaRPr lang="tr-TR" sz="4800" b="1" dirty="0">
              <a:latin typeface="+mn-lt"/>
            </a:endParaRPr>
          </a:p>
        </p:txBody>
      </p:sp>
      <p:sp>
        <p:nvSpPr>
          <p:cNvPr id="3" name="İçerik Yer Tutucusu 2"/>
          <p:cNvSpPr>
            <a:spLocks noGrp="1"/>
          </p:cNvSpPr>
          <p:nvPr>
            <p:ph idx="1"/>
          </p:nvPr>
        </p:nvSpPr>
        <p:spPr/>
        <p:txBody>
          <a:bodyPr/>
          <a:lstStyle/>
          <a:p>
            <a:endParaRPr lang="tr-TR"/>
          </a:p>
        </p:txBody>
      </p:sp>
      <p:pic>
        <p:nvPicPr>
          <p:cNvPr id="11266" name="Picture 2" descr="deniz sandal ile ilgili gö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541" y="1619250"/>
            <a:ext cx="9525000" cy="5238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53984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69817" y="0"/>
            <a:ext cx="12022183" cy="5421721"/>
          </a:xfrm>
        </p:spPr>
        <p:txBody>
          <a:bodyPr>
            <a:normAutofit/>
          </a:bodyPr>
          <a:lstStyle/>
          <a:p>
            <a:r>
              <a:rPr lang="tr-TR" sz="5400" b="1" dirty="0" smtClean="0"/>
              <a:t>Basit makinelerde sürtünmeden dolayı işten ya da harcanan enerjiden dolayı kayıp vardır. Makineye verilen enerjinin bir kısmı sürtünme ile ısıya dönüşür. Sürtünen parçalar bozulur.</a:t>
            </a:r>
            <a:endParaRPr lang="tr-TR" sz="5400" b="1" dirty="0"/>
          </a:p>
        </p:txBody>
      </p:sp>
    </p:spTree>
    <p:extLst>
      <p:ext uri="{BB962C8B-B14F-4D97-AF65-F5344CB8AC3E}">
        <p14:creationId xmlns:p14="http://schemas.microsoft.com/office/powerpoint/2010/main" val="12358869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Autofit/>
          </a:bodyPr>
          <a:lstStyle/>
          <a:p>
            <a:r>
              <a:rPr lang="tr-TR" sz="5400" b="1" dirty="0" smtClean="0"/>
              <a:t>Basit makineler denge prensibine göre çalışır.</a:t>
            </a:r>
            <a:endParaRPr lang="tr-TR" sz="5400" b="1" dirty="0"/>
          </a:p>
        </p:txBody>
      </p:sp>
      <p:sp>
        <p:nvSpPr>
          <p:cNvPr id="3" name="İçerik Yer Tutucusu 2"/>
          <p:cNvSpPr>
            <a:spLocks noGrp="1"/>
          </p:cNvSpPr>
          <p:nvPr>
            <p:ph idx="1"/>
          </p:nvPr>
        </p:nvSpPr>
        <p:spPr/>
        <p:txBody>
          <a:bodyPr/>
          <a:lstStyle/>
          <a:p>
            <a:endParaRPr lang="tr-TR"/>
          </a:p>
        </p:txBody>
      </p:sp>
      <p:pic>
        <p:nvPicPr>
          <p:cNvPr id="4" name="Resim 3"/>
          <p:cNvPicPr>
            <a:picLocks noChangeAspect="1"/>
          </p:cNvPicPr>
          <p:nvPr/>
        </p:nvPicPr>
        <p:blipFill>
          <a:blip r:embed="rId2"/>
          <a:stretch>
            <a:fillRect/>
          </a:stretch>
        </p:blipFill>
        <p:spPr>
          <a:xfrm>
            <a:off x="838200" y="1825625"/>
            <a:ext cx="10650154" cy="4351338"/>
          </a:xfrm>
          <a:prstGeom prst="rect">
            <a:avLst/>
          </a:prstGeom>
        </p:spPr>
      </p:pic>
    </p:spTree>
    <p:extLst>
      <p:ext uri="{BB962C8B-B14F-4D97-AF65-F5344CB8AC3E}">
        <p14:creationId xmlns:p14="http://schemas.microsoft.com/office/powerpoint/2010/main" val="8107637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0" y="365125"/>
            <a:ext cx="12192000" cy="1325563"/>
          </a:xfrm>
        </p:spPr>
        <p:txBody>
          <a:bodyPr>
            <a:noAutofit/>
          </a:bodyPr>
          <a:lstStyle/>
          <a:p>
            <a:r>
              <a:rPr lang="tr-TR" sz="6000" b="1" dirty="0" smtClean="0"/>
              <a:t>Tüm basit makinelerdeki TEMEL KURAL</a:t>
            </a:r>
            <a:endParaRPr lang="tr-TR" sz="6000" b="1" dirty="0"/>
          </a:p>
        </p:txBody>
      </p:sp>
      <p:sp>
        <p:nvSpPr>
          <p:cNvPr id="3" name="İçerik Yer Tutucusu 2"/>
          <p:cNvSpPr>
            <a:spLocks noGrp="1"/>
          </p:cNvSpPr>
          <p:nvPr>
            <p:ph idx="1"/>
          </p:nvPr>
        </p:nvSpPr>
        <p:spPr/>
        <p:txBody>
          <a:bodyPr>
            <a:normAutofit/>
          </a:bodyPr>
          <a:lstStyle/>
          <a:p>
            <a:pPr algn="ctr"/>
            <a:r>
              <a:rPr lang="tr-TR" sz="4400" b="1" dirty="0" smtClean="0"/>
              <a:t>KUVVET X KUVVET KOLU = YÜK X YÜK KOLU</a:t>
            </a:r>
            <a:endParaRPr lang="tr-TR" sz="4400" b="1" dirty="0"/>
          </a:p>
        </p:txBody>
      </p:sp>
      <p:pic>
        <p:nvPicPr>
          <p:cNvPr id="3076" name="Picture 4" descr="İlgili resi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83415" y="3019130"/>
            <a:ext cx="4772025" cy="31578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619735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67295" y="-60330"/>
            <a:ext cx="10515600" cy="1325563"/>
          </a:xfrm>
        </p:spPr>
        <p:txBody>
          <a:bodyPr>
            <a:normAutofit fontScale="90000"/>
          </a:bodyPr>
          <a:lstStyle/>
          <a:p>
            <a:r>
              <a:rPr lang="tr-TR" sz="7200" b="1" dirty="0" smtClean="0"/>
              <a:t>KALDIRAÇLAR</a:t>
            </a:r>
            <a:r>
              <a:rPr lang="tr-TR" b="1" dirty="0" smtClean="0"/>
              <a:t>(TEK TARAFLI-ÇİFT TARAFLI) </a:t>
            </a:r>
            <a:endParaRPr lang="tr-TR" b="1" dirty="0"/>
          </a:p>
        </p:txBody>
      </p:sp>
      <p:sp>
        <p:nvSpPr>
          <p:cNvPr id="3" name="İçerik Yer Tutucusu 2"/>
          <p:cNvSpPr>
            <a:spLocks noGrp="1"/>
          </p:cNvSpPr>
          <p:nvPr>
            <p:ph idx="1"/>
          </p:nvPr>
        </p:nvSpPr>
        <p:spPr/>
        <p:txBody>
          <a:bodyPr/>
          <a:lstStyle/>
          <a:p>
            <a:endParaRPr lang="tr-TR"/>
          </a:p>
        </p:txBody>
      </p:sp>
      <p:pic>
        <p:nvPicPr>
          <p:cNvPr id="4" name="Picture 2" descr="İlgili resi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9641" y="1265233"/>
            <a:ext cx="9990908" cy="54721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61704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5"/>
            <a:ext cx="10515600" cy="5225778"/>
          </a:xfrm>
        </p:spPr>
        <p:txBody>
          <a:bodyPr>
            <a:noAutofit/>
          </a:bodyPr>
          <a:lstStyle/>
          <a:p>
            <a:pPr algn="ctr"/>
            <a:r>
              <a:rPr lang="tr-TR" sz="13800" b="1" dirty="0" smtClean="0">
                <a:latin typeface="Bubbleboddy Neue Trial" pitchFamily="2" charset="0"/>
              </a:rPr>
              <a:t>Hangi basit makineleri öğreneceğiz</a:t>
            </a:r>
            <a:endParaRPr lang="tr-TR" sz="13800" b="1" dirty="0">
              <a:latin typeface="Bubbleboddy Neue Trial" pitchFamily="2" charset="0"/>
            </a:endParaRPr>
          </a:p>
        </p:txBody>
      </p:sp>
      <p:sp>
        <p:nvSpPr>
          <p:cNvPr id="3" name="İçerik Yer Tutucusu 2"/>
          <p:cNvSpPr>
            <a:spLocks noGrp="1"/>
          </p:cNvSpPr>
          <p:nvPr>
            <p:ph idx="1"/>
          </p:nvPr>
        </p:nvSpPr>
        <p:spPr/>
        <p:txBody>
          <a:bodyPr/>
          <a:lstStyle/>
          <a:p>
            <a:endParaRPr lang="tr-TR" dirty="0"/>
          </a:p>
        </p:txBody>
      </p:sp>
    </p:spTree>
    <p:extLst>
      <p:ext uri="{BB962C8B-B14F-4D97-AF65-F5344CB8AC3E}">
        <p14:creationId xmlns:p14="http://schemas.microsoft.com/office/powerpoint/2010/main" val="395769689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95943" y="365125"/>
            <a:ext cx="11821886" cy="1325563"/>
          </a:xfrm>
        </p:spPr>
        <p:txBody>
          <a:bodyPr>
            <a:normAutofit fontScale="90000"/>
          </a:bodyPr>
          <a:lstStyle/>
          <a:p>
            <a:r>
              <a:rPr lang="tr-TR" sz="4800" b="1" dirty="0" smtClean="0"/>
              <a:t>1. DESTEĞİN ORTADA OLDUĞU KALDIRAÇLAR</a:t>
            </a:r>
            <a:br>
              <a:rPr lang="tr-TR" sz="4800" b="1" dirty="0" smtClean="0"/>
            </a:br>
            <a:r>
              <a:rPr lang="tr-TR" sz="4800" b="1" dirty="0" smtClean="0"/>
              <a:t>	- kuvvetle yük zıt yönlü hareket eder.</a:t>
            </a:r>
            <a:endParaRPr lang="tr-TR" sz="4800" b="1" dirty="0"/>
          </a:p>
        </p:txBody>
      </p:sp>
      <p:pic>
        <p:nvPicPr>
          <p:cNvPr id="10" name="İçerik Yer Tutucusu 9"/>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bwMode="auto">
          <a:xfrm>
            <a:off x="1826759" y="1895475"/>
            <a:ext cx="8325122" cy="4603627"/>
          </a:xfrm>
          <a:prstGeom prst="rect">
            <a:avLst/>
          </a:prstGeom>
          <a:noFill/>
          <a:extLst>
            <a:ext uri="{909E8E84-426E-40DD-AFC4-6F175D3DCCD1}">
              <a14:hiddenFill xmlns:a14="http://schemas.microsoft.com/office/drawing/2010/main">
                <a:solidFill>
                  <a:srgbClr val="FFFFFF"/>
                </a:solidFill>
              </a14:hiddenFill>
            </a:ext>
          </a:extLst>
        </p:spPr>
      </p:pic>
      <p:sp>
        <p:nvSpPr>
          <p:cNvPr id="9" name="AutoShape 12" descr="KALDIRAÇLAR ile ilgili görsel sonucu"/>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Tree>
    <p:extLst>
      <p:ext uri="{BB962C8B-B14F-4D97-AF65-F5344CB8AC3E}">
        <p14:creationId xmlns:p14="http://schemas.microsoft.com/office/powerpoint/2010/main" val="20143028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0" y="0"/>
            <a:ext cx="12192000" cy="1325563"/>
          </a:xfrm>
        </p:spPr>
        <p:txBody>
          <a:bodyPr/>
          <a:lstStyle/>
          <a:p>
            <a:r>
              <a:rPr lang="tr-TR" b="1" dirty="0" smtClean="0"/>
              <a:t>KUVVET DESTEĞE YÜKTEN UZAKSA KUVVET KAZANÇ, YOLDAN KAYIP VARDIR.</a:t>
            </a:r>
            <a:endParaRPr lang="tr-TR" b="1" dirty="0"/>
          </a:p>
        </p:txBody>
      </p:sp>
      <p:sp>
        <p:nvSpPr>
          <p:cNvPr id="3" name="İçerik Yer Tutucusu 2"/>
          <p:cNvSpPr>
            <a:spLocks noGrp="1"/>
          </p:cNvSpPr>
          <p:nvPr>
            <p:ph idx="1"/>
          </p:nvPr>
        </p:nvSpPr>
        <p:spPr>
          <a:xfrm>
            <a:off x="838200" y="1325563"/>
            <a:ext cx="10515600" cy="4351338"/>
          </a:xfrm>
        </p:spPr>
        <p:txBody>
          <a:bodyPr/>
          <a:lstStyle/>
          <a:p>
            <a:r>
              <a:rPr lang="tr-TR" dirty="0" smtClean="0"/>
              <a:t>30 N LUK YÜK 10 N LUK KUVVET İLE DENGELENİR. (kuvvetten 3 kat kazanç)</a:t>
            </a:r>
          </a:p>
          <a:p>
            <a:r>
              <a:rPr lang="tr-TR" dirty="0" smtClean="0"/>
              <a:t>YÜKÜ 1 m KALDIRMAK İÇİN KUVVET KOLU 3 m İNMELİDİR( yoldan 3 kat kayıp)</a:t>
            </a:r>
            <a:endParaRPr lang="tr-TR" dirty="0"/>
          </a:p>
        </p:txBody>
      </p:sp>
      <p:pic>
        <p:nvPicPr>
          <p:cNvPr id="5" name="Resim 4"/>
          <p:cNvPicPr>
            <a:picLocks noChangeAspect="1"/>
          </p:cNvPicPr>
          <p:nvPr/>
        </p:nvPicPr>
        <p:blipFill>
          <a:blip r:embed="rId2"/>
          <a:stretch>
            <a:fillRect/>
          </a:stretch>
        </p:blipFill>
        <p:spPr>
          <a:xfrm>
            <a:off x="1386839" y="3018984"/>
            <a:ext cx="8867503" cy="3747576"/>
          </a:xfrm>
          <a:prstGeom prst="rect">
            <a:avLst/>
          </a:prstGeom>
        </p:spPr>
      </p:pic>
    </p:spTree>
    <p:extLst>
      <p:ext uri="{BB962C8B-B14F-4D97-AF65-F5344CB8AC3E}">
        <p14:creationId xmlns:p14="http://schemas.microsoft.com/office/powerpoint/2010/main" val="112253263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0" y="0"/>
            <a:ext cx="12096206" cy="1325563"/>
          </a:xfrm>
        </p:spPr>
        <p:txBody>
          <a:bodyPr/>
          <a:lstStyle/>
          <a:p>
            <a:r>
              <a:rPr lang="tr-TR" b="1" dirty="0" smtClean="0"/>
              <a:t>KUVVET DESTEĞE YÜKTEN YAKINSA KUVVET KAYBI VARDIR.</a:t>
            </a:r>
            <a:endParaRPr lang="tr-TR" b="1" dirty="0"/>
          </a:p>
        </p:txBody>
      </p:sp>
      <p:sp>
        <p:nvSpPr>
          <p:cNvPr id="3" name="İçerik Yer Tutucusu 2"/>
          <p:cNvSpPr>
            <a:spLocks noGrp="1"/>
          </p:cNvSpPr>
          <p:nvPr>
            <p:ph idx="1"/>
          </p:nvPr>
        </p:nvSpPr>
        <p:spPr>
          <a:xfrm>
            <a:off x="104503" y="1133294"/>
            <a:ext cx="11991703" cy="4351338"/>
          </a:xfrm>
        </p:spPr>
        <p:txBody>
          <a:bodyPr/>
          <a:lstStyle/>
          <a:p>
            <a:r>
              <a:rPr lang="tr-TR" dirty="0" smtClean="0"/>
              <a:t>10 N LUK YÜK 20 N LUK KUVVET İLE DENGELENİR. ( kuvvetten 2 kat kayıp)</a:t>
            </a:r>
          </a:p>
          <a:p>
            <a:r>
              <a:rPr lang="tr-TR" dirty="0" smtClean="0"/>
              <a:t>YÜKÜ 2 m KALDIRMAK İÇİN KUVVET KOLU 1 m  İNMELİDİR.( yoldan 2 kat kazanç)</a:t>
            </a:r>
            <a:endParaRPr lang="tr-TR" dirty="0"/>
          </a:p>
        </p:txBody>
      </p:sp>
      <p:pic>
        <p:nvPicPr>
          <p:cNvPr id="4" name="Resim 3"/>
          <p:cNvPicPr>
            <a:picLocks noChangeAspect="1"/>
          </p:cNvPicPr>
          <p:nvPr/>
        </p:nvPicPr>
        <p:blipFill>
          <a:blip r:embed="rId2"/>
          <a:stretch>
            <a:fillRect/>
          </a:stretch>
        </p:blipFill>
        <p:spPr>
          <a:xfrm>
            <a:off x="968828" y="2142125"/>
            <a:ext cx="9558746" cy="4475801"/>
          </a:xfrm>
          <a:prstGeom prst="rect">
            <a:avLst/>
          </a:prstGeom>
        </p:spPr>
      </p:pic>
    </p:spTree>
    <p:extLst>
      <p:ext uri="{BB962C8B-B14F-4D97-AF65-F5344CB8AC3E}">
        <p14:creationId xmlns:p14="http://schemas.microsoft.com/office/powerpoint/2010/main" val="408994739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0" y="981910"/>
            <a:ext cx="12192000" cy="1325563"/>
          </a:xfrm>
        </p:spPr>
        <p:txBody>
          <a:bodyPr>
            <a:noAutofit/>
          </a:bodyPr>
          <a:lstStyle/>
          <a:p>
            <a:r>
              <a:rPr lang="tr-TR" sz="4800" b="1" dirty="0" smtClean="0"/>
              <a:t>KUVVET VE YÜK DESTEĞE AYNI UZAKLIKTA İSE KUVVETTEN KAZANÇTA KAYIPTA YOKTUR.</a:t>
            </a:r>
            <a:br>
              <a:rPr lang="tr-TR" sz="4800" b="1" dirty="0" smtClean="0"/>
            </a:br>
            <a:r>
              <a:rPr lang="tr-TR" sz="3600" b="1" dirty="0" smtClean="0"/>
              <a:t>-10 N LUK YÜK 10 N LUK KUVVET İLE DENGELENİR ( kuvvetten kazanç ya da kayıp yok)</a:t>
            </a:r>
            <a:br>
              <a:rPr lang="tr-TR" sz="3600" b="1" dirty="0" smtClean="0"/>
            </a:br>
            <a:r>
              <a:rPr lang="tr-TR" sz="3600" b="1" dirty="0" smtClean="0"/>
              <a:t>-YÜKÜ 1 m KALDIRMAK İÇİN KUVVET KOLU DA 1 m İNMELİDİR.</a:t>
            </a:r>
            <a:endParaRPr lang="tr-TR" sz="3600" b="1" dirty="0"/>
          </a:p>
        </p:txBody>
      </p:sp>
      <p:sp>
        <p:nvSpPr>
          <p:cNvPr id="3" name="İçerik Yer Tutucusu 2"/>
          <p:cNvSpPr>
            <a:spLocks noGrp="1"/>
          </p:cNvSpPr>
          <p:nvPr>
            <p:ph idx="1"/>
          </p:nvPr>
        </p:nvSpPr>
        <p:spPr/>
        <p:txBody>
          <a:bodyPr/>
          <a:lstStyle/>
          <a:p>
            <a:endParaRPr lang="tr-TR" dirty="0"/>
          </a:p>
        </p:txBody>
      </p:sp>
      <p:pic>
        <p:nvPicPr>
          <p:cNvPr id="4" name="Resim 3"/>
          <p:cNvPicPr>
            <a:picLocks noChangeAspect="1"/>
          </p:cNvPicPr>
          <p:nvPr/>
        </p:nvPicPr>
        <p:blipFill>
          <a:blip r:embed="rId2"/>
          <a:stretch>
            <a:fillRect/>
          </a:stretch>
        </p:blipFill>
        <p:spPr>
          <a:xfrm>
            <a:off x="1515290" y="3151188"/>
            <a:ext cx="8284029" cy="3683643"/>
          </a:xfrm>
          <a:prstGeom prst="rect">
            <a:avLst/>
          </a:prstGeom>
        </p:spPr>
      </p:pic>
    </p:spTree>
    <p:extLst>
      <p:ext uri="{BB962C8B-B14F-4D97-AF65-F5344CB8AC3E}">
        <p14:creationId xmlns:p14="http://schemas.microsoft.com/office/powerpoint/2010/main" val="311134233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Autofit/>
          </a:bodyPr>
          <a:lstStyle/>
          <a:p>
            <a:r>
              <a:rPr lang="tr-TR" sz="4800" b="1" dirty="0" smtClean="0"/>
              <a:t>DESTEK ORTADA KALDIRAÇLARA ÖRNEKLER</a:t>
            </a:r>
            <a:endParaRPr lang="tr-TR" sz="4800" b="1" dirty="0"/>
          </a:p>
        </p:txBody>
      </p:sp>
      <p:sp>
        <p:nvSpPr>
          <p:cNvPr id="3" name="İçerik Yer Tutucusu 2"/>
          <p:cNvSpPr>
            <a:spLocks noGrp="1"/>
          </p:cNvSpPr>
          <p:nvPr>
            <p:ph idx="1"/>
          </p:nvPr>
        </p:nvSpPr>
        <p:spPr/>
        <p:txBody>
          <a:bodyPr>
            <a:normAutofit/>
          </a:bodyPr>
          <a:lstStyle/>
          <a:p>
            <a:r>
              <a:rPr lang="tr-TR" sz="4800" b="1" dirty="0" smtClean="0"/>
              <a:t>MAKAS</a:t>
            </a:r>
            <a:endParaRPr lang="tr-TR" sz="4800" b="1" dirty="0"/>
          </a:p>
        </p:txBody>
      </p:sp>
      <p:pic>
        <p:nvPicPr>
          <p:cNvPr id="6146" name="Picture 2" descr="BASİT MAKİNELER MAKAS ile ilgili gö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71662" y="1545099"/>
            <a:ext cx="7682138" cy="49123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370409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Autofit/>
          </a:bodyPr>
          <a:lstStyle/>
          <a:p>
            <a:r>
              <a:rPr lang="tr-TR" sz="4800" b="1" dirty="0" smtClean="0"/>
              <a:t>DESTEK ORTADA KALDIRAÇLARA ÖRNEKLER</a:t>
            </a:r>
            <a:endParaRPr lang="tr-TR" sz="4800" b="1" dirty="0"/>
          </a:p>
        </p:txBody>
      </p:sp>
      <p:sp>
        <p:nvSpPr>
          <p:cNvPr id="3" name="İçerik Yer Tutucusu 2"/>
          <p:cNvSpPr>
            <a:spLocks noGrp="1"/>
          </p:cNvSpPr>
          <p:nvPr>
            <p:ph idx="1"/>
          </p:nvPr>
        </p:nvSpPr>
        <p:spPr/>
        <p:txBody>
          <a:bodyPr>
            <a:normAutofit/>
          </a:bodyPr>
          <a:lstStyle/>
          <a:p>
            <a:r>
              <a:rPr lang="tr-TR" sz="4800" b="1" dirty="0" smtClean="0"/>
              <a:t>PENSE</a:t>
            </a:r>
            <a:endParaRPr lang="tr-TR" sz="4800" b="1" dirty="0"/>
          </a:p>
        </p:txBody>
      </p:sp>
      <p:pic>
        <p:nvPicPr>
          <p:cNvPr id="4" name="Resim 3"/>
          <p:cNvPicPr>
            <a:picLocks noChangeAspect="1"/>
          </p:cNvPicPr>
          <p:nvPr/>
        </p:nvPicPr>
        <p:blipFill>
          <a:blip r:embed="rId2"/>
          <a:stretch>
            <a:fillRect/>
          </a:stretch>
        </p:blipFill>
        <p:spPr>
          <a:xfrm>
            <a:off x="3804013" y="1572033"/>
            <a:ext cx="7353300" cy="4314825"/>
          </a:xfrm>
          <a:prstGeom prst="rect">
            <a:avLst/>
          </a:prstGeom>
        </p:spPr>
      </p:pic>
    </p:spTree>
    <p:extLst>
      <p:ext uri="{BB962C8B-B14F-4D97-AF65-F5344CB8AC3E}">
        <p14:creationId xmlns:p14="http://schemas.microsoft.com/office/powerpoint/2010/main" val="327079441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Autofit/>
          </a:bodyPr>
          <a:lstStyle/>
          <a:p>
            <a:r>
              <a:rPr lang="tr-TR" sz="4800" b="1" dirty="0" smtClean="0"/>
              <a:t>DESTEK ORTADA KALDIRAÇLARA ÖRNEKLER</a:t>
            </a:r>
            <a:endParaRPr lang="tr-TR" sz="4800" b="1" dirty="0"/>
          </a:p>
        </p:txBody>
      </p:sp>
      <p:sp>
        <p:nvSpPr>
          <p:cNvPr id="3" name="İçerik Yer Tutucusu 2"/>
          <p:cNvSpPr>
            <a:spLocks noGrp="1"/>
          </p:cNvSpPr>
          <p:nvPr>
            <p:ph idx="1"/>
          </p:nvPr>
        </p:nvSpPr>
        <p:spPr/>
        <p:txBody>
          <a:bodyPr>
            <a:normAutofit/>
          </a:bodyPr>
          <a:lstStyle/>
          <a:p>
            <a:r>
              <a:rPr lang="tr-TR" sz="4800" b="1" dirty="0" smtClean="0"/>
              <a:t>KERPETEN</a:t>
            </a:r>
            <a:endParaRPr lang="tr-TR" sz="4800" b="1" dirty="0"/>
          </a:p>
        </p:txBody>
      </p:sp>
      <p:pic>
        <p:nvPicPr>
          <p:cNvPr id="5" name="Resim 4"/>
          <p:cNvPicPr>
            <a:picLocks noChangeAspect="1"/>
          </p:cNvPicPr>
          <p:nvPr/>
        </p:nvPicPr>
        <p:blipFill>
          <a:blip r:embed="rId2"/>
          <a:stretch>
            <a:fillRect/>
          </a:stretch>
        </p:blipFill>
        <p:spPr>
          <a:xfrm>
            <a:off x="3792583" y="1943894"/>
            <a:ext cx="7924800" cy="4114800"/>
          </a:xfrm>
          <a:prstGeom prst="rect">
            <a:avLst/>
          </a:prstGeom>
        </p:spPr>
      </p:pic>
    </p:spTree>
    <p:extLst>
      <p:ext uri="{BB962C8B-B14F-4D97-AF65-F5344CB8AC3E}">
        <p14:creationId xmlns:p14="http://schemas.microsoft.com/office/powerpoint/2010/main" val="27573360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Autofit/>
          </a:bodyPr>
          <a:lstStyle/>
          <a:p>
            <a:r>
              <a:rPr lang="tr-TR" sz="4800" b="1" dirty="0" smtClean="0"/>
              <a:t>DESTEK ORTADA KALDIRAÇLARA ÖRNEKLER</a:t>
            </a:r>
            <a:endParaRPr lang="tr-TR" sz="4800" b="1" dirty="0"/>
          </a:p>
        </p:txBody>
      </p:sp>
      <p:sp>
        <p:nvSpPr>
          <p:cNvPr id="3" name="İçerik Yer Tutucusu 2"/>
          <p:cNvSpPr>
            <a:spLocks noGrp="1"/>
          </p:cNvSpPr>
          <p:nvPr>
            <p:ph idx="1"/>
          </p:nvPr>
        </p:nvSpPr>
        <p:spPr/>
        <p:txBody>
          <a:bodyPr>
            <a:normAutofit/>
          </a:bodyPr>
          <a:lstStyle/>
          <a:p>
            <a:r>
              <a:rPr lang="tr-TR" sz="4800" b="1" dirty="0" smtClean="0"/>
              <a:t>KESER</a:t>
            </a:r>
            <a:endParaRPr lang="tr-TR" sz="4800" b="1" dirty="0"/>
          </a:p>
        </p:txBody>
      </p:sp>
      <p:pic>
        <p:nvPicPr>
          <p:cNvPr id="4" name="Resim 3"/>
          <p:cNvPicPr>
            <a:picLocks noChangeAspect="1"/>
          </p:cNvPicPr>
          <p:nvPr/>
        </p:nvPicPr>
        <p:blipFill>
          <a:blip r:embed="rId2"/>
          <a:stretch>
            <a:fillRect/>
          </a:stretch>
        </p:blipFill>
        <p:spPr>
          <a:xfrm>
            <a:off x="3781425" y="1862137"/>
            <a:ext cx="6573206" cy="4449763"/>
          </a:xfrm>
          <a:prstGeom prst="rect">
            <a:avLst/>
          </a:prstGeom>
        </p:spPr>
      </p:pic>
    </p:spTree>
    <p:extLst>
      <p:ext uri="{BB962C8B-B14F-4D97-AF65-F5344CB8AC3E}">
        <p14:creationId xmlns:p14="http://schemas.microsoft.com/office/powerpoint/2010/main" val="269566221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Autofit/>
          </a:bodyPr>
          <a:lstStyle/>
          <a:p>
            <a:r>
              <a:rPr lang="tr-TR" sz="4800" b="1" dirty="0" smtClean="0"/>
              <a:t>DESTEK ORTADA KALDIRAÇLARA ÖRNEKLER</a:t>
            </a:r>
            <a:endParaRPr lang="tr-TR" sz="4800" b="1" dirty="0"/>
          </a:p>
        </p:txBody>
      </p:sp>
      <p:sp>
        <p:nvSpPr>
          <p:cNvPr id="3" name="İçerik Yer Tutucusu 2"/>
          <p:cNvSpPr>
            <a:spLocks noGrp="1"/>
          </p:cNvSpPr>
          <p:nvPr>
            <p:ph idx="1"/>
          </p:nvPr>
        </p:nvSpPr>
        <p:spPr/>
        <p:txBody>
          <a:bodyPr>
            <a:normAutofit/>
          </a:bodyPr>
          <a:lstStyle/>
          <a:p>
            <a:r>
              <a:rPr lang="tr-TR" sz="4800" b="1" dirty="0" smtClean="0"/>
              <a:t>EŞİT KOLLU TERAZİ</a:t>
            </a:r>
            <a:endParaRPr lang="tr-TR" sz="4800" b="1" dirty="0"/>
          </a:p>
        </p:txBody>
      </p:sp>
      <p:pic>
        <p:nvPicPr>
          <p:cNvPr id="5" name="Resim 4"/>
          <p:cNvPicPr>
            <a:picLocks noChangeAspect="1"/>
          </p:cNvPicPr>
          <p:nvPr/>
        </p:nvPicPr>
        <p:blipFill>
          <a:blip r:embed="rId2"/>
          <a:stretch>
            <a:fillRect/>
          </a:stretch>
        </p:blipFill>
        <p:spPr>
          <a:xfrm>
            <a:off x="2596243" y="2447925"/>
            <a:ext cx="7391400" cy="4410075"/>
          </a:xfrm>
          <a:prstGeom prst="rect">
            <a:avLst/>
          </a:prstGeom>
        </p:spPr>
      </p:pic>
    </p:spTree>
    <p:extLst>
      <p:ext uri="{BB962C8B-B14F-4D97-AF65-F5344CB8AC3E}">
        <p14:creationId xmlns:p14="http://schemas.microsoft.com/office/powerpoint/2010/main" val="196718053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Autofit/>
          </a:bodyPr>
          <a:lstStyle/>
          <a:p>
            <a:r>
              <a:rPr lang="tr-TR" sz="4800" b="1" dirty="0" smtClean="0"/>
              <a:t>DESTEK ORTADA KALDIRAÇLARA ÖRNEKLER</a:t>
            </a:r>
            <a:endParaRPr lang="tr-TR" sz="4800" b="1" dirty="0"/>
          </a:p>
        </p:txBody>
      </p:sp>
      <p:sp>
        <p:nvSpPr>
          <p:cNvPr id="3" name="İçerik Yer Tutucusu 2"/>
          <p:cNvSpPr>
            <a:spLocks noGrp="1"/>
          </p:cNvSpPr>
          <p:nvPr>
            <p:ph idx="1"/>
          </p:nvPr>
        </p:nvSpPr>
        <p:spPr/>
        <p:txBody>
          <a:bodyPr>
            <a:normAutofit/>
          </a:bodyPr>
          <a:lstStyle/>
          <a:p>
            <a:r>
              <a:rPr lang="tr-TR" sz="4800" b="1" dirty="0" smtClean="0"/>
              <a:t>KAYIK KÜREĞİ</a:t>
            </a:r>
            <a:endParaRPr lang="tr-TR" sz="4800" b="1" dirty="0"/>
          </a:p>
        </p:txBody>
      </p:sp>
      <p:pic>
        <p:nvPicPr>
          <p:cNvPr id="4" name="Resim 3"/>
          <p:cNvPicPr>
            <a:picLocks noChangeAspect="1"/>
          </p:cNvPicPr>
          <p:nvPr/>
        </p:nvPicPr>
        <p:blipFill>
          <a:blip r:embed="rId2"/>
          <a:stretch>
            <a:fillRect/>
          </a:stretch>
        </p:blipFill>
        <p:spPr>
          <a:xfrm>
            <a:off x="4147321" y="2430644"/>
            <a:ext cx="6353175" cy="4295775"/>
          </a:xfrm>
          <a:prstGeom prst="rect">
            <a:avLst/>
          </a:prstGeom>
        </p:spPr>
      </p:pic>
    </p:spTree>
    <p:extLst>
      <p:ext uri="{BB962C8B-B14F-4D97-AF65-F5344CB8AC3E}">
        <p14:creationId xmlns:p14="http://schemas.microsoft.com/office/powerpoint/2010/main" val="1873921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0"/>
            <a:ext cx="10515600" cy="1325563"/>
          </a:xfrm>
        </p:spPr>
        <p:txBody>
          <a:bodyPr>
            <a:normAutofit/>
          </a:bodyPr>
          <a:lstStyle/>
          <a:p>
            <a:r>
              <a:rPr lang="tr-TR" sz="8800" b="1" u="sng" dirty="0" smtClean="0"/>
              <a:t>KALDIRAÇLAR</a:t>
            </a:r>
            <a:endParaRPr lang="tr-TR" sz="8800" b="1" u="sng" dirty="0"/>
          </a:p>
        </p:txBody>
      </p:sp>
      <p:sp>
        <p:nvSpPr>
          <p:cNvPr id="3" name="İçerik Yer Tutucusu 2"/>
          <p:cNvSpPr>
            <a:spLocks noGrp="1"/>
          </p:cNvSpPr>
          <p:nvPr>
            <p:ph idx="1"/>
          </p:nvPr>
        </p:nvSpPr>
        <p:spPr/>
        <p:txBody>
          <a:bodyPr/>
          <a:lstStyle/>
          <a:p>
            <a:endParaRPr lang="tr-TR"/>
          </a:p>
        </p:txBody>
      </p:sp>
      <p:pic>
        <p:nvPicPr>
          <p:cNvPr id="2050" name="Picture 2" descr="İlgili resi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9641" y="1265233"/>
            <a:ext cx="9990908" cy="54721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355194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Autofit/>
          </a:bodyPr>
          <a:lstStyle/>
          <a:p>
            <a:r>
              <a:rPr lang="tr-TR" sz="4800" b="1" dirty="0" smtClean="0"/>
              <a:t>DESTEK ORTADA KALDIRAÇLARA ÖRNEKLER</a:t>
            </a:r>
            <a:endParaRPr lang="tr-TR" sz="4800" b="1" dirty="0"/>
          </a:p>
        </p:txBody>
      </p:sp>
      <p:sp>
        <p:nvSpPr>
          <p:cNvPr id="3" name="İçerik Yer Tutucusu 2"/>
          <p:cNvSpPr>
            <a:spLocks noGrp="1"/>
          </p:cNvSpPr>
          <p:nvPr>
            <p:ph idx="1"/>
          </p:nvPr>
        </p:nvSpPr>
        <p:spPr/>
        <p:txBody>
          <a:bodyPr>
            <a:normAutofit/>
          </a:bodyPr>
          <a:lstStyle/>
          <a:p>
            <a:r>
              <a:rPr lang="tr-TR" sz="4800" b="1" dirty="0" smtClean="0"/>
              <a:t>KRİKO</a:t>
            </a:r>
            <a:endParaRPr lang="tr-TR" sz="4800" b="1" dirty="0"/>
          </a:p>
        </p:txBody>
      </p:sp>
      <p:pic>
        <p:nvPicPr>
          <p:cNvPr id="5" name="Resim 4"/>
          <p:cNvPicPr>
            <a:picLocks noChangeAspect="1"/>
          </p:cNvPicPr>
          <p:nvPr/>
        </p:nvPicPr>
        <p:blipFill>
          <a:blip r:embed="rId2"/>
          <a:stretch>
            <a:fillRect/>
          </a:stretch>
        </p:blipFill>
        <p:spPr>
          <a:xfrm>
            <a:off x="3151550" y="2357438"/>
            <a:ext cx="7743825" cy="3819525"/>
          </a:xfrm>
          <a:prstGeom prst="rect">
            <a:avLst/>
          </a:prstGeom>
        </p:spPr>
      </p:pic>
    </p:spTree>
    <p:extLst>
      <p:ext uri="{BB962C8B-B14F-4D97-AF65-F5344CB8AC3E}">
        <p14:creationId xmlns:p14="http://schemas.microsoft.com/office/powerpoint/2010/main" val="67614161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95943" y="365125"/>
            <a:ext cx="11821886" cy="1325563"/>
          </a:xfrm>
        </p:spPr>
        <p:txBody>
          <a:bodyPr>
            <a:normAutofit fontScale="90000"/>
          </a:bodyPr>
          <a:lstStyle/>
          <a:p>
            <a:r>
              <a:rPr lang="tr-TR" sz="4800" b="1" dirty="0" smtClean="0"/>
              <a:t>2. YÜKÜN ORTADA OLDUĞU KALDIRAÇLAR</a:t>
            </a:r>
            <a:br>
              <a:rPr lang="tr-TR" sz="4800" b="1" dirty="0" smtClean="0"/>
            </a:br>
            <a:r>
              <a:rPr lang="tr-TR" sz="4800" b="1" dirty="0"/>
              <a:t>	</a:t>
            </a:r>
            <a:r>
              <a:rPr lang="tr-TR" sz="4800" b="1" dirty="0" smtClean="0"/>
              <a:t>-kuvvetle yük aynı yönde hareket eder.</a:t>
            </a:r>
            <a:endParaRPr lang="tr-TR" sz="4800" b="1" dirty="0"/>
          </a:p>
        </p:txBody>
      </p:sp>
      <p:sp>
        <p:nvSpPr>
          <p:cNvPr id="9" name="AutoShape 12" descr="KALDIRAÇLAR ile ilgili görsel sonucu"/>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3" name="İçerik Yer Tutucusu 2"/>
          <p:cNvSpPr>
            <a:spLocks noGrp="1"/>
          </p:cNvSpPr>
          <p:nvPr>
            <p:ph idx="1"/>
          </p:nvPr>
        </p:nvSpPr>
        <p:spPr/>
        <p:txBody>
          <a:bodyPr/>
          <a:lstStyle/>
          <a:p>
            <a:endParaRPr lang="tr-TR"/>
          </a:p>
        </p:txBody>
      </p:sp>
      <p:pic>
        <p:nvPicPr>
          <p:cNvPr id="7170" name="Picture 2" descr="KALDIRAÇLAR ile ilgili gö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2043" y="1690688"/>
            <a:ext cx="9316039" cy="46709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594713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0" y="19844"/>
            <a:ext cx="12192000" cy="1325563"/>
          </a:xfrm>
        </p:spPr>
        <p:txBody>
          <a:bodyPr>
            <a:noAutofit/>
          </a:bodyPr>
          <a:lstStyle/>
          <a:p>
            <a:r>
              <a:rPr lang="tr-TR" b="1" dirty="0" smtClean="0"/>
              <a:t>KUVVET DESTEĞE YÜKTEN UZAK OLDUĞU İÇİN HER ZAMAN KUVVETTEN KAZANÇ, YOLDAN KAYIP VARDIR.</a:t>
            </a:r>
            <a:endParaRPr lang="tr-TR" b="1" dirty="0"/>
          </a:p>
        </p:txBody>
      </p:sp>
      <p:sp>
        <p:nvSpPr>
          <p:cNvPr id="3" name="İçerik Yer Tutucusu 2"/>
          <p:cNvSpPr>
            <a:spLocks noGrp="1"/>
          </p:cNvSpPr>
          <p:nvPr>
            <p:ph idx="1"/>
          </p:nvPr>
        </p:nvSpPr>
        <p:spPr>
          <a:xfrm>
            <a:off x="250372" y="1345407"/>
            <a:ext cx="11941628" cy="4351338"/>
          </a:xfrm>
        </p:spPr>
        <p:txBody>
          <a:bodyPr/>
          <a:lstStyle/>
          <a:p>
            <a:r>
              <a:rPr lang="tr-TR" dirty="0" smtClean="0"/>
              <a:t>30 N LUK YÜK 10 N LUK KUVVET İLE DENGELENİR.(kuvvetten 3 kat kazanç)</a:t>
            </a:r>
          </a:p>
          <a:p>
            <a:r>
              <a:rPr lang="tr-TR" dirty="0" smtClean="0"/>
              <a:t>Yükü 1 m yukarı kaldırmak için kuvvet kolu 3 m kaldırılmalıdır.( yoldandan 3 kat kayıp)</a:t>
            </a:r>
          </a:p>
        </p:txBody>
      </p:sp>
      <p:pic>
        <p:nvPicPr>
          <p:cNvPr id="4" name="Resim 3"/>
          <p:cNvPicPr>
            <a:picLocks noChangeAspect="1"/>
          </p:cNvPicPr>
          <p:nvPr/>
        </p:nvPicPr>
        <p:blipFill>
          <a:blip r:embed="rId2"/>
          <a:stretch>
            <a:fillRect/>
          </a:stretch>
        </p:blipFill>
        <p:spPr>
          <a:xfrm>
            <a:off x="725101" y="2962094"/>
            <a:ext cx="10741798" cy="3895906"/>
          </a:xfrm>
          <a:prstGeom prst="rect">
            <a:avLst/>
          </a:prstGeom>
        </p:spPr>
      </p:pic>
    </p:spTree>
    <p:extLst>
      <p:ext uri="{BB962C8B-B14F-4D97-AF65-F5344CB8AC3E}">
        <p14:creationId xmlns:p14="http://schemas.microsoft.com/office/powerpoint/2010/main" val="135401365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t>YÜKÜN ORTADA OLDUĞU </a:t>
            </a:r>
            <a:r>
              <a:rPr lang="tr-TR" b="1" dirty="0"/>
              <a:t>KALDIRAÇLARA ÖRNEKLER</a:t>
            </a:r>
            <a:endParaRPr lang="tr-TR" dirty="0"/>
          </a:p>
        </p:txBody>
      </p:sp>
      <p:sp>
        <p:nvSpPr>
          <p:cNvPr id="3" name="İçerik Yer Tutucusu 2"/>
          <p:cNvSpPr>
            <a:spLocks noGrp="1"/>
          </p:cNvSpPr>
          <p:nvPr>
            <p:ph idx="1"/>
          </p:nvPr>
        </p:nvSpPr>
        <p:spPr/>
        <p:txBody>
          <a:bodyPr/>
          <a:lstStyle/>
          <a:p>
            <a:r>
              <a:rPr lang="tr-TR" dirty="0" smtClean="0"/>
              <a:t>EL ARABASI </a:t>
            </a:r>
            <a:endParaRPr lang="tr-TR" dirty="0"/>
          </a:p>
        </p:txBody>
      </p:sp>
      <p:pic>
        <p:nvPicPr>
          <p:cNvPr id="4" name="Resim 3"/>
          <p:cNvPicPr>
            <a:picLocks noChangeAspect="1"/>
          </p:cNvPicPr>
          <p:nvPr/>
        </p:nvPicPr>
        <p:blipFill>
          <a:blip r:embed="rId2"/>
          <a:stretch>
            <a:fillRect/>
          </a:stretch>
        </p:blipFill>
        <p:spPr>
          <a:xfrm>
            <a:off x="2495005" y="2256609"/>
            <a:ext cx="8430169" cy="4190143"/>
          </a:xfrm>
          <a:prstGeom prst="rect">
            <a:avLst/>
          </a:prstGeom>
        </p:spPr>
      </p:pic>
    </p:spTree>
    <p:extLst>
      <p:ext uri="{BB962C8B-B14F-4D97-AF65-F5344CB8AC3E}">
        <p14:creationId xmlns:p14="http://schemas.microsoft.com/office/powerpoint/2010/main" val="353904099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t>YÜKÜN ORTADA OLDUĞU </a:t>
            </a:r>
            <a:r>
              <a:rPr lang="tr-TR" b="1" dirty="0"/>
              <a:t>KALDIRAÇLARA ÖRNEKLER</a:t>
            </a:r>
            <a:endParaRPr lang="tr-TR" dirty="0"/>
          </a:p>
        </p:txBody>
      </p:sp>
      <p:sp>
        <p:nvSpPr>
          <p:cNvPr id="3" name="İçerik Yer Tutucusu 2"/>
          <p:cNvSpPr>
            <a:spLocks noGrp="1"/>
          </p:cNvSpPr>
          <p:nvPr>
            <p:ph idx="1"/>
          </p:nvPr>
        </p:nvSpPr>
        <p:spPr/>
        <p:txBody>
          <a:bodyPr/>
          <a:lstStyle/>
          <a:p>
            <a:r>
              <a:rPr lang="tr-TR" dirty="0" smtClean="0"/>
              <a:t>CEVİZ KIRACAĞI</a:t>
            </a:r>
            <a:endParaRPr lang="tr-TR" dirty="0"/>
          </a:p>
        </p:txBody>
      </p:sp>
      <p:pic>
        <p:nvPicPr>
          <p:cNvPr id="5" name="Resim 4"/>
          <p:cNvPicPr>
            <a:picLocks noChangeAspect="1"/>
          </p:cNvPicPr>
          <p:nvPr/>
        </p:nvPicPr>
        <p:blipFill>
          <a:blip r:embed="rId2"/>
          <a:stretch>
            <a:fillRect/>
          </a:stretch>
        </p:blipFill>
        <p:spPr>
          <a:xfrm>
            <a:off x="3314149" y="2654752"/>
            <a:ext cx="8039651" cy="3356701"/>
          </a:xfrm>
          <a:prstGeom prst="rect">
            <a:avLst/>
          </a:prstGeom>
        </p:spPr>
      </p:pic>
    </p:spTree>
    <p:extLst>
      <p:ext uri="{BB962C8B-B14F-4D97-AF65-F5344CB8AC3E}">
        <p14:creationId xmlns:p14="http://schemas.microsoft.com/office/powerpoint/2010/main" val="301002209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YÜKÜN ORTADA OLDUĞU KALDIRAÇLARA ÖRNEKLER</a:t>
            </a:r>
            <a:endParaRPr lang="tr-TR" dirty="0"/>
          </a:p>
        </p:txBody>
      </p:sp>
      <p:sp>
        <p:nvSpPr>
          <p:cNvPr id="3" name="İçerik Yer Tutucusu 2"/>
          <p:cNvSpPr>
            <a:spLocks noGrp="1"/>
          </p:cNvSpPr>
          <p:nvPr>
            <p:ph idx="1"/>
          </p:nvPr>
        </p:nvSpPr>
        <p:spPr/>
        <p:txBody>
          <a:bodyPr/>
          <a:lstStyle/>
          <a:p>
            <a:r>
              <a:rPr lang="tr-TR" dirty="0" smtClean="0"/>
              <a:t>GAZOZ AÇACAĞI</a:t>
            </a:r>
            <a:endParaRPr lang="tr-TR" dirty="0"/>
          </a:p>
        </p:txBody>
      </p:sp>
      <p:pic>
        <p:nvPicPr>
          <p:cNvPr id="4" name="Resim 3"/>
          <p:cNvPicPr>
            <a:picLocks noChangeAspect="1"/>
          </p:cNvPicPr>
          <p:nvPr/>
        </p:nvPicPr>
        <p:blipFill>
          <a:blip r:embed="rId2"/>
          <a:stretch>
            <a:fillRect/>
          </a:stretch>
        </p:blipFill>
        <p:spPr>
          <a:xfrm>
            <a:off x="4299586" y="2310632"/>
            <a:ext cx="6385832" cy="3866331"/>
          </a:xfrm>
          <a:prstGeom prst="rect">
            <a:avLst/>
          </a:prstGeom>
        </p:spPr>
      </p:pic>
    </p:spTree>
    <p:extLst>
      <p:ext uri="{BB962C8B-B14F-4D97-AF65-F5344CB8AC3E}">
        <p14:creationId xmlns:p14="http://schemas.microsoft.com/office/powerpoint/2010/main" val="364719187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YÜKÜN ORTADA OLDUĞU KALDIRAÇLARA ÖRNEKLER</a:t>
            </a:r>
            <a:endParaRPr lang="tr-TR" dirty="0"/>
          </a:p>
        </p:txBody>
      </p:sp>
      <p:sp>
        <p:nvSpPr>
          <p:cNvPr id="3" name="İçerik Yer Tutucusu 2"/>
          <p:cNvSpPr>
            <a:spLocks noGrp="1"/>
          </p:cNvSpPr>
          <p:nvPr>
            <p:ph idx="1"/>
          </p:nvPr>
        </p:nvSpPr>
        <p:spPr/>
        <p:txBody>
          <a:bodyPr/>
          <a:lstStyle/>
          <a:p>
            <a:r>
              <a:rPr lang="tr-TR" dirty="0" smtClean="0"/>
              <a:t>MENTEŞELİ KAPI</a:t>
            </a:r>
            <a:endParaRPr lang="tr-TR" dirty="0"/>
          </a:p>
        </p:txBody>
      </p:sp>
      <p:pic>
        <p:nvPicPr>
          <p:cNvPr id="4" name="Resim 3"/>
          <p:cNvPicPr>
            <a:picLocks noChangeAspect="1"/>
          </p:cNvPicPr>
          <p:nvPr/>
        </p:nvPicPr>
        <p:blipFill>
          <a:blip r:embed="rId2"/>
          <a:stretch>
            <a:fillRect/>
          </a:stretch>
        </p:blipFill>
        <p:spPr>
          <a:xfrm>
            <a:off x="2935196" y="2463981"/>
            <a:ext cx="7000875" cy="4229100"/>
          </a:xfrm>
          <a:prstGeom prst="rect">
            <a:avLst/>
          </a:prstGeom>
        </p:spPr>
      </p:pic>
    </p:spTree>
    <p:extLst>
      <p:ext uri="{BB962C8B-B14F-4D97-AF65-F5344CB8AC3E}">
        <p14:creationId xmlns:p14="http://schemas.microsoft.com/office/powerpoint/2010/main" val="246759707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YÜKÜN ORTADA OLDUĞU KALDIRAÇLARA ÖRNEKLER</a:t>
            </a:r>
            <a:endParaRPr lang="tr-TR" dirty="0"/>
          </a:p>
        </p:txBody>
      </p:sp>
      <p:sp>
        <p:nvSpPr>
          <p:cNvPr id="3" name="İçerik Yer Tutucusu 2"/>
          <p:cNvSpPr>
            <a:spLocks noGrp="1"/>
          </p:cNvSpPr>
          <p:nvPr>
            <p:ph idx="1"/>
          </p:nvPr>
        </p:nvSpPr>
        <p:spPr/>
        <p:txBody>
          <a:bodyPr/>
          <a:lstStyle/>
          <a:p>
            <a:r>
              <a:rPr lang="tr-TR" dirty="0" smtClean="0"/>
              <a:t>ZIMBA</a:t>
            </a:r>
            <a:endParaRPr lang="tr-TR" dirty="0"/>
          </a:p>
        </p:txBody>
      </p:sp>
      <p:pic>
        <p:nvPicPr>
          <p:cNvPr id="5" name="Resim 4"/>
          <p:cNvPicPr>
            <a:picLocks noChangeAspect="1"/>
          </p:cNvPicPr>
          <p:nvPr/>
        </p:nvPicPr>
        <p:blipFill>
          <a:blip r:embed="rId2"/>
          <a:stretch>
            <a:fillRect/>
          </a:stretch>
        </p:blipFill>
        <p:spPr>
          <a:xfrm>
            <a:off x="3590515" y="1956254"/>
            <a:ext cx="8074615" cy="4669886"/>
          </a:xfrm>
          <a:prstGeom prst="rect">
            <a:avLst/>
          </a:prstGeom>
        </p:spPr>
      </p:pic>
    </p:spTree>
    <p:extLst>
      <p:ext uri="{BB962C8B-B14F-4D97-AF65-F5344CB8AC3E}">
        <p14:creationId xmlns:p14="http://schemas.microsoft.com/office/powerpoint/2010/main" val="298464732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YÜKÜN ORTADA OLDUĞU KALDIRAÇLARA ÖRNEKLER</a:t>
            </a:r>
            <a:endParaRPr lang="tr-TR" dirty="0"/>
          </a:p>
        </p:txBody>
      </p:sp>
      <p:sp>
        <p:nvSpPr>
          <p:cNvPr id="3" name="İçerik Yer Tutucusu 2"/>
          <p:cNvSpPr>
            <a:spLocks noGrp="1"/>
          </p:cNvSpPr>
          <p:nvPr>
            <p:ph idx="1"/>
          </p:nvPr>
        </p:nvSpPr>
        <p:spPr/>
        <p:txBody>
          <a:bodyPr/>
          <a:lstStyle/>
          <a:p>
            <a:r>
              <a:rPr lang="tr-TR" dirty="0" smtClean="0"/>
              <a:t>DELGEÇ</a:t>
            </a:r>
            <a:endParaRPr lang="tr-TR" dirty="0"/>
          </a:p>
        </p:txBody>
      </p:sp>
      <p:pic>
        <p:nvPicPr>
          <p:cNvPr id="4" name="Resim 3"/>
          <p:cNvPicPr>
            <a:picLocks noChangeAspect="1"/>
          </p:cNvPicPr>
          <p:nvPr/>
        </p:nvPicPr>
        <p:blipFill>
          <a:blip r:embed="rId2"/>
          <a:stretch>
            <a:fillRect/>
          </a:stretch>
        </p:blipFill>
        <p:spPr>
          <a:xfrm>
            <a:off x="3108960" y="1354942"/>
            <a:ext cx="8523649" cy="5071303"/>
          </a:xfrm>
          <a:prstGeom prst="rect">
            <a:avLst/>
          </a:prstGeom>
        </p:spPr>
      </p:pic>
    </p:spTree>
    <p:extLst>
      <p:ext uri="{BB962C8B-B14F-4D97-AF65-F5344CB8AC3E}">
        <p14:creationId xmlns:p14="http://schemas.microsoft.com/office/powerpoint/2010/main" val="142070629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95943" y="365125"/>
            <a:ext cx="11821886" cy="1325563"/>
          </a:xfrm>
        </p:spPr>
        <p:txBody>
          <a:bodyPr>
            <a:normAutofit fontScale="90000"/>
          </a:bodyPr>
          <a:lstStyle/>
          <a:p>
            <a:r>
              <a:rPr lang="tr-TR" sz="4800" b="1" dirty="0"/>
              <a:t>3</a:t>
            </a:r>
            <a:r>
              <a:rPr lang="tr-TR" sz="4800" b="1" dirty="0" smtClean="0"/>
              <a:t>. KUVVETİN ORTADA OLDUĞU KALDIRAÇLAR</a:t>
            </a:r>
            <a:br>
              <a:rPr lang="tr-TR" sz="4800" b="1" dirty="0" smtClean="0"/>
            </a:br>
            <a:r>
              <a:rPr lang="tr-TR" sz="4800" b="1" dirty="0"/>
              <a:t>	</a:t>
            </a:r>
            <a:r>
              <a:rPr lang="tr-TR" sz="4800" b="1" dirty="0" smtClean="0"/>
              <a:t>-kuvvetle yük aynı yönde hareket eder.</a:t>
            </a:r>
            <a:endParaRPr lang="tr-TR" sz="4800" b="1" dirty="0"/>
          </a:p>
        </p:txBody>
      </p:sp>
      <p:sp>
        <p:nvSpPr>
          <p:cNvPr id="9" name="AutoShape 12" descr="KALDIRAÇLAR ile ilgili görsel sonucu"/>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3" name="İçerik Yer Tutucusu 2"/>
          <p:cNvSpPr>
            <a:spLocks noGrp="1"/>
          </p:cNvSpPr>
          <p:nvPr>
            <p:ph idx="1"/>
          </p:nvPr>
        </p:nvSpPr>
        <p:spPr/>
        <p:txBody>
          <a:bodyPr/>
          <a:lstStyle/>
          <a:p>
            <a:endParaRPr lang="tr-TR"/>
          </a:p>
        </p:txBody>
      </p:sp>
      <p:pic>
        <p:nvPicPr>
          <p:cNvPr id="14338" name="Picture 2" descr="KALDIRAÇLAR ile ilgili gö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9091" y="1690693"/>
            <a:ext cx="9076509" cy="46212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76349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15686" y="0"/>
            <a:ext cx="10515600" cy="1325563"/>
          </a:xfrm>
        </p:spPr>
        <p:txBody>
          <a:bodyPr/>
          <a:lstStyle/>
          <a:p>
            <a:r>
              <a:rPr lang="tr-TR" sz="8800" b="1" u="sng" dirty="0" smtClean="0"/>
              <a:t>MAKARALAR</a:t>
            </a:r>
            <a:endParaRPr lang="tr-TR" b="1" u="sng" dirty="0"/>
          </a:p>
        </p:txBody>
      </p:sp>
      <p:pic>
        <p:nvPicPr>
          <p:cNvPr id="3074" name="Picture 2" descr="MAKARALAR ile ilgili gö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60177" y="0"/>
            <a:ext cx="4857750" cy="4088674"/>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İNŞAAT MAKARALARI ile ilgili görsel sonucu"/>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4088674"/>
            <a:ext cx="9809298" cy="27411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252604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0" y="182245"/>
            <a:ext cx="12192000" cy="1325563"/>
          </a:xfrm>
        </p:spPr>
        <p:txBody>
          <a:bodyPr>
            <a:normAutofit/>
          </a:bodyPr>
          <a:lstStyle/>
          <a:p>
            <a:r>
              <a:rPr lang="tr-TR" b="1" dirty="0"/>
              <a:t>KUVVET DESTEĞE YÜKTEN </a:t>
            </a:r>
            <a:r>
              <a:rPr lang="tr-TR" b="1" dirty="0" smtClean="0"/>
              <a:t>YAKIN </a:t>
            </a:r>
            <a:r>
              <a:rPr lang="tr-TR" b="1" dirty="0"/>
              <a:t>OLDUĞU İÇİN HER ZAMAN KUVVETTEN </a:t>
            </a:r>
            <a:r>
              <a:rPr lang="tr-TR" b="1" dirty="0" smtClean="0"/>
              <a:t>KAYIP, </a:t>
            </a:r>
            <a:r>
              <a:rPr lang="tr-TR" b="1" dirty="0"/>
              <a:t>YOLDAN </a:t>
            </a:r>
            <a:r>
              <a:rPr lang="tr-TR" b="1" dirty="0" smtClean="0"/>
              <a:t>KAZANÇ </a:t>
            </a:r>
            <a:r>
              <a:rPr lang="tr-TR" b="1" dirty="0"/>
              <a:t>VARDIR.</a:t>
            </a:r>
            <a:endParaRPr lang="tr-TR" dirty="0"/>
          </a:p>
        </p:txBody>
      </p:sp>
      <p:sp>
        <p:nvSpPr>
          <p:cNvPr id="3" name="İçerik Yer Tutucusu 2"/>
          <p:cNvSpPr>
            <a:spLocks noGrp="1"/>
          </p:cNvSpPr>
          <p:nvPr>
            <p:ph idx="1"/>
          </p:nvPr>
        </p:nvSpPr>
        <p:spPr>
          <a:xfrm>
            <a:off x="0" y="1507808"/>
            <a:ext cx="12192000" cy="4669155"/>
          </a:xfrm>
        </p:spPr>
        <p:txBody>
          <a:bodyPr/>
          <a:lstStyle/>
          <a:p>
            <a:r>
              <a:rPr lang="tr-TR" dirty="0" smtClean="0"/>
              <a:t>5 N LUK YÜK 15 N LUK KUVVET İLE DENGELENMİŞTİR.( kuvvetten 3 kat kayıp)</a:t>
            </a:r>
          </a:p>
          <a:p>
            <a:r>
              <a:rPr lang="tr-TR" dirty="0" smtClean="0"/>
              <a:t>YÜKÜ 3 m YUKARI KALDIRMAK İÇİN KUVVET KOLU 1 m KALDIRILMALIDIR.(yoldan 3 kat kazanç)</a:t>
            </a:r>
            <a:endParaRPr lang="tr-TR" dirty="0"/>
          </a:p>
        </p:txBody>
      </p:sp>
      <p:pic>
        <p:nvPicPr>
          <p:cNvPr id="4" name="Resim 3"/>
          <p:cNvPicPr>
            <a:picLocks noChangeAspect="1"/>
          </p:cNvPicPr>
          <p:nvPr/>
        </p:nvPicPr>
        <p:blipFill>
          <a:blip r:embed="rId2"/>
          <a:stretch>
            <a:fillRect/>
          </a:stretch>
        </p:blipFill>
        <p:spPr>
          <a:xfrm>
            <a:off x="1047750" y="2833371"/>
            <a:ext cx="9559290" cy="3553170"/>
          </a:xfrm>
          <a:prstGeom prst="rect">
            <a:avLst/>
          </a:prstGeom>
        </p:spPr>
      </p:pic>
    </p:spTree>
    <p:extLst>
      <p:ext uri="{BB962C8B-B14F-4D97-AF65-F5344CB8AC3E}">
        <p14:creationId xmlns:p14="http://schemas.microsoft.com/office/powerpoint/2010/main" val="126561117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t>KUVVETİN </a:t>
            </a:r>
            <a:r>
              <a:rPr lang="tr-TR" b="1" dirty="0"/>
              <a:t>ORTADA OLDUĞU KALDIRAÇLARA ÖRNEKLER</a:t>
            </a:r>
            <a:endParaRPr lang="tr-TR" dirty="0"/>
          </a:p>
        </p:txBody>
      </p:sp>
      <p:sp>
        <p:nvSpPr>
          <p:cNvPr id="3" name="İçerik Yer Tutucusu 2"/>
          <p:cNvSpPr>
            <a:spLocks noGrp="1"/>
          </p:cNvSpPr>
          <p:nvPr>
            <p:ph idx="1"/>
          </p:nvPr>
        </p:nvSpPr>
        <p:spPr/>
        <p:txBody>
          <a:bodyPr/>
          <a:lstStyle/>
          <a:p>
            <a:r>
              <a:rPr lang="tr-TR" dirty="0" smtClean="0"/>
              <a:t>MANGAL MAŞASI</a:t>
            </a:r>
            <a:endParaRPr lang="tr-TR" dirty="0"/>
          </a:p>
        </p:txBody>
      </p:sp>
      <p:pic>
        <p:nvPicPr>
          <p:cNvPr id="5" name="Resim 4"/>
          <p:cNvPicPr>
            <a:picLocks noChangeAspect="1"/>
          </p:cNvPicPr>
          <p:nvPr/>
        </p:nvPicPr>
        <p:blipFill>
          <a:blip r:embed="rId2"/>
          <a:stretch>
            <a:fillRect/>
          </a:stretch>
        </p:blipFill>
        <p:spPr>
          <a:xfrm>
            <a:off x="3002143" y="2387510"/>
            <a:ext cx="7572375" cy="3676650"/>
          </a:xfrm>
          <a:prstGeom prst="rect">
            <a:avLst/>
          </a:prstGeom>
        </p:spPr>
      </p:pic>
    </p:spTree>
    <p:extLst>
      <p:ext uri="{BB962C8B-B14F-4D97-AF65-F5344CB8AC3E}">
        <p14:creationId xmlns:p14="http://schemas.microsoft.com/office/powerpoint/2010/main" val="81334713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t>KUVVETİN </a:t>
            </a:r>
            <a:r>
              <a:rPr lang="tr-TR" b="1" dirty="0"/>
              <a:t>ORTADA OLDUĞU KALDIRAÇLARA ÖRNEKLER</a:t>
            </a:r>
            <a:endParaRPr lang="tr-TR" dirty="0"/>
          </a:p>
        </p:txBody>
      </p:sp>
      <p:sp>
        <p:nvSpPr>
          <p:cNvPr id="3" name="İçerik Yer Tutucusu 2"/>
          <p:cNvSpPr>
            <a:spLocks noGrp="1"/>
          </p:cNvSpPr>
          <p:nvPr>
            <p:ph idx="1"/>
          </p:nvPr>
        </p:nvSpPr>
        <p:spPr/>
        <p:txBody>
          <a:bodyPr/>
          <a:lstStyle/>
          <a:p>
            <a:r>
              <a:rPr lang="tr-TR" dirty="0" smtClean="0"/>
              <a:t>CIMBIZ</a:t>
            </a:r>
            <a:endParaRPr lang="tr-TR" dirty="0"/>
          </a:p>
        </p:txBody>
      </p:sp>
      <p:pic>
        <p:nvPicPr>
          <p:cNvPr id="4" name="Resim 3"/>
          <p:cNvPicPr>
            <a:picLocks noChangeAspect="1"/>
          </p:cNvPicPr>
          <p:nvPr/>
        </p:nvPicPr>
        <p:blipFill>
          <a:blip r:embed="rId2"/>
          <a:stretch>
            <a:fillRect/>
          </a:stretch>
        </p:blipFill>
        <p:spPr>
          <a:xfrm>
            <a:off x="3839663" y="2147888"/>
            <a:ext cx="7394393" cy="4640695"/>
          </a:xfrm>
          <a:prstGeom prst="rect">
            <a:avLst/>
          </a:prstGeom>
        </p:spPr>
      </p:pic>
    </p:spTree>
    <p:extLst>
      <p:ext uri="{BB962C8B-B14F-4D97-AF65-F5344CB8AC3E}">
        <p14:creationId xmlns:p14="http://schemas.microsoft.com/office/powerpoint/2010/main" val="55527452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t>KUVVETİN </a:t>
            </a:r>
            <a:r>
              <a:rPr lang="tr-TR" b="1" dirty="0"/>
              <a:t>ORTADA OLDUĞU KALDIRAÇLARA ÖRNEKLER</a:t>
            </a:r>
            <a:endParaRPr lang="tr-TR" dirty="0"/>
          </a:p>
        </p:txBody>
      </p:sp>
      <p:sp>
        <p:nvSpPr>
          <p:cNvPr id="3" name="İçerik Yer Tutucusu 2"/>
          <p:cNvSpPr>
            <a:spLocks noGrp="1"/>
          </p:cNvSpPr>
          <p:nvPr>
            <p:ph idx="1"/>
          </p:nvPr>
        </p:nvSpPr>
        <p:spPr/>
        <p:txBody>
          <a:bodyPr/>
          <a:lstStyle/>
          <a:p>
            <a:r>
              <a:rPr lang="tr-TR" dirty="0" smtClean="0"/>
              <a:t>KÜREK</a:t>
            </a:r>
            <a:endParaRPr lang="tr-TR" dirty="0"/>
          </a:p>
        </p:txBody>
      </p:sp>
      <p:pic>
        <p:nvPicPr>
          <p:cNvPr id="5" name="Resim 4"/>
          <p:cNvPicPr>
            <a:picLocks noChangeAspect="1"/>
          </p:cNvPicPr>
          <p:nvPr/>
        </p:nvPicPr>
        <p:blipFill>
          <a:blip r:embed="rId2"/>
          <a:stretch>
            <a:fillRect/>
          </a:stretch>
        </p:blipFill>
        <p:spPr>
          <a:xfrm>
            <a:off x="4311560" y="1690688"/>
            <a:ext cx="4248150" cy="4819650"/>
          </a:xfrm>
          <a:prstGeom prst="rect">
            <a:avLst/>
          </a:prstGeom>
        </p:spPr>
      </p:pic>
    </p:spTree>
    <p:extLst>
      <p:ext uri="{BB962C8B-B14F-4D97-AF65-F5344CB8AC3E}">
        <p14:creationId xmlns:p14="http://schemas.microsoft.com/office/powerpoint/2010/main" val="35058549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KUVVETİN ORTADA OLDUĞU KALDIRAÇLARA ÖRNEKLER</a:t>
            </a:r>
            <a:endParaRPr lang="tr-TR" dirty="0"/>
          </a:p>
        </p:txBody>
      </p:sp>
      <p:sp>
        <p:nvSpPr>
          <p:cNvPr id="3" name="İçerik Yer Tutucusu 2"/>
          <p:cNvSpPr>
            <a:spLocks noGrp="1"/>
          </p:cNvSpPr>
          <p:nvPr>
            <p:ph idx="1"/>
          </p:nvPr>
        </p:nvSpPr>
        <p:spPr/>
        <p:txBody>
          <a:bodyPr/>
          <a:lstStyle/>
          <a:p>
            <a:r>
              <a:rPr lang="tr-TR" dirty="0" smtClean="0"/>
              <a:t>ÇEKİÇ</a:t>
            </a:r>
            <a:endParaRPr lang="tr-TR" dirty="0"/>
          </a:p>
        </p:txBody>
      </p:sp>
      <p:pic>
        <p:nvPicPr>
          <p:cNvPr id="4" name="Resim 3"/>
          <p:cNvPicPr>
            <a:picLocks noChangeAspect="1"/>
          </p:cNvPicPr>
          <p:nvPr/>
        </p:nvPicPr>
        <p:blipFill>
          <a:blip r:embed="rId2"/>
          <a:stretch>
            <a:fillRect/>
          </a:stretch>
        </p:blipFill>
        <p:spPr>
          <a:xfrm>
            <a:off x="1238250" y="2292350"/>
            <a:ext cx="9715500" cy="4019550"/>
          </a:xfrm>
          <a:prstGeom prst="rect">
            <a:avLst/>
          </a:prstGeom>
        </p:spPr>
      </p:pic>
    </p:spTree>
    <p:extLst>
      <p:ext uri="{BB962C8B-B14F-4D97-AF65-F5344CB8AC3E}">
        <p14:creationId xmlns:p14="http://schemas.microsoft.com/office/powerpoint/2010/main" val="115928020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KUVVETİN ORTADA OLDUĞU KALDIRAÇLARA ÖRNEKLER</a:t>
            </a:r>
            <a:endParaRPr lang="tr-TR" dirty="0"/>
          </a:p>
        </p:txBody>
      </p:sp>
      <p:sp>
        <p:nvSpPr>
          <p:cNvPr id="3" name="İçerik Yer Tutucusu 2"/>
          <p:cNvSpPr>
            <a:spLocks noGrp="1"/>
          </p:cNvSpPr>
          <p:nvPr>
            <p:ph idx="1"/>
          </p:nvPr>
        </p:nvSpPr>
        <p:spPr/>
        <p:txBody>
          <a:bodyPr/>
          <a:lstStyle/>
          <a:p>
            <a:r>
              <a:rPr lang="tr-TR" dirty="0" smtClean="0"/>
              <a:t>TENİS RAKETİ</a:t>
            </a:r>
            <a:endParaRPr lang="tr-TR" dirty="0"/>
          </a:p>
        </p:txBody>
      </p:sp>
      <p:pic>
        <p:nvPicPr>
          <p:cNvPr id="4" name="Resim 3"/>
          <p:cNvPicPr>
            <a:picLocks noChangeAspect="1"/>
          </p:cNvPicPr>
          <p:nvPr/>
        </p:nvPicPr>
        <p:blipFill>
          <a:blip r:embed="rId2"/>
          <a:stretch>
            <a:fillRect/>
          </a:stretch>
        </p:blipFill>
        <p:spPr>
          <a:xfrm>
            <a:off x="3496899" y="2016034"/>
            <a:ext cx="7000875" cy="4419600"/>
          </a:xfrm>
          <a:prstGeom prst="rect">
            <a:avLst/>
          </a:prstGeom>
        </p:spPr>
      </p:pic>
    </p:spTree>
    <p:extLst>
      <p:ext uri="{BB962C8B-B14F-4D97-AF65-F5344CB8AC3E}">
        <p14:creationId xmlns:p14="http://schemas.microsoft.com/office/powerpoint/2010/main" val="290325994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KUVVETİN ORTADA OLDUĞU KALDIRAÇLARA ÖRNEKLER</a:t>
            </a:r>
            <a:endParaRPr lang="tr-TR" dirty="0"/>
          </a:p>
        </p:txBody>
      </p:sp>
      <p:sp>
        <p:nvSpPr>
          <p:cNvPr id="3" name="İçerik Yer Tutucusu 2"/>
          <p:cNvSpPr>
            <a:spLocks noGrp="1"/>
          </p:cNvSpPr>
          <p:nvPr>
            <p:ph idx="1"/>
          </p:nvPr>
        </p:nvSpPr>
        <p:spPr/>
        <p:txBody>
          <a:bodyPr/>
          <a:lstStyle/>
          <a:p>
            <a:r>
              <a:rPr lang="tr-TR" dirty="0" smtClean="0"/>
              <a:t>OLTA</a:t>
            </a:r>
            <a:endParaRPr lang="tr-TR" dirty="0"/>
          </a:p>
        </p:txBody>
      </p:sp>
      <p:pic>
        <p:nvPicPr>
          <p:cNvPr id="5" name="Resim 4"/>
          <p:cNvPicPr>
            <a:picLocks noChangeAspect="1"/>
          </p:cNvPicPr>
          <p:nvPr/>
        </p:nvPicPr>
        <p:blipFill>
          <a:blip r:embed="rId2"/>
          <a:stretch>
            <a:fillRect/>
          </a:stretch>
        </p:blipFill>
        <p:spPr>
          <a:xfrm>
            <a:off x="3083107" y="2152415"/>
            <a:ext cx="7968070" cy="4348669"/>
          </a:xfrm>
          <a:prstGeom prst="rect">
            <a:avLst/>
          </a:prstGeom>
        </p:spPr>
      </p:pic>
    </p:spTree>
    <p:extLst>
      <p:ext uri="{BB962C8B-B14F-4D97-AF65-F5344CB8AC3E}">
        <p14:creationId xmlns:p14="http://schemas.microsoft.com/office/powerpoint/2010/main" val="219703833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KUVVETİN ORTADA OLDUĞU KALDIRAÇLARA ÖRNEKLER</a:t>
            </a:r>
            <a:endParaRPr lang="tr-TR" dirty="0"/>
          </a:p>
        </p:txBody>
      </p:sp>
      <p:sp>
        <p:nvSpPr>
          <p:cNvPr id="3" name="İçerik Yer Tutucusu 2"/>
          <p:cNvSpPr>
            <a:spLocks noGrp="1"/>
          </p:cNvSpPr>
          <p:nvPr>
            <p:ph idx="1"/>
          </p:nvPr>
        </p:nvSpPr>
        <p:spPr/>
        <p:txBody>
          <a:bodyPr/>
          <a:lstStyle/>
          <a:p>
            <a:r>
              <a:rPr lang="tr-TR" dirty="0" smtClean="0"/>
              <a:t>İNSAN ÇENESİ</a:t>
            </a:r>
            <a:endParaRPr lang="tr-TR" dirty="0"/>
          </a:p>
        </p:txBody>
      </p:sp>
      <p:pic>
        <p:nvPicPr>
          <p:cNvPr id="5" name="Resim 4"/>
          <p:cNvPicPr>
            <a:picLocks noChangeAspect="1"/>
          </p:cNvPicPr>
          <p:nvPr/>
        </p:nvPicPr>
        <p:blipFill>
          <a:blip r:embed="rId2"/>
          <a:stretch>
            <a:fillRect/>
          </a:stretch>
        </p:blipFill>
        <p:spPr>
          <a:xfrm>
            <a:off x="3517989" y="1599073"/>
            <a:ext cx="7232741" cy="5022027"/>
          </a:xfrm>
          <a:prstGeom prst="rect">
            <a:avLst/>
          </a:prstGeom>
        </p:spPr>
      </p:pic>
    </p:spTree>
    <p:extLst>
      <p:ext uri="{BB962C8B-B14F-4D97-AF65-F5344CB8AC3E}">
        <p14:creationId xmlns:p14="http://schemas.microsoft.com/office/powerpoint/2010/main" val="1527691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KUVVETİN ORTADA OLDUĞU KALDIRAÇLARA ÖRNEKLER</a:t>
            </a:r>
            <a:endParaRPr lang="tr-TR" dirty="0"/>
          </a:p>
        </p:txBody>
      </p:sp>
      <p:sp>
        <p:nvSpPr>
          <p:cNvPr id="3" name="İçerik Yer Tutucusu 2"/>
          <p:cNvSpPr>
            <a:spLocks noGrp="1"/>
          </p:cNvSpPr>
          <p:nvPr>
            <p:ph idx="1"/>
          </p:nvPr>
        </p:nvSpPr>
        <p:spPr/>
        <p:txBody>
          <a:bodyPr/>
          <a:lstStyle/>
          <a:p>
            <a:r>
              <a:rPr lang="tr-TR" dirty="0" smtClean="0"/>
              <a:t>İNSAN KOLU</a:t>
            </a:r>
            <a:endParaRPr lang="tr-TR" dirty="0"/>
          </a:p>
        </p:txBody>
      </p:sp>
      <p:pic>
        <p:nvPicPr>
          <p:cNvPr id="4" name="Resim 3"/>
          <p:cNvPicPr>
            <a:picLocks noChangeAspect="1"/>
          </p:cNvPicPr>
          <p:nvPr/>
        </p:nvPicPr>
        <p:blipFill>
          <a:blip r:embed="rId2"/>
          <a:stretch>
            <a:fillRect/>
          </a:stretch>
        </p:blipFill>
        <p:spPr>
          <a:xfrm>
            <a:off x="3752850" y="2324099"/>
            <a:ext cx="7758944" cy="3658689"/>
          </a:xfrm>
          <a:prstGeom prst="rect">
            <a:avLst/>
          </a:prstGeom>
        </p:spPr>
      </p:pic>
    </p:spTree>
    <p:extLst>
      <p:ext uri="{BB962C8B-B14F-4D97-AF65-F5344CB8AC3E}">
        <p14:creationId xmlns:p14="http://schemas.microsoft.com/office/powerpoint/2010/main" val="100741276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r>
              <a:rPr lang="tr-TR" dirty="0" smtClean="0"/>
              <a:t>KAŞIK </a:t>
            </a:r>
            <a:endParaRPr lang="tr-TR" dirty="0"/>
          </a:p>
        </p:txBody>
      </p:sp>
      <p:pic>
        <p:nvPicPr>
          <p:cNvPr id="5" name="Resim 4"/>
          <p:cNvPicPr>
            <a:picLocks noChangeAspect="1"/>
          </p:cNvPicPr>
          <p:nvPr/>
        </p:nvPicPr>
        <p:blipFill>
          <a:blip r:embed="rId2"/>
          <a:stretch>
            <a:fillRect/>
          </a:stretch>
        </p:blipFill>
        <p:spPr>
          <a:xfrm>
            <a:off x="3438525" y="2202588"/>
            <a:ext cx="8120714" cy="4457701"/>
          </a:xfrm>
          <a:prstGeom prst="rect">
            <a:avLst/>
          </a:prstGeom>
        </p:spPr>
      </p:pic>
    </p:spTree>
    <p:extLst>
      <p:ext uri="{BB962C8B-B14F-4D97-AF65-F5344CB8AC3E}">
        <p14:creationId xmlns:p14="http://schemas.microsoft.com/office/powerpoint/2010/main" val="28982795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00446" y="-13063"/>
            <a:ext cx="10515600" cy="1325563"/>
          </a:xfrm>
        </p:spPr>
        <p:txBody>
          <a:bodyPr>
            <a:normAutofit/>
          </a:bodyPr>
          <a:lstStyle/>
          <a:p>
            <a:r>
              <a:rPr lang="tr-TR" sz="8800" b="1" dirty="0" smtClean="0"/>
              <a:t>EĞİK DÜZLEM</a:t>
            </a:r>
            <a:endParaRPr lang="tr-TR" sz="8800" b="1" dirty="0"/>
          </a:p>
        </p:txBody>
      </p:sp>
      <p:pic>
        <p:nvPicPr>
          <p:cNvPr id="4100" name="Picture 4" descr="EĞİK DÜZLEM ile ilgili gö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993253"/>
            <a:ext cx="4278002" cy="2936195"/>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EĞİK DÜZLEM ile ilgili görsel sonucu"/>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55575" y="3929448"/>
            <a:ext cx="4227944" cy="2818629"/>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TEKERLEKLİ SANDALYE YOLU ile ilgili görsel sonuc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58246" y="1515927"/>
            <a:ext cx="6096000"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899855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0" y="0"/>
            <a:ext cx="10515600" cy="1325563"/>
          </a:xfrm>
        </p:spPr>
        <p:txBody>
          <a:bodyPr/>
          <a:lstStyle/>
          <a:p>
            <a:r>
              <a:rPr lang="tr-TR" dirty="0" smtClean="0"/>
              <a:t>SORU</a:t>
            </a:r>
            <a:endParaRPr lang="tr-TR" dirty="0"/>
          </a:p>
        </p:txBody>
      </p:sp>
      <p:sp>
        <p:nvSpPr>
          <p:cNvPr id="3" name="İçerik Yer Tutucusu 2"/>
          <p:cNvSpPr>
            <a:spLocks noGrp="1"/>
          </p:cNvSpPr>
          <p:nvPr>
            <p:ph idx="1"/>
          </p:nvPr>
        </p:nvSpPr>
        <p:spPr/>
        <p:txBody>
          <a:bodyPr/>
          <a:lstStyle/>
          <a:p>
            <a:endParaRPr lang="tr-TR"/>
          </a:p>
        </p:txBody>
      </p:sp>
      <p:pic>
        <p:nvPicPr>
          <p:cNvPr id="4" name="Resim 3"/>
          <p:cNvPicPr>
            <a:picLocks noChangeAspect="1"/>
          </p:cNvPicPr>
          <p:nvPr/>
        </p:nvPicPr>
        <p:blipFill>
          <a:blip r:embed="rId2"/>
          <a:stretch>
            <a:fillRect/>
          </a:stretch>
        </p:blipFill>
        <p:spPr>
          <a:xfrm>
            <a:off x="315685" y="845003"/>
            <a:ext cx="11038115" cy="5977661"/>
          </a:xfrm>
          <a:prstGeom prst="rect">
            <a:avLst/>
          </a:prstGeom>
        </p:spPr>
      </p:pic>
    </p:spTree>
    <p:extLst>
      <p:ext uri="{BB962C8B-B14F-4D97-AF65-F5344CB8AC3E}">
        <p14:creationId xmlns:p14="http://schemas.microsoft.com/office/powerpoint/2010/main" val="7031609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8800" b="1" u="sng" dirty="0" smtClean="0"/>
              <a:t>ÇIKRIK</a:t>
            </a:r>
            <a:endParaRPr lang="tr-TR" sz="8800" b="1" u="sng" dirty="0"/>
          </a:p>
        </p:txBody>
      </p:sp>
      <p:sp>
        <p:nvSpPr>
          <p:cNvPr id="3" name="İçerik Yer Tutucusu 2"/>
          <p:cNvSpPr>
            <a:spLocks noGrp="1"/>
          </p:cNvSpPr>
          <p:nvPr>
            <p:ph idx="1"/>
          </p:nvPr>
        </p:nvSpPr>
        <p:spPr/>
        <p:txBody>
          <a:bodyPr/>
          <a:lstStyle/>
          <a:p>
            <a:endParaRPr lang="tr-TR"/>
          </a:p>
        </p:txBody>
      </p:sp>
      <p:pic>
        <p:nvPicPr>
          <p:cNvPr id="5124" name="Picture 4" descr="ÇIKRIK ile ilgili gö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781651"/>
            <a:ext cx="3524250" cy="4395312"/>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kuyudan su çekme ile ilgili görsel sonuc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04124" y="1825625"/>
            <a:ext cx="4532642"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38136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Autofit/>
          </a:bodyPr>
          <a:lstStyle/>
          <a:p>
            <a:r>
              <a:rPr lang="tr-TR" sz="8800" b="1" u="sng" dirty="0" smtClean="0"/>
              <a:t>DİŞLİ ÇARK</a:t>
            </a:r>
            <a:endParaRPr lang="tr-TR" sz="8800" b="1" u="sng" dirty="0"/>
          </a:p>
        </p:txBody>
      </p:sp>
      <p:sp>
        <p:nvSpPr>
          <p:cNvPr id="3" name="İçerik Yer Tutucusu 2"/>
          <p:cNvSpPr>
            <a:spLocks noGrp="1"/>
          </p:cNvSpPr>
          <p:nvPr>
            <p:ph idx="1"/>
          </p:nvPr>
        </p:nvSpPr>
        <p:spPr/>
        <p:txBody>
          <a:bodyPr/>
          <a:lstStyle/>
          <a:p>
            <a:endParaRPr lang="tr-TR"/>
          </a:p>
        </p:txBody>
      </p:sp>
      <p:pic>
        <p:nvPicPr>
          <p:cNvPr id="6146" name="Picture 2" descr="DİŞLİ ÇARK ile ilgili gö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867693"/>
            <a:ext cx="4464045" cy="4444207"/>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DİŞLİ ÇARK ile ilgili görsel sonuc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52446" y="1867693"/>
            <a:ext cx="6106126" cy="43092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76987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8900" b="1" u="sng" dirty="0" smtClean="0"/>
              <a:t>KASNAK</a:t>
            </a:r>
            <a:endParaRPr lang="tr-TR" b="1" u="sng" dirty="0"/>
          </a:p>
        </p:txBody>
      </p:sp>
      <p:pic>
        <p:nvPicPr>
          <p:cNvPr id="7170" name="Picture 2" descr="kayış kasnak ile ilgili gö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199" y="1825625"/>
            <a:ext cx="4953079" cy="3321141"/>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triger kayış ile ilgili görsel sonucu"/>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274435" y="1200969"/>
            <a:ext cx="5079365" cy="47165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787019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682</TotalTime>
  <Words>653</Words>
  <Application>Microsoft Office PowerPoint</Application>
  <PresentationFormat>Geniş ekran</PresentationFormat>
  <Paragraphs>96</Paragraphs>
  <Slides>60</Slides>
  <Notes>0</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60</vt:i4>
      </vt:variant>
    </vt:vector>
  </HeadingPairs>
  <TitlesOfParts>
    <vt:vector size="65" baseType="lpstr">
      <vt:lpstr>Arial</vt:lpstr>
      <vt:lpstr>Bubbleboddy Neue Trial</vt:lpstr>
      <vt:lpstr>Calibri</vt:lpstr>
      <vt:lpstr>Calibri Light</vt:lpstr>
      <vt:lpstr>Office Teması</vt:lpstr>
      <vt:lpstr>Basit makineler</vt:lpstr>
      <vt:lpstr>Ön bilgilerim</vt:lpstr>
      <vt:lpstr>Hangi basit makineleri öğreneceğiz</vt:lpstr>
      <vt:lpstr>KALDIRAÇLAR</vt:lpstr>
      <vt:lpstr>MAKARALAR</vt:lpstr>
      <vt:lpstr>EĞİK DÜZLEM</vt:lpstr>
      <vt:lpstr>ÇIKRIK</vt:lpstr>
      <vt:lpstr>DİŞLİ ÇARK</vt:lpstr>
      <vt:lpstr>KASNAK</vt:lpstr>
      <vt:lpstr>VİDA</vt:lpstr>
      <vt:lpstr>KAMA</vt:lpstr>
      <vt:lpstr>Genel Özellikler </vt:lpstr>
      <vt:lpstr> </vt:lpstr>
      <vt:lpstr>Basit makineler üzerine uygulanan kuvvetin; doğrultusunu, yönünü, büyüklüğünü ve uygulama noktasını değiştirir.</vt:lpstr>
      <vt:lpstr>Kuvvetten kazanç varsa, yoldan kayıp vardır. </vt:lpstr>
      <vt:lpstr>PowerPoint Sunusu</vt:lpstr>
      <vt:lpstr>Aynı anda hem kuvvetten hem yoldan kazanç veya kayıp olmaz. Birinden kaç kat kazanç varsa diğerinden o oranda kayıp vardır.</vt:lpstr>
      <vt:lpstr>PowerPoint Sunusu</vt:lpstr>
      <vt:lpstr>PowerPoint Sunusu</vt:lpstr>
      <vt:lpstr>Basit makinelerle genelde küçük kuvvetlerle büyük kuvvetleri dengelemek amaçlanır. Bu yüzden genelde kuvvetten kazanç vardır.</vt:lpstr>
      <vt:lpstr>Kuvvet kazancı= yük/kuvvet = kuvvet kolu/yük kolu </vt:lpstr>
      <vt:lpstr>Basit makinelerde hiç bir zaman işten veya enerjiden kazanç sağlanmaz.</vt:lpstr>
      <vt:lpstr>Basit makineler, kendilerine verilen enerjiden daha fazla iş yapamaz, kendi başlarına enerji üretemez, makine kullanılsa da kullanılmasa da yapılan iş değişmez. Makine kullanıldığında işin yapılma zamanı kısalır bundan dolayı iş  kolaylaşmış olur.</vt:lpstr>
      <vt:lpstr>PowerPoint Sunusu</vt:lpstr>
      <vt:lpstr>Basit makinelerde bir enerji türü başka bir enerji türüne dönüşebilir. (kas e.&gt;hareket e.)</vt:lpstr>
      <vt:lpstr>Basit makinelerde sürtünmeden dolayı işten ya da harcanan enerjiden dolayı kayıp vardır. Makineye verilen enerjinin bir kısmı sürtünme ile ısıya dönüşür. Sürtünen parçalar bozulur.</vt:lpstr>
      <vt:lpstr>Basit makineler denge prensibine göre çalışır.</vt:lpstr>
      <vt:lpstr>Tüm basit makinelerdeki TEMEL KURAL</vt:lpstr>
      <vt:lpstr>KALDIRAÇLAR(TEK TARAFLI-ÇİFT TARAFLI) </vt:lpstr>
      <vt:lpstr>1. DESTEĞİN ORTADA OLDUĞU KALDIRAÇLAR  - kuvvetle yük zıt yönlü hareket eder.</vt:lpstr>
      <vt:lpstr>KUVVET DESTEĞE YÜKTEN UZAKSA KUVVET KAZANÇ, YOLDAN KAYIP VARDIR.</vt:lpstr>
      <vt:lpstr>KUVVET DESTEĞE YÜKTEN YAKINSA KUVVET KAYBI VARDIR.</vt:lpstr>
      <vt:lpstr>KUVVET VE YÜK DESTEĞE AYNI UZAKLIKTA İSE KUVVETTEN KAZANÇTA KAYIPTA YOKTUR. -10 N LUK YÜK 10 N LUK KUVVET İLE DENGELENİR ( kuvvetten kazanç ya da kayıp yok) -YÜKÜ 1 m KALDIRMAK İÇİN KUVVET KOLU DA 1 m İNMELİDİR.</vt:lpstr>
      <vt:lpstr>DESTEK ORTADA KALDIRAÇLARA ÖRNEKLER</vt:lpstr>
      <vt:lpstr>DESTEK ORTADA KALDIRAÇLARA ÖRNEKLER</vt:lpstr>
      <vt:lpstr>DESTEK ORTADA KALDIRAÇLARA ÖRNEKLER</vt:lpstr>
      <vt:lpstr>DESTEK ORTADA KALDIRAÇLARA ÖRNEKLER</vt:lpstr>
      <vt:lpstr>DESTEK ORTADA KALDIRAÇLARA ÖRNEKLER</vt:lpstr>
      <vt:lpstr>DESTEK ORTADA KALDIRAÇLARA ÖRNEKLER</vt:lpstr>
      <vt:lpstr>DESTEK ORTADA KALDIRAÇLARA ÖRNEKLER</vt:lpstr>
      <vt:lpstr>2. YÜKÜN ORTADA OLDUĞU KALDIRAÇLAR  -kuvvetle yük aynı yönde hareket eder.</vt:lpstr>
      <vt:lpstr>KUVVET DESTEĞE YÜKTEN UZAK OLDUĞU İÇİN HER ZAMAN KUVVETTEN KAZANÇ, YOLDAN KAYIP VARDIR.</vt:lpstr>
      <vt:lpstr>YÜKÜN ORTADA OLDUĞU KALDIRAÇLARA ÖRNEKLER</vt:lpstr>
      <vt:lpstr>YÜKÜN ORTADA OLDUĞU KALDIRAÇLARA ÖRNEKLER</vt:lpstr>
      <vt:lpstr>YÜKÜN ORTADA OLDUĞU KALDIRAÇLARA ÖRNEKLER</vt:lpstr>
      <vt:lpstr>YÜKÜN ORTADA OLDUĞU KALDIRAÇLARA ÖRNEKLER</vt:lpstr>
      <vt:lpstr>YÜKÜN ORTADA OLDUĞU KALDIRAÇLARA ÖRNEKLER</vt:lpstr>
      <vt:lpstr>YÜKÜN ORTADA OLDUĞU KALDIRAÇLARA ÖRNEKLER</vt:lpstr>
      <vt:lpstr>3. KUVVETİN ORTADA OLDUĞU KALDIRAÇLAR  -kuvvetle yük aynı yönde hareket eder.</vt:lpstr>
      <vt:lpstr>KUVVET DESTEĞE YÜKTEN YAKIN OLDUĞU İÇİN HER ZAMAN KUVVETTEN KAYIP, YOLDAN KAZANÇ VARDIR.</vt:lpstr>
      <vt:lpstr>KUVVETİN ORTADA OLDUĞU KALDIRAÇLARA ÖRNEKLER</vt:lpstr>
      <vt:lpstr>KUVVETİN ORTADA OLDUĞU KALDIRAÇLARA ÖRNEKLER</vt:lpstr>
      <vt:lpstr>KUVVETİN ORTADA OLDUĞU KALDIRAÇLARA ÖRNEKLER</vt:lpstr>
      <vt:lpstr>KUVVETİN ORTADA OLDUĞU KALDIRAÇLARA ÖRNEKLER</vt:lpstr>
      <vt:lpstr>KUVVETİN ORTADA OLDUĞU KALDIRAÇLARA ÖRNEKLER</vt:lpstr>
      <vt:lpstr>KUVVETİN ORTADA OLDUĞU KALDIRAÇLARA ÖRNEKLER</vt:lpstr>
      <vt:lpstr>KUVVETİN ORTADA OLDUĞU KALDIRAÇLARA ÖRNEKLER</vt:lpstr>
      <vt:lpstr>KUVVETİN ORTADA OLDUĞU KALDIRAÇLARA ÖRNEKLER</vt:lpstr>
      <vt:lpstr>PowerPoint Sunusu</vt:lpstr>
      <vt:lpstr>SORU</vt:lpstr>
    </vt:vector>
  </TitlesOfParts>
  <Company>Silentall Unattended Installer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Basit makineler</dc:title>
  <dc:creator>adem ertaç</dc:creator>
  <cp:lastModifiedBy>adem ertaç</cp:lastModifiedBy>
  <cp:revision>41</cp:revision>
  <dcterms:created xsi:type="dcterms:W3CDTF">2017-08-05T16:51:45Z</dcterms:created>
  <dcterms:modified xsi:type="dcterms:W3CDTF">2017-08-06T20:55:51Z</dcterms:modified>
</cp:coreProperties>
</file>