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1" r:id="rId2"/>
  </p:sldMasterIdLst>
  <p:sldIdLst>
    <p:sldId id="256" r:id="rId3"/>
    <p:sldId id="261" r:id="rId4"/>
    <p:sldId id="319" r:id="rId5"/>
    <p:sldId id="394" r:id="rId6"/>
    <p:sldId id="395" r:id="rId7"/>
    <p:sldId id="400" r:id="rId8"/>
    <p:sldId id="401" r:id="rId9"/>
    <p:sldId id="398" r:id="rId10"/>
    <p:sldId id="399" r:id="rId11"/>
    <p:sldId id="370" r:id="rId12"/>
    <p:sldId id="397" r:id="rId13"/>
    <p:sldId id="396" r:id="rId14"/>
    <p:sldId id="402" r:id="rId15"/>
    <p:sldId id="403" r:id="rId16"/>
    <p:sldId id="408" r:id="rId17"/>
    <p:sldId id="404" r:id="rId18"/>
    <p:sldId id="405" r:id="rId19"/>
    <p:sldId id="406" r:id="rId20"/>
    <p:sldId id="374" r:id="rId21"/>
    <p:sldId id="414" r:id="rId22"/>
    <p:sldId id="415" r:id="rId23"/>
    <p:sldId id="41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7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2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8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5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2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4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0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74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8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3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3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5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1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68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18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19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17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42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5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7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1038" name="Picture 14" descr="Yazı Tahtası Model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8" y="384821"/>
            <a:ext cx="10945703" cy="50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1106833" y="735606"/>
            <a:ext cx="10096500" cy="4201236"/>
          </a:xfrm>
          <a:prstGeom prst="roundRect">
            <a:avLst>
              <a:gd name="adj" fmla="val 17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pic>
        <p:nvPicPr>
          <p:cNvPr id="1034" name="Picture 10" descr="Teacher Animation School Education Cartoon - teacher png downloa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3349" y="1498047"/>
            <a:ext cx="443865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etin kutusu 41"/>
          <p:cNvSpPr txBox="1"/>
          <p:nvPr/>
        </p:nvSpPr>
        <p:spPr>
          <a:xfrm>
            <a:off x="1235083" y="516271"/>
            <a:ext cx="9046831" cy="433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5401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DERS: FEN BİLGİSİ</a:t>
            </a:r>
          </a:p>
          <a:p>
            <a:pPr>
              <a:lnSpc>
                <a:spcPct val="200000"/>
              </a:lnSpc>
            </a:pPr>
            <a:r>
              <a:rPr lang="tr-TR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ÜNİTE : </a:t>
            </a:r>
            <a:r>
              <a:rPr lang="tr-T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DNA VE GENETİK KOD</a:t>
            </a:r>
            <a:endParaRPr lang="tr-TR" sz="4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  <a:p>
            <a:pPr>
              <a:lnSpc>
                <a:spcPct val="200000"/>
              </a:lnSpc>
            </a:pPr>
            <a:r>
              <a:rPr lang="tr-TR" sz="4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KONU : </a:t>
            </a:r>
            <a:r>
              <a:rPr lang="tr-TR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Biyoteknoloji</a:t>
            </a:r>
            <a:endParaRPr lang="tr-TR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grpSp>
        <p:nvGrpSpPr>
          <p:cNvPr id="13" name="8 Grup"/>
          <p:cNvGrpSpPr/>
          <p:nvPr/>
        </p:nvGrpSpPr>
        <p:grpSpPr>
          <a:xfrm>
            <a:off x="9428231" y="832843"/>
            <a:ext cx="1976434" cy="495439"/>
            <a:chOff x="8526920" y="4437112"/>
            <a:chExt cx="3816424" cy="863800"/>
          </a:xfrm>
        </p:grpSpPr>
        <p:sp>
          <p:nvSpPr>
            <p:cNvPr id="14" name="Dikdörtgen 7"/>
            <p:cNvSpPr/>
            <p:nvPr/>
          </p:nvSpPr>
          <p:spPr>
            <a:xfrm>
              <a:off x="8526920" y="4817963"/>
              <a:ext cx="3816424" cy="48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FENBİL </a:t>
              </a:r>
              <a:r>
                <a:rPr lang="tr-TR" sz="1200" b="1" dirty="0" smtClean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AKADEMİ</a:t>
              </a:r>
              <a:endParaRPr lang="tr-TR" sz="12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" name="Picture 4" descr="youtube logo PNG ile ilgili gÃ¶rsel sonuc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99" r="63416" b="31941"/>
            <a:stretch>
              <a:fillRect/>
            </a:stretch>
          </p:blipFill>
          <p:spPr bwMode="auto">
            <a:xfrm>
              <a:off x="9436492" y="4462180"/>
              <a:ext cx="576978" cy="43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2"/>
            <p:cNvSpPr txBox="1">
              <a:spLocks noChangeArrowheads="1"/>
            </p:cNvSpPr>
            <p:nvPr/>
          </p:nvSpPr>
          <p:spPr bwMode="auto">
            <a:xfrm>
              <a:off x="9923748" y="4437112"/>
              <a:ext cx="1942036" cy="45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r-TR" altLang="tr-TR" sz="1100" b="1" dirty="0" err="1">
                  <a:ln w="3175">
                    <a:noFill/>
                  </a:ln>
                  <a:latin typeface="Arial Black" panose="020B0A04020102020204" pitchFamily="34" charset="0"/>
                </a:rPr>
                <a:t>YouTube</a:t>
              </a:r>
              <a:endParaRPr lang="tr-TR" altLang="tr-TR" sz="1400" b="1" dirty="0">
                <a:ln w="3175">
                  <a:noFill/>
                </a:ln>
                <a:latin typeface="Arial Black" panose="020B0A040201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72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3" y="286126"/>
            <a:ext cx="559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468001" y="1223521"/>
            <a:ext cx="11446908" cy="17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</a:t>
            </a:r>
            <a:r>
              <a:rPr lang="tr-TR" sz="1801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Seçilim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tarafından lezzetli, dayanıklı veya daha hızlı koşabilen özelliklere sahip ırkların seçilip bunların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sağlanmasıdır.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seçilim, hem bitkilerde hem de hayvanlarda çok fazla çeşitlilik oluşturmuştur.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928852" y="2072933"/>
            <a:ext cx="180049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çoğatılmasının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96461" y="3593801"/>
            <a:ext cx="7295329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Örneğin; Bolca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tükettiğimiz mısır, buğday, lahana ve soya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fasulyesi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seçilim sonucu daha verimli ve lezzetli hale getirilmiştir.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4" y="4987647"/>
            <a:ext cx="3706408" cy="165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İçerik Yer Tutucusu 2"/>
          <p:cNvSpPr txBox="1">
            <a:spLocks/>
          </p:cNvSpPr>
          <p:nvPr/>
        </p:nvSpPr>
        <p:spPr>
          <a:xfrm>
            <a:off x="200968" y="5694434"/>
            <a:ext cx="8200799" cy="98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Ayrıca günümüzde evcilleştirilen hayvanlar yapay seçilim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örneklerindendir.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20" y="3149180"/>
            <a:ext cx="3948685" cy="1976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10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81" y="2053770"/>
            <a:ext cx="4667338" cy="4646147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3" y="286126"/>
            <a:ext cx="559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93416" y="1293615"/>
            <a:ext cx="108968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</a:t>
            </a:r>
            <a:r>
              <a:rPr lang="tr-TR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biyoteknolojik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yöntemler;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Temel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bilimler ve mühendislik ilkelerini canlılara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uygulayarak kısa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sürede istenilen özellikte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elde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etmeyi kapsar.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uygulamalar;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hastalıkların teşhisi ve tedavisi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gıda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maddelerinin çok ve kaliteli üretilmesi,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suların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arıtılması,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suçluların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belirlenmesi,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insülin üretimi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aşıların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üretimi,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böceklerin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yok edemediği tarım ürünlerinin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üretilmesi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örneklendirebiliriz.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1209242" y="2138053"/>
            <a:ext cx="159530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icari ürünler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64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445" r="2329"/>
          <a:stretch/>
        </p:blipFill>
        <p:spPr>
          <a:xfrm>
            <a:off x="3613963" y="4224795"/>
            <a:ext cx="8060789" cy="2228032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p:sp>
        <p:nvSpPr>
          <p:cNvPr id="44" name="Yuvarlatılmış Dikdörtgen 43"/>
          <p:cNvSpPr/>
          <p:nvPr/>
        </p:nvSpPr>
        <p:spPr>
          <a:xfrm>
            <a:off x="3594020" y="1270165"/>
            <a:ext cx="8100676" cy="5313927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7" name="Yuvarlatılmış Dikdörtgen 46"/>
          <p:cNvSpPr/>
          <p:nvPr/>
        </p:nvSpPr>
        <p:spPr>
          <a:xfrm>
            <a:off x="3806704" y="1220217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3985203" y="1730079"/>
            <a:ext cx="7516986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yeni bir bilim olarak bilinmesine rağmen </a:t>
            </a:r>
            <a:r>
              <a:rPr lang="tr-TR" sz="18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biyoteknolojik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uygulamalar çok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dayanır.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sz="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Turşu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peynir ve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hamur yapımı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da ıslah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çalışmaları yüzlerce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 önce uygulanan </a:t>
            </a:r>
            <a:r>
              <a:rPr lang="tr-TR" sz="18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biyoteknolojik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uygulamalardır.</a:t>
            </a: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834882" y="2171427"/>
            <a:ext cx="182614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 zamanlara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6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76052" y="1921847"/>
            <a:ext cx="11438857" cy="230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anlıların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 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özelliklerini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değiştirerek,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onlara yeni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işlevler kazandırılmasına yönelik araştırmalar yapan bilim alanıdır. </a:t>
            </a: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uygulamalarla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uğraşan bilim insanlarına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…………......................................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denir. </a:t>
            </a: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Genler üzerindeki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 genetik mühendisliğinin temelini oluşturur.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501645" y="1223455"/>
            <a:ext cx="4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GENETİK MÜHENDİSLİĞİ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964121" y="1976054"/>
            <a:ext cx="96693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kalıtsal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5381930" y="3059673"/>
            <a:ext cx="221086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enetik mühendisi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4124" t="2437" r="8843" b="-2437"/>
          <a:stretch/>
        </p:blipFill>
        <p:spPr>
          <a:xfrm>
            <a:off x="8324403" y="2704495"/>
            <a:ext cx="3505864" cy="242171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109" y="4306553"/>
            <a:ext cx="3534764" cy="2271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51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76052" y="1372547"/>
            <a:ext cx="11438857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................................., klonlama ve ........................... gen mühendisliği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 alanlarına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örnektir.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969460" y="1409984"/>
            <a:ext cx="186884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parmak izi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539243" y="1419973"/>
            <a:ext cx="151836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tedavisi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20649" y="2775316"/>
            <a:ext cx="8594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DNA’larımızda yer alan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nükleotitlerin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dizilimi hepimizde farklıdır. Belirli tekniklerle bu dizilimin, bir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izinin çıkarılması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işlemine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60" y="2168085"/>
            <a:ext cx="1956224" cy="2067479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7976816" y="3249646"/>
            <a:ext cx="186884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parmak izi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40898" y="5042499"/>
            <a:ext cx="7871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SegoeUI"/>
              </a:rPr>
              <a:t> Eşeysiz üremeyle genetik yapısı </a:t>
            </a:r>
            <a:r>
              <a:rPr lang="tr-TR" dirty="0">
                <a:latin typeface="SegoeUI"/>
              </a:rPr>
              <a:t>birbirinin aynısı olan </a:t>
            </a:r>
            <a:r>
              <a:rPr lang="tr-TR" dirty="0" smtClean="0">
                <a:latin typeface="SegoeUI"/>
              </a:rPr>
              <a:t>canlıların oluşturulmasına  </a:t>
            </a:r>
            <a:r>
              <a:rPr lang="tr-TR" sz="1200" dirty="0" smtClean="0">
                <a:latin typeface="SegoeUI"/>
              </a:rPr>
              <a:t>…………………….. </a:t>
            </a:r>
            <a:r>
              <a:rPr lang="tr-TR" dirty="0">
                <a:latin typeface="SegoeUI"/>
              </a:rPr>
              <a:t>d</a:t>
            </a:r>
            <a:r>
              <a:rPr lang="tr-TR" dirty="0" smtClean="0">
                <a:latin typeface="SegoeUI"/>
              </a:rPr>
              <a:t>enir</a:t>
            </a:r>
            <a:r>
              <a:rPr lang="tr-TR" sz="1200" dirty="0" smtClean="0">
                <a:latin typeface="SegoeUI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SegoeUI"/>
              </a:rPr>
              <a:t>İlk </a:t>
            </a:r>
            <a:r>
              <a:rPr lang="tr-TR" dirty="0" err="1">
                <a:latin typeface="SegoeUI"/>
              </a:rPr>
              <a:t>kolanlanan</a:t>
            </a:r>
            <a:r>
              <a:rPr lang="tr-TR" dirty="0">
                <a:latin typeface="SegoeUI"/>
              </a:rPr>
              <a:t> canlı, </a:t>
            </a:r>
            <a:r>
              <a:rPr lang="tr-TR" sz="2000" dirty="0" smtClean="0">
                <a:latin typeface="SegoeUI"/>
              </a:rPr>
              <a:t>“</a:t>
            </a:r>
            <a:r>
              <a:rPr lang="tr-TR" sz="1200" dirty="0" smtClean="0">
                <a:latin typeface="SegoeUI"/>
              </a:rPr>
              <a:t>...................</a:t>
            </a:r>
            <a:r>
              <a:rPr lang="tr-TR" sz="2000" dirty="0" smtClean="0">
                <a:latin typeface="SegoeUI"/>
              </a:rPr>
              <a:t>“</a:t>
            </a:r>
            <a:r>
              <a:rPr lang="tr-TR" dirty="0" smtClean="0">
                <a:latin typeface="SegoeUI"/>
              </a:rPr>
              <a:t> adı verilen </a:t>
            </a:r>
            <a:r>
              <a:rPr lang="tr-TR" dirty="0">
                <a:latin typeface="SegoeUI"/>
              </a:rPr>
              <a:t>bir koyundur.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982" y="3941739"/>
            <a:ext cx="2303719" cy="27211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Dikdörtgen 28"/>
          <p:cNvSpPr/>
          <p:nvPr/>
        </p:nvSpPr>
        <p:spPr>
          <a:xfrm>
            <a:off x="2925684" y="5509627"/>
            <a:ext cx="11849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lonlama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297362" y="5943441"/>
            <a:ext cx="74892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Dolly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71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6" grpId="0"/>
      <p:bldP spid="29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3" y="286126"/>
            <a:ext cx="372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3231703"/>
            <a:ext cx="2703115" cy="339680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476053" y="1042651"/>
            <a:ext cx="11142415" cy="5635104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801" y="2551750"/>
            <a:ext cx="8246116" cy="410109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24115" y="1231832"/>
            <a:ext cx="109943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koyunun vücut hücrelerinden bir tanesinin çekirdeğini özel yöntemler ile çıkararak yine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başka 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koyundan elde edilmiş, çekirdeği çıkarılmış yumurta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hücresine yerleştirmiştir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Elde ettiği bu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yumurta hücresini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 başka bir koyunun rahmine yerleştirerek vücut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hücresinin çekirdeğini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çıkardığı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koyunun kopyasını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elde etmiştir.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476053" y="826543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76052" y="1372547"/>
            <a:ext cx="11438857" cy="87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Zararlı genleri etkisiz hâle getirmek ve tedavi etmek amacı ile tedavi edici genlerin hastalara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aktarılmasına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denir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942558" y="1822768"/>
            <a:ext cx="151836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tedavisi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6052" y="2611822"/>
            <a:ext cx="88409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Helvetica" panose="020B0604020202020204" pitchFamily="34" charset="0"/>
              </a:rPr>
              <a:t>Genetik mühendisleri tarafından DNA’nın bir bölümündeki geni başka bir canlıya aktarılmasına </a:t>
            </a:r>
            <a:r>
              <a:rPr lang="tr-TR" sz="1200" dirty="0" smtClean="0">
                <a:latin typeface="Helvetica" panose="020B0604020202020204" pitchFamily="34" charset="0"/>
              </a:rPr>
              <a:t>……………………………. </a:t>
            </a:r>
            <a:r>
              <a:rPr lang="tr-TR" dirty="0">
                <a:latin typeface="Helvetica" panose="020B0604020202020204" pitchFamily="34" charset="0"/>
              </a:rPr>
              <a:t>denir. Örneğin ateşböceğinin ışık saçma geninin </a:t>
            </a:r>
            <a:r>
              <a:rPr lang="tr-TR" dirty="0" smtClean="0">
                <a:latin typeface="Helvetica" panose="020B0604020202020204" pitchFamily="34" charset="0"/>
              </a:rPr>
              <a:t>tütün bitkisine </a:t>
            </a:r>
            <a:r>
              <a:rPr lang="tr-TR" dirty="0">
                <a:latin typeface="Helvetica" panose="020B0604020202020204" pitchFamily="34" charset="0"/>
              </a:rPr>
              <a:t>aktarılması sonucu tütün bitkisi ışık </a:t>
            </a:r>
            <a:r>
              <a:rPr lang="tr-TR" dirty="0" smtClean="0">
                <a:latin typeface="Helvetica" panose="020B0604020202020204" pitchFamily="34" charset="0"/>
              </a:rPr>
              <a:t>saçması.</a:t>
            </a:r>
            <a:endParaRPr lang="tr-TR" dirty="0"/>
          </a:p>
        </p:txBody>
      </p:sp>
      <p:sp>
        <p:nvSpPr>
          <p:cNvPr id="35" name="Dikdörtgen 34"/>
          <p:cNvSpPr/>
          <p:nvPr/>
        </p:nvSpPr>
        <p:spPr>
          <a:xfrm>
            <a:off x="2415795" y="3022554"/>
            <a:ext cx="154401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aktarımı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596" y="3544886"/>
            <a:ext cx="3830444" cy="281269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62" y="4054565"/>
            <a:ext cx="6521054" cy="2622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40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76052" y="1372547"/>
            <a:ext cx="11438857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 mühendisleri;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 ve olumsuz şartlara dayanıklı, daha verimli bitki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hayvanlar elde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etmek için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konusunda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çeşitli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 yapmaktadır.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214041" y="1417965"/>
            <a:ext cx="74892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tarım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453907" y="1425314"/>
            <a:ext cx="163378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hayvancılıkta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3608880" y="1823643"/>
            <a:ext cx="163378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türlerin ıslahı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76051" y="2470654"/>
            <a:ext cx="11438857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 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dirençli olacak şekilde geliştirilmiş bitki çeşitleri,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 mühendisliği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çalışmalarının ürünüdür.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942073" y="2506965"/>
            <a:ext cx="135165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Mikroplara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877571" y="2516703"/>
            <a:ext cx="126188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böceklere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52570" y="3804654"/>
            <a:ext cx="8259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İnsanlarda cüceliğe sebep olan büyüme hormonu eksikliğini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gidermek için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büyüme hormonunu üreten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bakteriye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aktarılmış ve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bakterinin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üretmesi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sağlanmıştır. Bu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 da genetik mühendisliğinin uygulama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alanlarındandır.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3784407" y="4232824"/>
            <a:ext cx="5950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902082" y="4663139"/>
            <a:ext cx="21339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üyüme hormonu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096" y="3353187"/>
            <a:ext cx="3111208" cy="3268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385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/>
      <p:bldP spid="29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76052" y="1372547"/>
            <a:ext cx="8136011" cy="341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 mühendisliğinin uygulama </a:t>
            </a:r>
            <a:r>
              <a:rPr lang="tr-TR" sz="1801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alanları;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parmak izi,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Klonlama,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tedavisi,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Türlerin ıslahı,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Genlerde anormalliklerin düzeltilmesi,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Kaliteli ve sağlıklı yiyeceklerin yapılması,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Soğuğa dayanıklı bitkilerin üretilmesi,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691" y="1919063"/>
            <a:ext cx="6168033" cy="3698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79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62249"/>
              </p:ext>
            </p:extLst>
          </p:nvPr>
        </p:nvGraphicFramePr>
        <p:xfrm>
          <a:off x="476050" y="1962079"/>
          <a:ext cx="11342715" cy="4316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1893">
                  <a:extLst>
                    <a:ext uri="{9D8B030D-6E8A-4147-A177-3AD203B41FA5}">
                      <a16:colId xmlns:a16="http://schemas.microsoft.com/office/drawing/2014/main" val="3855368884"/>
                    </a:ext>
                  </a:extLst>
                </a:gridCol>
                <a:gridCol w="1494971">
                  <a:extLst>
                    <a:ext uri="{9D8B030D-6E8A-4147-A177-3AD203B41FA5}">
                      <a16:colId xmlns:a16="http://schemas.microsoft.com/office/drawing/2014/main" val="1208348436"/>
                    </a:ext>
                  </a:extLst>
                </a:gridCol>
                <a:gridCol w="1456077">
                  <a:extLst>
                    <a:ext uri="{9D8B030D-6E8A-4147-A177-3AD203B41FA5}">
                      <a16:colId xmlns:a16="http://schemas.microsoft.com/office/drawing/2014/main" val="924558005"/>
                    </a:ext>
                  </a:extLst>
                </a:gridCol>
                <a:gridCol w="7909774">
                  <a:extLst>
                    <a:ext uri="{9D8B030D-6E8A-4147-A177-3AD203B41FA5}">
                      <a16:colId xmlns:a16="http://schemas.microsoft.com/office/drawing/2014/main" val="1363968111"/>
                    </a:ext>
                  </a:extLst>
                </a:gridCol>
              </a:tblGrid>
              <a:tr h="577618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Biyoteknoloji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Genetik</a:t>
                      </a:r>
                    </a:p>
                    <a:p>
                      <a:pPr algn="l"/>
                      <a:r>
                        <a:rPr lang="tr-TR" dirty="0" smtClean="0"/>
                        <a:t>Mühendisliği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tr-TR" dirty="0" smtClean="0"/>
                        <a:t>Özellik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619566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İnsanda insülin hormonu üreten bir genin bir bakteriye aktarılması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78002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Genetiği değiştirilmiş bakteriden insülin hormonu üretip bunu ilaç haline getirip şeker hastalarının kullanımına sunmak.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671029"/>
                  </a:ext>
                </a:extLst>
              </a:tr>
              <a:tr h="72560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İnsanda cüceliğe sebep olan büyüme hormonu eksikliğini gidermek için büyüme hormonu sentezleyen geni bakteriye aktarmak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5732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Genetiği değiştirilmiş bakteriden büyüme hormonu üretip, bunu ilaç olarak sunmak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16089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Zararlı böceklere karşı dirençli bitkilerin elde edilmesi için yapılan DNA çalışmaları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732653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Zararlı böceklere karşı üretilen dayanıklı yeni bitkiler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67277"/>
                  </a:ext>
                </a:extLst>
              </a:tr>
            </a:tbl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1187365" y="2686950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2657337" y="2699475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1187365" y="333710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2657337" y="334962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1187365" y="3971075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2657337" y="3983600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24"/>
          <p:cNvSpPr/>
          <p:nvPr/>
        </p:nvSpPr>
        <p:spPr>
          <a:xfrm>
            <a:off x="1187365" y="462122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25"/>
          <p:cNvSpPr/>
          <p:nvPr/>
        </p:nvSpPr>
        <p:spPr>
          <a:xfrm>
            <a:off x="2657337" y="463375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varlatılmış Dikdörtgen 26"/>
          <p:cNvSpPr/>
          <p:nvPr/>
        </p:nvSpPr>
        <p:spPr>
          <a:xfrm>
            <a:off x="1187365" y="5162938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2657337" y="5175463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Yuvarlatılmış Dikdörtgen 33"/>
          <p:cNvSpPr/>
          <p:nvPr/>
        </p:nvSpPr>
        <p:spPr>
          <a:xfrm>
            <a:off x="1187365" y="5778253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Yuvarlatılmış Dikdörtgen 35"/>
          <p:cNvSpPr/>
          <p:nvPr/>
        </p:nvSpPr>
        <p:spPr>
          <a:xfrm>
            <a:off x="2657337" y="5790778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790126" y="2665880"/>
            <a:ext cx="635758" cy="47378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313297" y="3290522"/>
            <a:ext cx="635758" cy="47378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757390" y="3933525"/>
            <a:ext cx="635758" cy="47378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313297" y="4571028"/>
            <a:ext cx="635758" cy="47378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790126" y="5134402"/>
            <a:ext cx="635758" cy="47378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306018" y="5727438"/>
            <a:ext cx="635758" cy="473785"/>
          </a:xfrm>
          <a:prstGeom prst="rect">
            <a:avLst/>
          </a:prstGeom>
        </p:spPr>
      </p:pic>
      <p:grpSp>
        <p:nvGrpSpPr>
          <p:cNvPr id="56" name="Grup 55"/>
          <p:cNvGrpSpPr/>
          <p:nvPr/>
        </p:nvGrpSpPr>
        <p:grpSpPr>
          <a:xfrm>
            <a:off x="635210" y="901598"/>
            <a:ext cx="10807429" cy="871955"/>
            <a:chOff x="947671" y="703256"/>
            <a:chExt cx="10807429" cy="871955"/>
          </a:xfrm>
        </p:grpSpPr>
        <p:sp>
          <p:nvSpPr>
            <p:cNvPr id="57" name="Dikdörtgen 56"/>
            <p:cNvSpPr/>
            <p:nvPr/>
          </p:nvSpPr>
          <p:spPr>
            <a:xfrm>
              <a:off x="955766" y="1067380"/>
              <a:ext cx="10799334" cy="5078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özelliklerin </a:t>
              </a:r>
              <a:r>
                <a:rPr lang="tr-TR" b="1" dirty="0" err="1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biyoteknoloji</a:t>
              </a: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 da genetik mühendisliğine ait olduklarını belirtiniz?</a:t>
              </a:r>
            </a:p>
          </p:txBody>
        </p:sp>
        <p:sp>
          <p:nvSpPr>
            <p:cNvPr id="58" name="Yuvarlatılmış Dikdörtgen 57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ETKİNLİK-2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Metin kutusu 3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21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476052" y="1212737"/>
            <a:ext cx="11438857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teknolojisiyle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geliştirmek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doğal olarak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olmayan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ihtiyacımız kadar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üretilemeyen yeni ve az bulunan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maddeleri (ürünleri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elde etmek için kullanılan teknolojilerin tümüdür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Biyoteknolojinin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başlıca amacı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hayatının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kalitesini arttırmaktır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20" name="Grup 19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27" name="Düz Bağlayıcı 2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Metin kutusu 2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21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22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2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1" name="Dikdörtgen 40"/>
          <p:cNvSpPr/>
          <p:nvPr/>
        </p:nvSpPr>
        <p:spPr>
          <a:xfrm>
            <a:off x="2973268" y="1250174"/>
            <a:ext cx="6591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4016791" y="1246977"/>
            <a:ext cx="9797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666087" y="1265818"/>
            <a:ext cx="231345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mikroorganizmaları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300" y="4254931"/>
            <a:ext cx="3302151" cy="231342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414" y="3094017"/>
            <a:ext cx="3192998" cy="3077442"/>
          </a:xfrm>
          <a:prstGeom prst="rect">
            <a:avLst/>
          </a:prstGeom>
        </p:spPr>
      </p:pic>
      <p:sp>
        <p:nvSpPr>
          <p:cNvPr id="45" name="Dikdörtgen 44"/>
          <p:cNvSpPr/>
          <p:nvPr/>
        </p:nvSpPr>
        <p:spPr>
          <a:xfrm>
            <a:off x="4190206" y="2887958"/>
            <a:ext cx="78739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4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91967"/>
              </p:ext>
            </p:extLst>
          </p:nvPr>
        </p:nvGraphicFramePr>
        <p:xfrm>
          <a:off x="476050" y="1976593"/>
          <a:ext cx="11342715" cy="42953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2521">
                  <a:extLst>
                    <a:ext uri="{9D8B030D-6E8A-4147-A177-3AD203B41FA5}">
                      <a16:colId xmlns:a16="http://schemas.microsoft.com/office/drawing/2014/main" val="3855368884"/>
                    </a:ext>
                  </a:extLst>
                </a:gridCol>
                <a:gridCol w="1465943">
                  <a:extLst>
                    <a:ext uri="{9D8B030D-6E8A-4147-A177-3AD203B41FA5}">
                      <a16:colId xmlns:a16="http://schemas.microsoft.com/office/drawing/2014/main" val="1208348436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924558005"/>
                    </a:ext>
                  </a:extLst>
                </a:gridCol>
                <a:gridCol w="7827336">
                  <a:extLst>
                    <a:ext uri="{9D8B030D-6E8A-4147-A177-3AD203B41FA5}">
                      <a16:colId xmlns:a16="http://schemas.microsoft.com/office/drawing/2014/main" val="1363968111"/>
                    </a:ext>
                  </a:extLst>
                </a:gridCol>
              </a:tblGrid>
              <a:tr h="618376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Biyoteknoloji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Genetik</a:t>
                      </a:r>
                    </a:p>
                    <a:p>
                      <a:pPr algn="l"/>
                      <a:r>
                        <a:rPr lang="tr-TR" dirty="0" smtClean="0"/>
                        <a:t>Mühendisliği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tr-TR" dirty="0" smtClean="0"/>
                        <a:t>Özellik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619566"/>
                  </a:ext>
                </a:extLst>
              </a:tr>
              <a:tr h="61837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Yapılan araştırmalar sonucu KANSER ve AIDS gibi hastalıklara karşı bir tedavi veya ilaç üretilmesi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78002"/>
                  </a:ext>
                </a:extLst>
              </a:tr>
              <a:tr h="55803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Kutuplarda yaşayan bir balıktan alınan genin domates ve çileğe aktarılması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671029"/>
                  </a:ext>
                </a:extLst>
              </a:tr>
              <a:tr h="70100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Soğukta yetişebilen domates ve çilek tohumlarının üretimi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5732"/>
                  </a:ext>
                </a:extLst>
              </a:tr>
              <a:tr h="55803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Ateş böceklerinin ışık saçmasını sağlayan genin Tütün Bitkisine aktarılması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16089"/>
                  </a:ext>
                </a:extLst>
              </a:tr>
              <a:tr h="61837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Tütün bitkisinin ateş böceği gibi ışık üretmesi ve ışık saçan tütün bitkilerini üretmek ve pazarlamak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732653"/>
                  </a:ext>
                </a:extLst>
              </a:tr>
              <a:tr h="55803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Çilek DNA’sının Yoğurt Bakterilerine aktarılması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67277"/>
                  </a:ext>
                </a:extLst>
              </a:tr>
            </a:tbl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1361533" y="2701464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2773446" y="2713989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1361533" y="3351615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2773446" y="3364140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1361533" y="3985589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2773446" y="3998114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24"/>
          <p:cNvSpPr/>
          <p:nvPr/>
        </p:nvSpPr>
        <p:spPr>
          <a:xfrm>
            <a:off x="1361533" y="4635740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25"/>
          <p:cNvSpPr/>
          <p:nvPr/>
        </p:nvSpPr>
        <p:spPr>
          <a:xfrm>
            <a:off x="2773446" y="4648265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varlatılmış Dikdörtgen 26"/>
          <p:cNvSpPr/>
          <p:nvPr/>
        </p:nvSpPr>
        <p:spPr>
          <a:xfrm>
            <a:off x="1361533" y="5177452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2773446" y="5189977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Yuvarlatılmış Dikdörtgen 33"/>
          <p:cNvSpPr/>
          <p:nvPr/>
        </p:nvSpPr>
        <p:spPr>
          <a:xfrm>
            <a:off x="1361533" y="580728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Yuvarlatılmış Dikdörtgen 35"/>
          <p:cNvSpPr/>
          <p:nvPr/>
        </p:nvSpPr>
        <p:spPr>
          <a:xfrm>
            <a:off x="2773446" y="581980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422782" y="2650664"/>
            <a:ext cx="635758" cy="47378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888247" y="3322101"/>
            <a:ext cx="635758" cy="47378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411557" y="3934013"/>
            <a:ext cx="635758" cy="47378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840518" y="4616279"/>
            <a:ext cx="635758" cy="47378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422782" y="5123866"/>
            <a:ext cx="635758" cy="47378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840518" y="5766330"/>
            <a:ext cx="635758" cy="473785"/>
          </a:xfrm>
          <a:prstGeom prst="rect">
            <a:avLst/>
          </a:prstGeom>
        </p:spPr>
      </p:pic>
      <p:grpSp>
        <p:nvGrpSpPr>
          <p:cNvPr id="56" name="Grup 55"/>
          <p:cNvGrpSpPr/>
          <p:nvPr/>
        </p:nvGrpSpPr>
        <p:grpSpPr>
          <a:xfrm>
            <a:off x="635210" y="901598"/>
            <a:ext cx="10807429" cy="871955"/>
            <a:chOff x="947671" y="703256"/>
            <a:chExt cx="10807429" cy="871955"/>
          </a:xfrm>
        </p:grpSpPr>
        <p:sp>
          <p:nvSpPr>
            <p:cNvPr id="57" name="Dikdörtgen 56"/>
            <p:cNvSpPr/>
            <p:nvPr/>
          </p:nvSpPr>
          <p:spPr>
            <a:xfrm>
              <a:off x="955766" y="1067380"/>
              <a:ext cx="10799334" cy="5078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özelliklerin </a:t>
              </a:r>
              <a:r>
                <a:rPr lang="tr-TR" b="1" dirty="0" err="1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biyoteknoloji</a:t>
              </a: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 da genetik mühendisliğine ait olduklarını belirtiniz?</a:t>
              </a:r>
            </a:p>
          </p:txBody>
        </p:sp>
        <p:sp>
          <p:nvSpPr>
            <p:cNvPr id="58" name="Yuvarlatılmış Dikdörtgen 57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ETKİNLİK-2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Metin kutusu 3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45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27468"/>
              </p:ext>
            </p:extLst>
          </p:nvPr>
        </p:nvGraphicFramePr>
        <p:xfrm>
          <a:off x="476052" y="2040814"/>
          <a:ext cx="11342715" cy="30972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5436">
                  <a:extLst>
                    <a:ext uri="{9D8B030D-6E8A-4147-A177-3AD203B41FA5}">
                      <a16:colId xmlns:a16="http://schemas.microsoft.com/office/drawing/2014/main" val="3855368884"/>
                    </a:ext>
                  </a:extLst>
                </a:gridCol>
                <a:gridCol w="1494971">
                  <a:extLst>
                    <a:ext uri="{9D8B030D-6E8A-4147-A177-3AD203B41FA5}">
                      <a16:colId xmlns:a16="http://schemas.microsoft.com/office/drawing/2014/main" val="1208348436"/>
                    </a:ext>
                  </a:extLst>
                </a:gridCol>
                <a:gridCol w="1412534">
                  <a:extLst>
                    <a:ext uri="{9D8B030D-6E8A-4147-A177-3AD203B41FA5}">
                      <a16:colId xmlns:a16="http://schemas.microsoft.com/office/drawing/2014/main" val="924558005"/>
                    </a:ext>
                  </a:extLst>
                </a:gridCol>
                <a:gridCol w="7909774">
                  <a:extLst>
                    <a:ext uri="{9D8B030D-6E8A-4147-A177-3AD203B41FA5}">
                      <a16:colId xmlns:a16="http://schemas.microsoft.com/office/drawing/2014/main" val="1363968111"/>
                    </a:ext>
                  </a:extLst>
                </a:gridCol>
              </a:tblGrid>
              <a:tr h="618376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Biyoteknoloji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Genetik</a:t>
                      </a:r>
                    </a:p>
                    <a:p>
                      <a:pPr algn="l"/>
                      <a:r>
                        <a:rPr lang="tr-TR" dirty="0" smtClean="0"/>
                        <a:t>Mühendisliği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tr-TR" dirty="0" smtClean="0"/>
                        <a:t>Özellik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619566"/>
                  </a:ext>
                </a:extLst>
              </a:tr>
              <a:tr h="61837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Plastik gibi denizlere zarar veren maddelerin önlenmesi için plastik atıkların sindirilmesini sağlanan genin kirli sularda yaşayan bakterilere aktarılması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78002"/>
                  </a:ext>
                </a:extLst>
              </a:tr>
              <a:tr h="55803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Kirli sularda yaşayan ve plastik tüketebilen bakterilerin yetiştirilmesi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671029"/>
                  </a:ext>
                </a:extLst>
              </a:tr>
              <a:tr h="70100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Kanser, AIDS gibi ölümcül hastalıklara karşı yapılan araştırmalar.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5732"/>
                  </a:ext>
                </a:extLst>
              </a:tr>
              <a:tr h="55803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Meyveli Yoğurt üretimi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16089"/>
                  </a:ext>
                </a:extLst>
              </a:tr>
            </a:tbl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1187367" y="2765685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2497682" y="2778210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1187367" y="341583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2497682" y="342836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1187367" y="4049810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2497682" y="4062335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24"/>
          <p:cNvSpPr/>
          <p:nvPr/>
        </p:nvSpPr>
        <p:spPr>
          <a:xfrm>
            <a:off x="1187367" y="469996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25"/>
          <p:cNvSpPr/>
          <p:nvPr/>
        </p:nvSpPr>
        <p:spPr>
          <a:xfrm>
            <a:off x="2497682" y="471248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592353" y="2749739"/>
            <a:ext cx="635758" cy="47378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248616" y="3385575"/>
            <a:ext cx="635758" cy="47378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638269" y="4030101"/>
            <a:ext cx="635758" cy="47378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248616" y="4666181"/>
            <a:ext cx="635758" cy="473785"/>
          </a:xfrm>
          <a:prstGeom prst="rect">
            <a:avLst/>
          </a:prstGeom>
        </p:spPr>
      </p:pic>
      <p:grpSp>
        <p:nvGrpSpPr>
          <p:cNvPr id="46" name="Grup 45"/>
          <p:cNvGrpSpPr/>
          <p:nvPr/>
        </p:nvGrpSpPr>
        <p:grpSpPr>
          <a:xfrm>
            <a:off x="635210" y="901598"/>
            <a:ext cx="10807429" cy="871955"/>
            <a:chOff x="947671" y="703256"/>
            <a:chExt cx="10807429" cy="871955"/>
          </a:xfrm>
        </p:grpSpPr>
        <p:sp>
          <p:nvSpPr>
            <p:cNvPr id="54" name="Dikdörtgen 53"/>
            <p:cNvSpPr/>
            <p:nvPr/>
          </p:nvSpPr>
          <p:spPr>
            <a:xfrm>
              <a:off x="955766" y="1067380"/>
              <a:ext cx="10799334" cy="5078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özelliklerin </a:t>
              </a:r>
              <a:r>
                <a:rPr lang="tr-TR" b="1" dirty="0" err="1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biyoteknoloji</a:t>
              </a: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 da genetik mühendisliğine ait olduklarını belirtiniz?</a:t>
              </a:r>
            </a:p>
          </p:txBody>
        </p:sp>
        <p:sp>
          <p:nvSpPr>
            <p:cNvPr id="55" name="Yuvarlatılmış Dikdörtgen 54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ETKİNLİK-2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Resim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8" y="5412710"/>
            <a:ext cx="861478" cy="1082556"/>
          </a:xfrm>
          <a:prstGeom prst="rect">
            <a:avLst/>
          </a:prstGeom>
        </p:spPr>
      </p:pic>
      <p:sp>
        <p:nvSpPr>
          <p:cNvPr id="57" name="Metin kutusu 56"/>
          <p:cNvSpPr txBox="1"/>
          <p:nvPr/>
        </p:nvSpPr>
        <p:spPr>
          <a:xfrm>
            <a:off x="1071395" y="5703429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Kalam Bold" panose="02000000000000000000" pitchFamily="2" charset="-94"/>
                <a:cs typeface="Kalam Bold" panose="02000000000000000000" pitchFamily="2" charset="-94"/>
              </a:rPr>
              <a:t>UYARI :</a:t>
            </a:r>
            <a:endParaRPr lang="tr-TR" sz="3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92354" y="5589340"/>
            <a:ext cx="9284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Genetik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mühendisliği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biyoteknoloji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iç içe geçmiş bilim dallarıdır.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ayrımı yapılamasa da en önemli farkı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biyoteknoloji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sonucunda bir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olmasıdır.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ikdörtgen 57"/>
          <p:cNvSpPr/>
          <p:nvPr/>
        </p:nvSpPr>
        <p:spPr>
          <a:xfrm>
            <a:off x="9941285" y="5826927"/>
            <a:ext cx="88998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23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2" y="1917898"/>
            <a:ext cx="5460055" cy="4079327"/>
          </a:xfrm>
          <a:prstGeom prst="rect">
            <a:avLst/>
          </a:prstGeom>
        </p:spPr>
      </p:pic>
      <p:grpSp>
        <p:nvGrpSpPr>
          <p:cNvPr id="16" name="Grup 15"/>
          <p:cNvGrpSpPr/>
          <p:nvPr/>
        </p:nvGrpSpPr>
        <p:grpSpPr>
          <a:xfrm>
            <a:off x="635210" y="901598"/>
            <a:ext cx="10807429" cy="820659"/>
            <a:chOff x="947671" y="703256"/>
            <a:chExt cx="10807429" cy="820659"/>
          </a:xfrm>
        </p:grpSpPr>
        <p:sp>
          <p:nvSpPr>
            <p:cNvPr id="17" name="Dikdörtgen 16"/>
            <p:cNvSpPr/>
            <p:nvPr/>
          </p:nvSpPr>
          <p:spPr>
            <a:xfrm>
              <a:off x="955766" y="1067380"/>
              <a:ext cx="10799334" cy="4565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bilgilerin doğru yanlışlarını yapınız?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ETKİNLİK-3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7683"/>
          <a:stretch/>
        </p:blipFill>
        <p:spPr>
          <a:xfrm>
            <a:off x="5475560" y="1744407"/>
            <a:ext cx="6487983" cy="4967587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104141" y="2278745"/>
            <a:ext cx="422009" cy="31449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064417" y="6289713"/>
            <a:ext cx="422009" cy="314493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104141" y="3191022"/>
            <a:ext cx="422009" cy="314493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144757" y="3632396"/>
            <a:ext cx="422009" cy="314493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104141" y="4048155"/>
            <a:ext cx="422009" cy="31449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053935" y="5395286"/>
            <a:ext cx="422009" cy="314493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1545637" y="2764377"/>
            <a:ext cx="434775" cy="28939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1537202" y="4531845"/>
            <a:ext cx="434775" cy="289391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1558681" y="4975626"/>
            <a:ext cx="434775" cy="289391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1537201" y="5863229"/>
            <a:ext cx="434775" cy="2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29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2206947" y="2467157"/>
            <a:ext cx="7423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İYİ DERSLER</a:t>
            </a:r>
          </a:p>
        </p:txBody>
      </p:sp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6727111" y="4512419"/>
            <a:ext cx="4207468" cy="1800000"/>
            <a:chOff x="5296394" y="6024993"/>
            <a:chExt cx="1641677" cy="440244"/>
          </a:xfrm>
        </p:grpSpPr>
        <p:cxnSp>
          <p:nvCxnSpPr>
            <p:cNvPr id="10" name="Düz Bağlayıcı 9"/>
            <p:cNvCxnSpPr/>
            <p:nvPr/>
          </p:nvCxnSpPr>
          <p:spPr>
            <a:xfrm>
              <a:off x="5296394" y="6024993"/>
              <a:ext cx="0" cy="4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etin kutusu 10"/>
            <p:cNvSpPr txBox="1"/>
            <p:nvPr/>
          </p:nvSpPr>
          <p:spPr>
            <a:xfrm>
              <a:off x="5386800" y="6109870"/>
              <a:ext cx="1551271" cy="293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440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Murat HOCA</a:t>
              </a:r>
            </a:p>
            <a:p>
              <a:pPr algn="ctr"/>
              <a:r>
                <a:rPr lang="tr-TR" sz="2800" b="1" dirty="0">
                  <a:ln w="0"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Fen Bilgisi Öğretmeni</a:t>
              </a:r>
            </a:p>
          </p:txBody>
        </p:sp>
      </p:grpSp>
      <p:sp>
        <p:nvSpPr>
          <p:cNvPr id="25" name="Dikdörtgen 7"/>
          <p:cNvSpPr/>
          <p:nvPr/>
        </p:nvSpPr>
        <p:spPr>
          <a:xfrm>
            <a:off x="205093" y="5512216"/>
            <a:ext cx="7435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FENBİL </a:t>
            </a:r>
            <a:r>
              <a:rPr lang="tr-TR" sz="4400" b="1" dirty="0" smtClean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AKADEMİ</a:t>
            </a:r>
            <a:endParaRPr lang="tr-TR" sz="4400" b="1" dirty="0">
              <a:ln w="3175">
                <a:noFill/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6" name="Picture 4" descr="youtube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9" r="63416" b="31941"/>
          <a:stretch>
            <a:fillRect/>
          </a:stretch>
        </p:blipFill>
        <p:spPr bwMode="auto">
          <a:xfrm>
            <a:off x="2084109" y="4838398"/>
            <a:ext cx="1124112" cy="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etin kutusu 2"/>
          <p:cNvSpPr txBox="1">
            <a:spLocks noChangeArrowheads="1"/>
          </p:cNvSpPr>
          <p:nvPr/>
        </p:nvSpPr>
        <p:spPr bwMode="auto">
          <a:xfrm>
            <a:off x="3208222" y="4852616"/>
            <a:ext cx="3000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4000" b="1" dirty="0" err="1">
                <a:ln w="3175">
                  <a:noFill/>
                </a:ln>
                <a:latin typeface="Arial Black" panose="020B0A04020102020204" pitchFamily="34" charset="0"/>
              </a:rPr>
              <a:t>YouTube</a:t>
            </a:r>
            <a:endParaRPr lang="tr-TR" altLang="tr-TR" sz="4800" b="1" dirty="0">
              <a:ln w="3175">
                <a:noFill/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8" name="Düz Bağlayıcı 47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Metin kutusu 48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9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1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53" name="Dikdörtgen 52"/>
          <p:cNvSpPr/>
          <p:nvPr/>
        </p:nvSpPr>
        <p:spPr>
          <a:xfrm>
            <a:off x="410260" y="1170836"/>
            <a:ext cx="8387443" cy="427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Biyoteknolojinin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birçok uygulama alanı vardır. Bu uygulama alanları şunlardır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sağlığına yönelik olarak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……..............................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üretilmesi</a:t>
            </a: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Kanser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AİDS gibi birçok hastalığın tedavisi ve önlenmesinde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kullanılacak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elde edilmesi,</a:t>
            </a: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Enfeksiyonlara karşı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üretilmesi,</a:t>
            </a: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 değeri çok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olumsuz koşullara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bol ürün veren bitki ve hayvan türlerin elde dilmesi, 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462855" y="2176101"/>
            <a:ext cx="145424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proteinlerin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344282" y="3231645"/>
            <a:ext cx="212109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 ürünlerin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547353" y="3781883"/>
            <a:ext cx="50526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3063888" y="4336073"/>
            <a:ext cx="96693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6178149" y="4336073"/>
            <a:ext cx="117211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dayanıklı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748" y="4829872"/>
            <a:ext cx="2581320" cy="182210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/>
          <a:srcRect l="2617" t="1667" r="3412" b="2946"/>
          <a:stretch/>
        </p:blipFill>
        <p:spPr>
          <a:xfrm>
            <a:off x="9454657" y="4151343"/>
            <a:ext cx="2080389" cy="2199678"/>
          </a:xfrm>
          <a:prstGeom prst="roundRect">
            <a:avLst>
              <a:gd name="adj" fmla="val 7166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0481" y="1082630"/>
            <a:ext cx="1954565" cy="2311300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33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8" name="Düz Bağlayıcı 47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Metin kutusu 48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9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1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53" name="Dikdörtgen 52"/>
          <p:cNvSpPr/>
          <p:nvPr/>
        </p:nvSpPr>
        <p:spPr>
          <a:xfrm>
            <a:off x="395002" y="1404216"/>
            <a:ext cx="8801249" cy="397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Çeşitli gazlı içecekler 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yoğurtların elde edilmesi, </a:t>
            </a: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Böcek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ilaçları,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……….........................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gibi çeşitli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kimyasal maddelerin üretilmesi,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...........................,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retilmesi</a:t>
            </a: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Hasar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görmüş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hücrelerinin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onarılması,</a:t>
            </a: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Hastalıkların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tanınmasında yöntemlerin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geliştirilmesi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biyoteknolojinin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uygulama alanlarıdır.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002183" y="1544351"/>
            <a:ext cx="104387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meyveli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169" y="1061293"/>
            <a:ext cx="2140459" cy="22801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773" y="4681291"/>
            <a:ext cx="1882227" cy="1975515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2865002" y="2091398"/>
            <a:ext cx="136447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deterjanlar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4866131" y="2097656"/>
            <a:ext cx="96693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parfüm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1882971" y="3222205"/>
            <a:ext cx="104387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3141553" y="3200915"/>
            <a:ext cx="95410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antikor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4464814" y="3200915"/>
            <a:ext cx="99257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6007126" y="3197018"/>
            <a:ext cx="133882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antibiyotik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072177" y="3761293"/>
            <a:ext cx="78739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beyin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2817137" y="4293335"/>
            <a:ext cx="80021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769" y="3434376"/>
            <a:ext cx="2799189" cy="2134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68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6" grpId="0"/>
      <p:bldP spid="37" grpId="0"/>
      <p:bldP spid="38" grpId="0"/>
      <p:bldP spid="40" grpId="0"/>
      <p:bldP spid="42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8" name="Düz Bağlayıcı 47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Metin kutusu 48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9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1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53" name="Dikdörtgen 52"/>
          <p:cNvSpPr/>
          <p:nvPr/>
        </p:nvSpPr>
        <p:spPr>
          <a:xfrm>
            <a:off x="395002" y="1404216"/>
            <a:ext cx="8801249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Biyoteknolojik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çalışmalar yaralı ya da zararlı sonuçlar doğurabilir.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24484" y="2038868"/>
            <a:ext cx="5070424" cy="42473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Biyoteknolojinin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yararları olarak;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Birçok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ilaç ve antibiyotikler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geliştirilmesi.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Sebze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meyvelerin raf ömrü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uzatılması.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Meyveli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yoğurt ve vitamin tabletleri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üretilmesi.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İnsülin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hormonu gibi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hormonların üretilmesi.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Hastalıklara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sebep olan genlerin tespiti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değişimin sağlanması.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Yapay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organlar üretilmiştir.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dayanıklı veya verimli ürünler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elde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edilmesi …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05681" y="2040203"/>
            <a:ext cx="5809228" cy="42473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Biyoteknolojinin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zararları olarak;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Tarımda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uygulamalar bitkilerin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tadını,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kokusunu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görüntüsünü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değişmesi.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Direnç kazanan bitki genleri, tozlaşma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yoluyla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yabani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otlara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ulaşabilmesi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sonucunda böceklere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karşı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dirençli otlar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yetişebilmesi.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Genetik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yapısı ile oynanmış organizmalar,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gıdalar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insan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sağlığına olumsuz etkiler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gösterebilmesi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Ekolojik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denge bozulmaktadır.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Biyolojik silah üretilebilmektedir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23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b="5950"/>
          <a:stretch/>
        </p:blipFill>
        <p:spPr>
          <a:xfrm>
            <a:off x="771867" y="2032182"/>
            <a:ext cx="9986957" cy="4762093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509160" y="828370"/>
            <a:ext cx="10873575" cy="967085"/>
            <a:chOff x="947671" y="703256"/>
            <a:chExt cx="10873575" cy="967085"/>
          </a:xfrm>
        </p:grpSpPr>
        <p:sp>
          <p:nvSpPr>
            <p:cNvPr id="18" name="Dikdörtgen 17"/>
            <p:cNvSpPr/>
            <p:nvPr/>
          </p:nvSpPr>
          <p:spPr>
            <a:xfrm>
              <a:off x="1021912" y="1023754"/>
              <a:ext cx="10799334" cy="6465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 lvl="1">
                <a:buClr>
                  <a:srgbClr val="FF0000"/>
                </a:buClr>
              </a:pP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Günümüzdeki bazı </a:t>
              </a:r>
              <a:r>
                <a:rPr lang="tr-TR" sz="1801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biyoteknoloji</a:t>
              </a: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uygulamaları aşağıda verilmiştir.</a:t>
              </a:r>
            </a:p>
            <a:p>
              <a:pPr lvl="1">
                <a:buClr>
                  <a:srgbClr val="FF0000"/>
                </a:buClr>
              </a:pP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 uygulamaların insanlık için olumlu ya da olumsuz belirtiniz.</a:t>
              </a:r>
              <a:endParaRPr lang="tr-TR" sz="18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Yuvarlatılmış Dikdörtgen 18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Metin kutusu 4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1221942" y="2351812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1231711" y="3027530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1221942" y="3948589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Dikdörtgen 56"/>
          <p:cNvSpPr/>
          <p:nvPr/>
        </p:nvSpPr>
        <p:spPr>
          <a:xfrm>
            <a:off x="1257111" y="4764605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ikdörtgen 57"/>
          <p:cNvSpPr/>
          <p:nvPr/>
        </p:nvSpPr>
        <p:spPr>
          <a:xfrm>
            <a:off x="1266880" y="5443264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ikdörtgen 58"/>
          <p:cNvSpPr/>
          <p:nvPr/>
        </p:nvSpPr>
        <p:spPr>
          <a:xfrm>
            <a:off x="1231711" y="6343848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5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3579"/>
          <a:stretch/>
        </p:blipFill>
        <p:spPr>
          <a:xfrm>
            <a:off x="873286" y="1898496"/>
            <a:ext cx="8537764" cy="4887416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509160" y="828370"/>
            <a:ext cx="10873575" cy="967085"/>
            <a:chOff x="947671" y="703256"/>
            <a:chExt cx="10873575" cy="967085"/>
          </a:xfrm>
        </p:grpSpPr>
        <p:sp>
          <p:nvSpPr>
            <p:cNvPr id="18" name="Dikdörtgen 17"/>
            <p:cNvSpPr/>
            <p:nvPr/>
          </p:nvSpPr>
          <p:spPr>
            <a:xfrm>
              <a:off x="1021912" y="1023754"/>
              <a:ext cx="10799334" cy="6465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 lvl="1">
                <a:buClr>
                  <a:srgbClr val="FF0000"/>
                </a:buClr>
              </a:pP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Günümüzdeki bazı </a:t>
              </a:r>
              <a:r>
                <a:rPr lang="tr-TR" sz="1801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biyoteknoloji</a:t>
              </a: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uygulamaları aşağıda verilmiştir.</a:t>
              </a:r>
            </a:p>
            <a:p>
              <a:pPr lvl="1">
                <a:buClr>
                  <a:srgbClr val="FF0000"/>
                </a:buClr>
              </a:pP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 uygulamaların insanlık için olumlu ya da olumsuz belirtiniz.</a:t>
              </a:r>
              <a:endParaRPr lang="tr-TR" sz="18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Yuvarlatılmış Dikdörtgen 18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Metin kutusu 4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1221942" y="2351812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1231711" y="3202027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1221942" y="3846989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Dikdörtgen 56"/>
          <p:cNvSpPr/>
          <p:nvPr/>
        </p:nvSpPr>
        <p:spPr>
          <a:xfrm>
            <a:off x="1257111" y="4815405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ikdörtgen 58"/>
          <p:cNvSpPr/>
          <p:nvPr/>
        </p:nvSpPr>
        <p:spPr>
          <a:xfrm>
            <a:off x="1231711" y="6331148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1231711" y="5706745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15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476052" y="1161996"/>
            <a:ext cx="11026137" cy="3094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biyoteknolojik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yöntemler ve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biyoteknolojik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yöntemler olarak iki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gruba ayrılabilir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801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biyoteknolojik</a:t>
            </a:r>
            <a:r>
              <a:rPr lang="tr-TR" sz="18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Yüzyıllardır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bakımını üstlendikleri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canlıların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seçilmesini yani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………………………..…………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çalışmalarını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3" y="286126"/>
            <a:ext cx="559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2402242" y="1199433"/>
            <a:ext cx="82586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6317850" y="1211478"/>
            <a:ext cx="103105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6456218" y="2916150"/>
            <a:ext cx="168507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apay seçilim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949526" y="3326152"/>
            <a:ext cx="195438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geleneksel ıslah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0" y="4372301"/>
            <a:ext cx="4806987" cy="19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158" y="3968320"/>
            <a:ext cx="3948685" cy="1976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24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465749" y="872225"/>
            <a:ext cx="11026137" cy="17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Geleneksel </a:t>
            </a:r>
            <a:r>
              <a:rPr lang="tr-TR" sz="1801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Islah: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İstenilen özelliklere sahip canlıların seçilmesi ve bu canlılardan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oluşturulmasına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yönelik bir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süreçtir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3" y="286126"/>
            <a:ext cx="559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BİYOTEKNOLOJİ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7382803" y="1729089"/>
            <a:ext cx="174919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 bireylerin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9" y="2917092"/>
            <a:ext cx="3253695" cy="18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ikdörtgen 25"/>
          <p:cNvSpPr/>
          <p:nvPr/>
        </p:nvSpPr>
        <p:spPr>
          <a:xfrm>
            <a:off x="3902686" y="3183190"/>
            <a:ext cx="83142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Örneğin; Mısır ilk bulunduğunda boyu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ortalama 12-13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arasında değişiyormuş fakat insanlar mısırların uzun ve geniş olanlarının tohumlarını ekerek daha uzun ve geniş mısırlar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edilme çalışmaları.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58" y="4747838"/>
            <a:ext cx="4483415" cy="18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057" y="5365070"/>
            <a:ext cx="7159257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Örneğin;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nesiller boyu uzun bacaklı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atları çaprazlayarak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hızlı koşabilecek atlar elde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edilme çalışmaları.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33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5.1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3|7.9|5.5|6.5|4.1|4.1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|1.7|3.3|1.5|3.9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3|7.9|5.5|6.5|4.1|4.1|5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3|7.9|5.5|6.5|4.1|4.1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6.5|3.1|6.6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6.5|3.1|6.6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6.5|3.1|6.6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3|7.9|5.5|6.5|4.1|4.1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3|7.9|5.5|6.5|4.1|4.1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7107</TotalTime>
  <Words>1379</Words>
  <Application>Microsoft Office PowerPoint</Application>
  <PresentationFormat>Geniş ekran</PresentationFormat>
  <Paragraphs>319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Gill Sans MT</vt:lpstr>
      <vt:lpstr>Helvetica</vt:lpstr>
      <vt:lpstr>Kalam Bold</vt:lpstr>
      <vt:lpstr>SegoeUI</vt:lpstr>
      <vt:lpstr>Wingdings</vt:lpstr>
      <vt:lpstr>Office Theme</vt:lpstr>
      <vt:lpstr>Gallery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369</cp:revision>
  <dcterms:created xsi:type="dcterms:W3CDTF">2020-03-19T15:17:04Z</dcterms:created>
  <dcterms:modified xsi:type="dcterms:W3CDTF">2020-04-22T15:29:47Z</dcterms:modified>
</cp:coreProperties>
</file>