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9" r:id="rId1"/>
    <p:sldMasterId id="2147483941" r:id="rId2"/>
  </p:sldMasterIdLst>
  <p:sldIdLst>
    <p:sldId id="256" r:id="rId3"/>
    <p:sldId id="261" r:id="rId4"/>
    <p:sldId id="319" r:id="rId5"/>
    <p:sldId id="320" r:id="rId6"/>
    <p:sldId id="329" r:id="rId7"/>
    <p:sldId id="321" r:id="rId8"/>
    <p:sldId id="322" r:id="rId9"/>
    <p:sldId id="323" r:id="rId10"/>
    <p:sldId id="325" r:id="rId11"/>
    <p:sldId id="324" r:id="rId12"/>
    <p:sldId id="326" r:id="rId13"/>
    <p:sldId id="327" r:id="rId14"/>
    <p:sldId id="328" r:id="rId15"/>
    <p:sldId id="330" r:id="rId16"/>
    <p:sldId id="331" r:id="rId17"/>
    <p:sldId id="332" r:id="rId18"/>
    <p:sldId id="333" r:id="rId19"/>
    <p:sldId id="334" r:id="rId20"/>
    <p:sldId id="335" r:id="rId21"/>
    <p:sldId id="336" r:id="rId22"/>
    <p:sldId id="277" r:id="rId23"/>
    <p:sldId id="337" r:id="rId24"/>
    <p:sldId id="338" r:id="rId25"/>
    <p:sldId id="339" r:id="rId26"/>
    <p:sldId id="340" r:id="rId27"/>
    <p:sldId id="341" r:id="rId28"/>
    <p:sldId id="342" r:id="rId29"/>
    <p:sldId id="343" r:id="rId30"/>
    <p:sldId id="344" r:id="rId31"/>
    <p:sldId id="345" r:id="rId32"/>
    <p:sldId id="346" r:id="rId33"/>
    <p:sldId id="347" r:id="rId3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Orta Stil 2 - Vurgu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40" autoAdjust="0"/>
    <p:restoredTop sz="94660"/>
  </p:normalViewPr>
  <p:slideViewPr>
    <p:cSldViewPr snapToGrid="0">
      <p:cViewPr>
        <p:scale>
          <a:sx n="60" d="100"/>
          <a:sy n="60" d="100"/>
        </p:scale>
        <p:origin x="360" y="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368CC-BE03-4CD1-B45B-452FDA5C9885}" type="datetimeFigureOut">
              <a:rPr lang="tr-TR" smtClean="0"/>
              <a:t>11.04.2020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96859-193A-4387-B278-63EFEE54910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86906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368CC-BE03-4CD1-B45B-452FDA5C9885}" type="datetimeFigureOut">
              <a:rPr lang="tr-TR" smtClean="0"/>
              <a:t>11.04.2020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96859-193A-4387-B278-63EFEE54910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526726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368CC-BE03-4CD1-B45B-452FDA5C9885}" type="datetimeFigureOut">
              <a:rPr lang="tr-TR" smtClean="0"/>
              <a:t>11.04.2020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96859-193A-4387-B278-63EFEE54910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892731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81" y="802300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6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189" indent="0" algn="ctr">
              <a:buNone/>
              <a:defRPr sz="18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368CC-BE03-4CD1-B45B-452FDA5C9885}" type="datetimeFigureOut">
              <a:rPr lang="tr-TR" smtClean="0"/>
              <a:t>11.04.2020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1" y="329309"/>
            <a:ext cx="4973915" cy="309201"/>
          </a:xfrm>
        </p:spPr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5" y="798973"/>
            <a:ext cx="811019" cy="503578"/>
          </a:xfrm>
        </p:spPr>
        <p:txBody>
          <a:bodyPr/>
          <a:lstStyle/>
          <a:p>
            <a:fld id="{86496859-193A-4387-B278-63EFEE549100}" type="slidenum">
              <a:rPr lang="tr-TR" smtClean="0"/>
              <a:t>‹#›</a:t>
            </a:fld>
            <a:endParaRPr lang="tr-TR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0418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368CC-BE03-4CD1-B45B-452FDA5C9885}" type="datetimeFigureOut">
              <a:rPr lang="tr-TR" smtClean="0"/>
              <a:t>11.04.2020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96859-193A-4387-B278-63EFEE549100}" type="slidenum">
              <a:rPr lang="tr-TR" smtClean="0"/>
              <a:t>‹#›</a:t>
            </a:fld>
            <a:endParaRPr lang="tr-TR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08882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5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7"/>
            <a:ext cx="8630447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368CC-BE03-4CD1-B45B-452FDA5C9885}" type="datetimeFigureOut">
              <a:rPr lang="tr-TR" smtClean="0"/>
              <a:t>11.04.2020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96859-193A-4387-B278-63EFEE549100}" type="slidenum">
              <a:rPr lang="tr-TR" smtClean="0"/>
              <a:t>‹#›</a:t>
            </a:fld>
            <a:endParaRPr lang="tr-T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7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06588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91"/>
            <a:ext cx="9605635" cy="105930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9"/>
            <a:ext cx="4645152" cy="3448595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368CC-BE03-4CD1-B45B-452FDA5C9885}" type="datetimeFigureOut">
              <a:rPr lang="tr-TR" smtClean="0"/>
              <a:t>11.04.2020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96859-193A-4387-B278-63EFEE549100}" type="slidenum">
              <a:rPr lang="tr-TR" smtClean="0"/>
              <a:t>‹#›</a:t>
            </a:fld>
            <a:endParaRPr lang="tr-TR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68252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2" y="804165"/>
            <a:ext cx="9607661" cy="1056319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51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71"/>
            <a:ext cx="4645152" cy="2644457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3" y="2023005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3" y="2821491"/>
            <a:ext cx="4645152" cy="2637371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368CC-BE03-4CD1-B45B-452FDA5C9885}" type="datetimeFigureOut">
              <a:rPr lang="tr-TR" smtClean="0"/>
              <a:t>11.04.2020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96859-193A-4387-B278-63EFEE549100}" type="slidenum">
              <a:rPr lang="tr-TR" smtClean="0"/>
              <a:t>‹#›</a:t>
            </a:fld>
            <a:endParaRPr lang="tr-TR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94461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368CC-BE03-4CD1-B45B-452FDA5C9885}" type="datetimeFigureOut">
              <a:rPr lang="tr-TR" smtClean="0"/>
              <a:t>11.04.2020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96859-193A-4387-B278-63EFEE549100}" type="slidenum">
              <a:rPr lang="tr-TR" smtClean="0"/>
              <a:t>‹#›</a:t>
            </a:fld>
            <a:endParaRPr lang="tr-TR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73081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368CC-BE03-4CD1-B45B-452FDA5C9885}" type="datetimeFigureOut">
              <a:rPr lang="tr-TR" smtClean="0"/>
              <a:t>11.04.2020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96859-193A-4387-B278-63EFEE54910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077459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2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1" cy="4658826"/>
          </a:xfrm>
        </p:spPr>
        <p:txBody>
          <a:bodyPr anchor="ctr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2" y="3205493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368CC-BE03-4CD1-B45B-452FDA5C9885}" type="datetimeFigureOut">
              <a:rPr lang="tr-TR" smtClean="0"/>
              <a:t>11.04.2020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96859-193A-4387-B278-63EFEE549100}" type="slidenum">
              <a:rPr lang="tr-TR" smtClean="0"/>
              <a:t>‹#›</a:t>
            </a:fld>
            <a:endParaRPr lang="tr-TR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71849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368CC-BE03-4CD1-B45B-452FDA5C9885}" type="datetimeFigureOut">
              <a:rPr lang="tr-TR" smtClean="0"/>
              <a:t>11.04.2020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96859-193A-4387-B278-63EFEE54910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461317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8" y="482172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7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4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30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3" y="5469858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9DD368CC-BE03-4CD1-B45B-452FDA5C9885}" type="datetimeFigureOut">
              <a:rPr lang="tr-TR" smtClean="0"/>
              <a:t>11.04.2020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3" y="318642"/>
            <a:ext cx="5541004" cy="320931"/>
          </a:xfrm>
        </p:spPr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96859-193A-4387-B278-63EFEE549100}" type="slidenum">
              <a:rPr lang="tr-TR" smtClean="0"/>
              <a:t>‹#›</a:t>
            </a:fld>
            <a:endParaRPr lang="tr-TR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3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52322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368CC-BE03-4CD1-B45B-452FDA5C9885}" type="datetimeFigureOut">
              <a:rPr lang="tr-TR" smtClean="0"/>
              <a:t>11.04.2020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96859-193A-4387-B278-63EFEE549100}" type="slidenum">
              <a:rPr lang="tr-TR" smtClean="0"/>
              <a:t>‹#›</a:t>
            </a:fld>
            <a:endParaRPr lang="tr-TR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5370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5"/>
            <a:ext cx="1615743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3" y="798975"/>
            <a:ext cx="7828831" cy="4659889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368CC-BE03-4CD1-B45B-452FDA5C9885}" type="datetimeFigureOut">
              <a:rPr lang="tr-TR" smtClean="0"/>
              <a:t>11.04.2020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96859-193A-4387-B278-63EFEE549100}" type="slidenum">
              <a:rPr lang="tr-TR" smtClean="0"/>
              <a:t>‹#›</a:t>
            </a:fld>
            <a:endParaRPr lang="tr-TR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5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87521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368CC-BE03-4CD1-B45B-452FDA5C9885}" type="datetimeFigureOut">
              <a:rPr lang="tr-TR" smtClean="0"/>
              <a:t>11.04.2020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96859-193A-4387-B278-63EFEE54910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539112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368CC-BE03-4CD1-B45B-452FDA5C9885}" type="datetimeFigureOut">
              <a:rPr lang="tr-TR" smtClean="0"/>
              <a:t>11.04.2020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96859-193A-4387-B278-63EFEE54910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186817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368CC-BE03-4CD1-B45B-452FDA5C9885}" type="datetimeFigureOut">
              <a:rPr lang="tr-TR" smtClean="0"/>
              <a:t>11.04.2020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96859-193A-4387-B278-63EFEE54910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261850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368CC-BE03-4CD1-B45B-452FDA5C9885}" type="datetimeFigureOut">
              <a:rPr lang="tr-TR" smtClean="0"/>
              <a:t>11.04.2020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96859-193A-4387-B278-63EFEE54910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001987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368CC-BE03-4CD1-B45B-452FDA5C9885}" type="datetimeFigureOut">
              <a:rPr lang="tr-TR" smtClean="0"/>
              <a:t>11.04.2020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96859-193A-4387-B278-63EFEE54910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441794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368CC-BE03-4CD1-B45B-452FDA5C9885}" type="datetimeFigureOut">
              <a:rPr lang="tr-TR" smtClean="0"/>
              <a:t>11.04.2020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96859-193A-4387-B278-63EFEE54910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674292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368CC-BE03-4CD1-B45B-452FDA5C9885}" type="datetimeFigureOut">
              <a:rPr lang="tr-TR" smtClean="0"/>
              <a:t>11.04.2020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96859-193A-4387-B278-63EFEE54910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95692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D368CC-BE03-4CD1-B45B-452FDA5C9885}" type="datetimeFigureOut">
              <a:rPr lang="tr-TR" smtClean="0"/>
              <a:t>11.04.2020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496859-193A-4387-B278-63EFEE54910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56536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8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80" y="804521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80" y="2015734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9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D368CC-BE03-4CD1-B45B-452FDA5C9885}" type="datetimeFigureOut">
              <a:rPr lang="tr-TR" smtClean="0"/>
              <a:t>11.04.2020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9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1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86496859-193A-4387-B278-63EFEE549100}" type="slidenum">
              <a:rPr lang="tr-TR" smtClean="0"/>
              <a:t>‹#›</a:t>
            </a:fld>
            <a:endParaRPr lang="tr-TR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5371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2" r:id="rId1"/>
    <p:sldLayoutId id="2147483943" r:id="rId2"/>
    <p:sldLayoutId id="2147483944" r:id="rId3"/>
    <p:sldLayoutId id="2147483945" r:id="rId4"/>
    <p:sldLayoutId id="2147483946" r:id="rId5"/>
    <p:sldLayoutId id="2147483947" r:id="rId6"/>
    <p:sldLayoutId id="2147483948" r:id="rId7"/>
    <p:sldLayoutId id="2147483949" r:id="rId8"/>
    <p:sldLayoutId id="2147483950" r:id="rId9"/>
    <p:sldLayoutId id="2147483951" r:id="rId10"/>
    <p:sldLayoutId id="2147483952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4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.xml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6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2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2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34.png"/><Relationship Id="rId4" Type="http://schemas.openxmlformats.org/officeDocument/2006/relationships/image" Target="../media/image21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5" Type="http://schemas.openxmlformats.org/officeDocument/2006/relationships/image" Target="../media/image13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Yarım Çerçeve 20"/>
          <p:cNvSpPr/>
          <p:nvPr/>
        </p:nvSpPr>
        <p:spPr>
          <a:xfrm flipV="1">
            <a:off x="-1" y="3442148"/>
            <a:ext cx="7069527" cy="3420000"/>
          </a:xfrm>
          <a:prstGeom prst="halfFrame">
            <a:avLst>
              <a:gd name="adj1" fmla="val 3724"/>
              <a:gd name="adj2" fmla="val 3111"/>
            </a:avLst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801">
              <a:solidFill>
                <a:schemeClr val="tx1"/>
              </a:solidFill>
            </a:endParaRPr>
          </a:p>
        </p:txBody>
      </p:sp>
      <p:sp>
        <p:nvSpPr>
          <p:cNvPr id="22" name="Yarım Çerçeve 21"/>
          <p:cNvSpPr/>
          <p:nvPr/>
        </p:nvSpPr>
        <p:spPr>
          <a:xfrm rot="10800000">
            <a:off x="6072000" y="3117283"/>
            <a:ext cx="6120000" cy="3740727"/>
          </a:xfrm>
          <a:prstGeom prst="halfFrame">
            <a:avLst>
              <a:gd name="adj1" fmla="val 3365"/>
              <a:gd name="adj2" fmla="val 3123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801">
              <a:solidFill>
                <a:schemeClr val="tx1"/>
              </a:solidFill>
            </a:endParaRPr>
          </a:p>
        </p:txBody>
      </p:sp>
      <p:sp>
        <p:nvSpPr>
          <p:cNvPr id="23" name="Yarım Çerçeve 22"/>
          <p:cNvSpPr/>
          <p:nvPr/>
        </p:nvSpPr>
        <p:spPr>
          <a:xfrm rot="5400000">
            <a:off x="7115346" y="-1656657"/>
            <a:ext cx="3420000" cy="6733309"/>
          </a:xfrm>
          <a:prstGeom prst="halfFrame">
            <a:avLst>
              <a:gd name="adj1" fmla="val 3319"/>
              <a:gd name="adj2" fmla="val 3111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801">
              <a:solidFill>
                <a:schemeClr val="tx1"/>
              </a:solidFill>
            </a:endParaRPr>
          </a:p>
        </p:txBody>
      </p:sp>
      <p:sp>
        <p:nvSpPr>
          <p:cNvPr id="24" name="Yarım Çerçeve 23"/>
          <p:cNvSpPr/>
          <p:nvPr/>
        </p:nvSpPr>
        <p:spPr>
          <a:xfrm>
            <a:off x="0" y="-2"/>
            <a:ext cx="6456218" cy="3768438"/>
          </a:xfrm>
          <a:prstGeom prst="halfFrame">
            <a:avLst>
              <a:gd name="adj1" fmla="val 2801"/>
              <a:gd name="adj2" fmla="val 2788"/>
            </a:avLst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801">
              <a:solidFill>
                <a:schemeClr val="tx1"/>
              </a:solidFill>
            </a:endParaRPr>
          </a:p>
        </p:txBody>
      </p:sp>
      <p:pic>
        <p:nvPicPr>
          <p:cNvPr id="1038" name="Picture 14" descr="Yazı Tahtası Modeller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598" y="384821"/>
            <a:ext cx="10945703" cy="5095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Yuvarlatılmış Dikdörtgen 9"/>
          <p:cNvSpPr/>
          <p:nvPr/>
        </p:nvSpPr>
        <p:spPr>
          <a:xfrm>
            <a:off x="1106833" y="735606"/>
            <a:ext cx="10096500" cy="4201236"/>
          </a:xfrm>
          <a:prstGeom prst="roundRect">
            <a:avLst>
              <a:gd name="adj" fmla="val 1704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801"/>
          </a:p>
        </p:txBody>
      </p:sp>
      <p:pic>
        <p:nvPicPr>
          <p:cNvPr id="1034" name="Picture 10" descr="Teacher Animation School Education Cartoon - teacher png download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476260" y="1634404"/>
            <a:ext cx="4438651" cy="487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Metin kutusu 41"/>
          <p:cNvSpPr txBox="1"/>
          <p:nvPr/>
        </p:nvSpPr>
        <p:spPr>
          <a:xfrm>
            <a:off x="1548593" y="372578"/>
            <a:ext cx="9046831" cy="4339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tr-TR" sz="5401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Kalam Bold" panose="02000000000000000000" pitchFamily="2" charset="-94"/>
                <a:cs typeface="Kalam Bold" panose="02000000000000000000" pitchFamily="2" charset="-94"/>
              </a:rPr>
              <a:t>DERS: FEN BİLGİSİ</a:t>
            </a:r>
          </a:p>
          <a:p>
            <a:pPr>
              <a:lnSpc>
                <a:spcPct val="200000"/>
              </a:lnSpc>
            </a:pPr>
            <a:r>
              <a:rPr lang="tr-TR" sz="4400" b="1" dirty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latin typeface="Kalam Bold" panose="02000000000000000000" pitchFamily="2" charset="-94"/>
                <a:cs typeface="Kalam Bold" panose="02000000000000000000" pitchFamily="2" charset="-94"/>
              </a:rPr>
              <a:t>ÜNİTE : </a:t>
            </a:r>
            <a:r>
              <a:rPr lang="tr-TR" sz="4400" b="1" dirty="0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latin typeface="Kalam Bold" panose="02000000000000000000" pitchFamily="2" charset="-94"/>
                <a:cs typeface="Kalam Bold" panose="02000000000000000000" pitchFamily="2" charset="-94"/>
              </a:rPr>
              <a:t>DNA VE GENETİK KOD</a:t>
            </a:r>
            <a:endParaRPr lang="tr-TR" sz="4400" b="1" dirty="0">
              <a:ln>
                <a:solidFill>
                  <a:schemeClr val="tx1"/>
                </a:solidFill>
              </a:ln>
              <a:solidFill>
                <a:srgbClr val="0070C0"/>
              </a:solidFill>
              <a:latin typeface="Kalam Bold" panose="02000000000000000000" pitchFamily="2" charset="-94"/>
              <a:cs typeface="Kalam Bold" panose="02000000000000000000" pitchFamily="2" charset="-94"/>
            </a:endParaRPr>
          </a:p>
          <a:p>
            <a:pPr>
              <a:lnSpc>
                <a:spcPct val="200000"/>
              </a:lnSpc>
            </a:pPr>
            <a:r>
              <a:rPr lang="tr-TR" sz="4000" b="1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Kalam Bold" panose="02000000000000000000" pitchFamily="2" charset="-94"/>
                <a:cs typeface="Kalam Bold" panose="02000000000000000000" pitchFamily="2" charset="-94"/>
              </a:rPr>
              <a:t>KONU : </a:t>
            </a:r>
            <a:r>
              <a:rPr lang="tr-TR" sz="4000" b="1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Kalam Bold" panose="02000000000000000000" pitchFamily="2" charset="-94"/>
                <a:cs typeface="Kalam Bold" panose="02000000000000000000" pitchFamily="2" charset="-94"/>
              </a:rPr>
              <a:t>DNA’nın Yapısı</a:t>
            </a:r>
            <a:endParaRPr lang="tr-TR" sz="4000" b="1" dirty="0">
              <a:ln>
                <a:solidFill>
                  <a:schemeClr val="tx1"/>
                </a:solidFill>
              </a:ln>
              <a:solidFill>
                <a:srgbClr val="002060"/>
              </a:solidFill>
              <a:latin typeface="Kalam Bold" panose="02000000000000000000" pitchFamily="2" charset="-94"/>
              <a:cs typeface="Kalam Bold" panose="02000000000000000000" pitchFamily="2" charset="-94"/>
            </a:endParaRPr>
          </a:p>
        </p:txBody>
      </p:sp>
      <p:pic>
        <p:nvPicPr>
          <p:cNvPr id="46" name="Resim 4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95" t="44212" r="25304" b="19775"/>
          <a:stretch/>
        </p:blipFill>
        <p:spPr>
          <a:xfrm>
            <a:off x="9744881" y="834346"/>
            <a:ext cx="1426271" cy="550111"/>
          </a:xfrm>
          <a:prstGeom prst="rect">
            <a:avLst/>
          </a:prstGeom>
          <a:ln>
            <a:solidFill>
              <a:schemeClr val="bg2">
                <a:lumMod val="9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107274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250"/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Yarım Çerçeve 29"/>
          <p:cNvSpPr/>
          <p:nvPr/>
        </p:nvSpPr>
        <p:spPr>
          <a:xfrm flipV="1">
            <a:off x="-1" y="3442148"/>
            <a:ext cx="7069527" cy="3420000"/>
          </a:xfrm>
          <a:prstGeom prst="halfFrame">
            <a:avLst>
              <a:gd name="adj1" fmla="val 3724"/>
              <a:gd name="adj2" fmla="val 3111"/>
            </a:avLst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801">
              <a:solidFill>
                <a:schemeClr val="tx1"/>
              </a:solidFill>
            </a:endParaRPr>
          </a:p>
        </p:txBody>
      </p:sp>
      <p:sp>
        <p:nvSpPr>
          <p:cNvPr id="31" name="Yarım Çerçeve 30"/>
          <p:cNvSpPr/>
          <p:nvPr/>
        </p:nvSpPr>
        <p:spPr>
          <a:xfrm rot="10800000">
            <a:off x="6072000" y="3117283"/>
            <a:ext cx="6120000" cy="3740727"/>
          </a:xfrm>
          <a:prstGeom prst="halfFrame">
            <a:avLst>
              <a:gd name="adj1" fmla="val 3365"/>
              <a:gd name="adj2" fmla="val 3123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801">
              <a:solidFill>
                <a:schemeClr val="tx1"/>
              </a:solidFill>
            </a:endParaRPr>
          </a:p>
        </p:txBody>
      </p:sp>
      <p:sp>
        <p:nvSpPr>
          <p:cNvPr id="32" name="Yarım Çerçeve 31"/>
          <p:cNvSpPr/>
          <p:nvPr/>
        </p:nvSpPr>
        <p:spPr>
          <a:xfrm rot="5400000">
            <a:off x="7115346" y="-1656657"/>
            <a:ext cx="3420000" cy="6733309"/>
          </a:xfrm>
          <a:prstGeom prst="halfFrame">
            <a:avLst>
              <a:gd name="adj1" fmla="val 3319"/>
              <a:gd name="adj2" fmla="val 3111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801">
              <a:solidFill>
                <a:schemeClr val="tx1"/>
              </a:solidFill>
            </a:endParaRPr>
          </a:p>
        </p:txBody>
      </p:sp>
      <p:sp>
        <p:nvSpPr>
          <p:cNvPr id="33" name="Yarım Çerçeve 32"/>
          <p:cNvSpPr/>
          <p:nvPr/>
        </p:nvSpPr>
        <p:spPr>
          <a:xfrm>
            <a:off x="0" y="-2"/>
            <a:ext cx="6456218" cy="3768438"/>
          </a:xfrm>
          <a:prstGeom prst="halfFrame">
            <a:avLst>
              <a:gd name="adj1" fmla="val 2801"/>
              <a:gd name="adj2" fmla="val 2788"/>
            </a:avLst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801">
              <a:solidFill>
                <a:schemeClr val="tx1"/>
              </a:solidFill>
            </a:endParaRPr>
          </a:p>
        </p:txBody>
      </p:sp>
      <p:sp>
        <p:nvSpPr>
          <p:cNvPr id="80" name="Yuvarlatılmış Dikdörtgen 79"/>
          <p:cNvSpPr/>
          <p:nvPr/>
        </p:nvSpPr>
        <p:spPr>
          <a:xfrm>
            <a:off x="5208617" y="4716037"/>
            <a:ext cx="6678098" cy="1857787"/>
          </a:xfrm>
          <a:prstGeom prst="roundRect">
            <a:avLst>
              <a:gd name="adj" fmla="val 4010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grpSp>
        <p:nvGrpSpPr>
          <p:cNvPr id="14" name="Grup 13"/>
          <p:cNvGrpSpPr/>
          <p:nvPr/>
        </p:nvGrpSpPr>
        <p:grpSpPr>
          <a:xfrm>
            <a:off x="9480790" y="244702"/>
            <a:ext cx="2590591" cy="537943"/>
            <a:chOff x="9480781" y="244693"/>
            <a:chExt cx="2590590" cy="537943"/>
          </a:xfrm>
        </p:grpSpPr>
        <p:grpSp>
          <p:nvGrpSpPr>
            <p:cNvPr id="15" name="Grup 14"/>
            <p:cNvGrpSpPr/>
            <p:nvPr/>
          </p:nvGrpSpPr>
          <p:grpSpPr>
            <a:xfrm>
              <a:off x="10694072" y="278636"/>
              <a:ext cx="1377299" cy="504000"/>
              <a:chOff x="5284812" y="6004659"/>
              <a:chExt cx="1377299" cy="504000"/>
            </a:xfrm>
          </p:grpSpPr>
          <p:cxnSp>
            <p:nvCxnSpPr>
              <p:cNvPr id="17" name="Düz Bağlayıcı 16"/>
              <p:cNvCxnSpPr/>
              <p:nvPr/>
            </p:nvCxnSpPr>
            <p:spPr>
              <a:xfrm>
                <a:off x="5296394" y="6004659"/>
                <a:ext cx="0" cy="5040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Metin kutusu 17"/>
              <p:cNvSpPr txBox="1"/>
              <p:nvPr/>
            </p:nvSpPr>
            <p:spPr>
              <a:xfrm>
                <a:off x="5284812" y="6020870"/>
                <a:ext cx="1377299" cy="4154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tr-TR" sz="1200" dirty="0">
                    <a:ln w="0">
                      <a:solidFill>
                        <a:schemeClr val="tx1"/>
                      </a:solidFill>
                    </a:ln>
                    <a:solidFill>
                      <a:srgbClr val="FF0000"/>
                    </a:solidFill>
                    <a:effectLst>
                      <a:reflection blurRad="6350" stA="53000" endA="300" endPos="35500" dir="5400000" sy="-90000" algn="bl" rotWithShape="0"/>
                    </a:effectLst>
                    <a:latin typeface="Arial Black" panose="020B0A04020102020204" pitchFamily="34" charset="0"/>
                  </a:rPr>
                  <a:t>Murat HOCA</a:t>
                </a:r>
              </a:p>
              <a:p>
                <a:pPr algn="ctr"/>
                <a:r>
                  <a:rPr lang="tr-TR" sz="900" b="1" dirty="0">
                    <a:ln w="0">
                      <a:solidFill>
                        <a:schemeClr val="tx1"/>
                      </a:solidFill>
                    </a:ln>
                    <a:solidFill>
                      <a:srgbClr val="00B0F0"/>
                    </a:solidFill>
                    <a:effectLst>
                      <a:reflection blurRad="6350" stA="53000" endA="300" endPos="35500" dir="5400000" sy="-90000" algn="bl" rotWithShape="0"/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Fen Bilgisi Öğretmeni</a:t>
                </a:r>
              </a:p>
            </p:txBody>
          </p:sp>
        </p:grpSp>
        <p:pic>
          <p:nvPicPr>
            <p:cNvPr id="16" name="5 Resim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6723"/>
            <a:stretch/>
          </p:blipFill>
          <p:spPr bwMode="auto">
            <a:xfrm>
              <a:off x="9480781" y="244693"/>
              <a:ext cx="1141201" cy="47950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4" name="Metin kutusu 23"/>
          <p:cNvSpPr txBox="1"/>
          <p:nvPr/>
        </p:nvSpPr>
        <p:spPr>
          <a:xfrm>
            <a:off x="696441" y="52069"/>
            <a:ext cx="6854292" cy="1004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300000"/>
              </a:lnSpc>
            </a:pPr>
            <a:r>
              <a:rPr lang="tr-TR" sz="2400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DNA’nın YAPISI</a:t>
            </a:r>
            <a:endParaRPr lang="tr-TR" sz="180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25" name="Dikdörtgen 24"/>
          <p:cNvSpPr/>
          <p:nvPr/>
        </p:nvSpPr>
        <p:spPr>
          <a:xfrm>
            <a:off x="641502" y="1437507"/>
            <a:ext cx="7998208" cy="4567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tr-TR" sz="180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DNA çift zincirli yapıda olduğu için nükleotidler karşılıklı bağlanır.</a:t>
            </a:r>
            <a:endParaRPr lang="tr-TR" sz="14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100328" y="4538890"/>
            <a:ext cx="108234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……………</a:t>
            </a:r>
            <a:endParaRPr lang="tr-TR" sz="1400" dirty="0"/>
          </a:p>
        </p:txBody>
      </p:sp>
      <p:sp>
        <p:nvSpPr>
          <p:cNvPr id="35" name="Dikdörtgen 34"/>
          <p:cNvSpPr/>
          <p:nvPr/>
        </p:nvSpPr>
        <p:spPr>
          <a:xfrm>
            <a:off x="8926491" y="2339583"/>
            <a:ext cx="7960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Timin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3764" y="2130304"/>
            <a:ext cx="4774853" cy="4374999"/>
          </a:xfrm>
          <a:prstGeom prst="rect">
            <a:avLst/>
          </a:prstGeom>
        </p:spPr>
      </p:pic>
      <p:sp>
        <p:nvSpPr>
          <p:cNvPr id="39" name="Dikdörtgen 38"/>
          <p:cNvSpPr/>
          <p:nvPr/>
        </p:nvSpPr>
        <p:spPr>
          <a:xfrm>
            <a:off x="5600045" y="2296302"/>
            <a:ext cx="6244334" cy="2909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tr-TR" sz="180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Adenin</a:t>
            </a:r>
            <a:r>
              <a:rPr lang="tr-TR" sz="180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nükleotidi karşısına </a:t>
            </a:r>
            <a:r>
              <a:rPr lang="tr-TR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…………...</a:t>
            </a:r>
            <a:r>
              <a:rPr lang="tr-TR" sz="180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nükleotidi, </a:t>
            </a:r>
            <a:r>
              <a:rPr lang="tr-TR" sz="180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Guanin</a:t>
            </a:r>
            <a:r>
              <a:rPr lang="tr-TR" sz="180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80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nükleotit</a:t>
            </a:r>
            <a:r>
              <a:rPr lang="tr-TR" sz="180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karşısına </a:t>
            </a:r>
            <a:r>
              <a:rPr lang="tr-TR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…………..</a:t>
            </a:r>
            <a:r>
              <a:rPr lang="tr-TR" sz="180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nükleotidi gelir.</a:t>
            </a:r>
          </a:p>
          <a:p>
            <a:pPr marL="342900" indent="-342900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tr-TR" sz="1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tr-TR" sz="180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Bunda dolayı bir DNA molekülünde </a:t>
            </a:r>
            <a:r>
              <a:rPr lang="tr-TR" sz="180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adenin</a:t>
            </a:r>
            <a:r>
              <a:rPr lang="tr-TR" sz="180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sayısı timin sayısına, </a:t>
            </a:r>
            <a:r>
              <a:rPr lang="tr-TR" sz="180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guanin</a:t>
            </a:r>
            <a:r>
              <a:rPr lang="tr-TR" sz="180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sayısı da </a:t>
            </a:r>
            <a:r>
              <a:rPr lang="tr-TR" sz="180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sitozin</a:t>
            </a:r>
            <a:r>
              <a:rPr lang="tr-TR" sz="180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sayısına eşittir.</a:t>
            </a:r>
          </a:p>
          <a:p>
            <a:pPr marL="342900" indent="-342900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tr-TR" sz="180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tr-TR" sz="14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Dikdörtgen 6"/>
          <p:cNvSpPr/>
          <p:nvPr/>
        </p:nvSpPr>
        <p:spPr>
          <a:xfrm>
            <a:off x="7336502" y="4716037"/>
            <a:ext cx="7232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cap="none" spc="0" dirty="0" smtClean="0">
                <a:ln w="12700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A</a:t>
            </a:r>
            <a:endParaRPr lang="tr-TR" sz="5400" b="1" cap="none" spc="0" dirty="0">
              <a:ln w="12700" cmpd="sng">
                <a:solidFill>
                  <a:sysClr val="windowText" lastClr="000000"/>
                </a:solidFill>
                <a:prstDash val="solid"/>
              </a:ln>
              <a:solidFill>
                <a:srgbClr val="FF0000"/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41" name="Dikdörtgen 40"/>
          <p:cNvSpPr/>
          <p:nvPr/>
        </p:nvSpPr>
        <p:spPr>
          <a:xfrm>
            <a:off x="8567031" y="4753586"/>
            <a:ext cx="6848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dirty="0">
                <a:ln w="12700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T</a:t>
            </a:r>
            <a:endParaRPr lang="tr-TR" sz="5400" b="1" cap="none" spc="0" dirty="0">
              <a:ln w="12700" cmpd="sng">
                <a:solidFill>
                  <a:sysClr val="windowText" lastClr="000000"/>
                </a:solidFill>
                <a:prstDash val="solid"/>
              </a:ln>
              <a:solidFill>
                <a:srgbClr val="FF0000"/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42" name="Dikdörtgen 41"/>
          <p:cNvSpPr/>
          <p:nvPr/>
        </p:nvSpPr>
        <p:spPr>
          <a:xfrm>
            <a:off x="8011130" y="4716037"/>
            <a:ext cx="6415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dirty="0" smtClean="0">
                <a:ln w="12700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=</a:t>
            </a:r>
            <a:endParaRPr lang="tr-TR" sz="5400" b="1" cap="none" spc="0" dirty="0">
              <a:ln w="12700" cmpd="sng">
                <a:solidFill>
                  <a:sysClr val="windowText" lastClr="000000"/>
                </a:solidFill>
                <a:prstDash val="solid"/>
              </a:ln>
              <a:solidFill>
                <a:srgbClr val="FF0000"/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43" name="Dikdörtgen 42"/>
          <p:cNvSpPr/>
          <p:nvPr/>
        </p:nvSpPr>
        <p:spPr>
          <a:xfrm>
            <a:off x="7237058" y="5760611"/>
            <a:ext cx="7617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dirty="0" smtClean="0">
                <a:ln w="12700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G</a:t>
            </a:r>
            <a:endParaRPr lang="tr-TR" sz="5400" b="1" cap="none" spc="0" dirty="0">
              <a:ln w="12700" cmpd="sng">
                <a:solidFill>
                  <a:sysClr val="windowText" lastClr="000000"/>
                </a:solidFill>
                <a:prstDash val="solid"/>
              </a:ln>
              <a:solidFill>
                <a:srgbClr val="FF0000"/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44" name="Dikdörtgen 43"/>
          <p:cNvSpPr/>
          <p:nvPr/>
        </p:nvSpPr>
        <p:spPr>
          <a:xfrm>
            <a:off x="8486823" y="5798160"/>
            <a:ext cx="6848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dirty="0" smtClean="0">
                <a:ln w="12700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S</a:t>
            </a:r>
            <a:endParaRPr lang="tr-TR" sz="5400" b="1" cap="none" spc="0" dirty="0">
              <a:ln w="12700" cmpd="sng">
                <a:solidFill>
                  <a:sysClr val="windowText" lastClr="000000"/>
                </a:solidFill>
                <a:prstDash val="solid"/>
              </a:ln>
              <a:solidFill>
                <a:srgbClr val="FF0000"/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46" name="Dikdörtgen 45"/>
          <p:cNvSpPr/>
          <p:nvPr/>
        </p:nvSpPr>
        <p:spPr>
          <a:xfrm>
            <a:off x="7930922" y="5695296"/>
            <a:ext cx="6415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dirty="0" smtClean="0">
                <a:ln w="12700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=</a:t>
            </a:r>
            <a:endParaRPr lang="tr-TR" sz="5400" b="1" cap="none" spc="0" dirty="0">
              <a:ln w="12700" cmpd="sng">
                <a:solidFill>
                  <a:sysClr val="windowText" lastClr="000000"/>
                </a:solidFill>
                <a:prstDash val="solid"/>
              </a:ln>
              <a:solidFill>
                <a:srgbClr val="FF0000"/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47" name="Dikdörtgen 46"/>
          <p:cNvSpPr/>
          <p:nvPr/>
        </p:nvSpPr>
        <p:spPr>
          <a:xfrm>
            <a:off x="7925127" y="5855483"/>
            <a:ext cx="6415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dirty="0" smtClean="0">
                <a:ln w="12700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=</a:t>
            </a:r>
            <a:endParaRPr lang="tr-TR" sz="5400" b="1" cap="none" spc="0" dirty="0">
              <a:ln w="12700" cmpd="sng">
                <a:solidFill>
                  <a:sysClr val="windowText" lastClr="000000"/>
                </a:solidFill>
                <a:prstDash val="solid"/>
              </a:ln>
              <a:solidFill>
                <a:srgbClr val="FF0000"/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23" name="Dikdörtgen 22"/>
          <p:cNvSpPr/>
          <p:nvPr/>
        </p:nvSpPr>
        <p:spPr>
          <a:xfrm>
            <a:off x="7966029" y="2726915"/>
            <a:ext cx="9412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Sitozin</a:t>
            </a:r>
            <a:endParaRPr lang="tr-TR" dirty="0"/>
          </a:p>
        </p:txBody>
      </p:sp>
      <p:cxnSp>
        <p:nvCxnSpPr>
          <p:cNvPr id="9" name="Eğri Bağlayıcı 8"/>
          <p:cNvCxnSpPr/>
          <p:nvPr/>
        </p:nvCxnSpPr>
        <p:spPr>
          <a:xfrm>
            <a:off x="8373100" y="5405066"/>
            <a:ext cx="1280351" cy="289755"/>
          </a:xfrm>
          <a:prstGeom prst="curvedConnector3">
            <a:avLst>
              <a:gd name="adj1" fmla="val 3068"/>
            </a:avLst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Dikdörtgen 55"/>
          <p:cNvSpPr/>
          <p:nvPr/>
        </p:nvSpPr>
        <p:spPr>
          <a:xfrm>
            <a:off x="9590061" y="5396952"/>
            <a:ext cx="165942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r-TR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2’li zayıf</a:t>
            </a:r>
          </a:p>
          <a:p>
            <a:pPr algn="ctr"/>
            <a:r>
              <a:rPr lang="tr-TR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Hidrojen bağı</a:t>
            </a:r>
            <a:endParaRPr lang="tr-TR" dirty="0">
              <a:solidFill>
                <a:srgbClr val="00B050"/>
              </a:solidFill>
            </a:endParaRPr>
          </a:p>
        </p:txBody>
      </p:sp>
      <p:cxnSp>
        <p:nvCxnSpPr>
          <p:cNvPr id="57" name="Eğri Bağlayıcı 56"/>
          <p:cNvCxnSpPr>
            <a:endCxn id="58" idx="3"/>
          </p:cNvCxnSpPr>
          <p:nvPr/>
        </p:nvCxnSpPr>
        <p:spPr>
          <a:xfrm rot="10800000">
            <a:off x="7078487" y="5704683"/>
            <a:ext cx="1197897" cy="217486"/>
          </a:xfrm>
          <a:prstGeom prst="curvedConnector3">
            <a:avLst>
              <a:gd name="adj1" fmla="val 928"/>
            </a:avLst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Dikdörtgen 57"/>
          <p:cNvSpPr/>
          <p:nvPr/>
        </p:nvSpPr>
        <p:spPr>
          <a:xfrm>
            <a:off x="5419057" y="5381517"/>
            <a:ext cx="165942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r-TR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3’lü zayıf</a:t>
            </a:r>
          </a:p>
          <a:p>
            <a:pPr algn="ctr"/>
            <a:r>
              <a:rPr lang="tr-TR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Hidrojen bağı</a:t>
            </a:r>
            <a:endParaRPr lang="tr-TR" dirty="0">
              <a:solidFill>
                <a:srgbClr val="00B050"/>
              </a:solidFill>
            </a:endParaRPr>
          </a:p>
        </p:txBody>
      </p:sp>
      <p:sp>
        <p:nvSpPr>
          <p:cNvPr id="72" name="Oval 71"/>
          <p:cNvSpPr/>
          <p:nvPr/>
        </p:nvSpPr>
        <p:spPr>
          <a:xfrm>
            <a:off x="8015371" y="4764473"/>
            <a:ext cx="611034" cy="732716"/>
          </a:xfrm>
          <a:prstGeom prst="ellipse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75" name="Oval 74"/>
          <p:cNvSpPr/>
          <p:nvPr/>
        </p:nvSpPr>
        <p:spPr>
          <a:xfrm>
            <a:off x="7953165" y="5841108"/>
            <a:ext cx="611034" cy="732716"/>
          </a:xfrm>
          <a:prstGeom prst="ellipse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81" name="Yuvarlatılmış Dikdörtgen 80"/>
          <p:cNvSpPr/>
          <p:nvPr/>
        </p:nvSpPr>
        <p:spPr>
          <a:xfrm>
            <a:off x="5208616" y="4731842"/>
            <a:ext cx="1270843" cy="415788"/>
          </a:xfrm>
          <a:prstGeom prst="roundRect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txBody>
          <a:bodyPr wrap="square" anchor="t">
            <a:spAutoFit/>
          </a:bodyPr>
          <a:lstStyle/>
          <a:p>
            <a:pPr>
              <a:lnSpc>
                <a:spcPct val="150000"/>
              </a:lnSpc>
              <a:buClr>
                <a:srgbClr val="FF0000"/>
              </a:buClr>
            </a:pPr>
            <a:r>
              <a:rPr lang="tr-TR" sz="1401" b="1" dirty="0" smtClean="0">
                <a:ln w="0"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Ek Bilgi:</a:t>
            </a:r>
            <a:endParaRPr lang="tr-TR" sz="1401" b="1" dirty="0">
              <a:ln w="0"/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554231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23" grpId="0"/>
      <p:bldP spid="56" grpId="0"/>
      <p:bldP spid="5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Yuvarlatılmış Dikdörtgen 48"/>
          <p:cNvSpPr/>
          <p:nvPr/>
        </p:nvSpPr>
        <p:spPr>
          <a:xfrm>
            <a:off x="659167" y="2127835"/>
            <a:ext cx="10368993" cy="1503861"/>
          </a:xfrm>
          <a:prstGeom prst="roundRect">
            <a:avLst>
              <a:gd name="adj" fmla="val 4010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0" name="Yarım Çerçeve 29"/>
          <p:cNvSpPr/>
          <p:nvPr/>
        </p:nvSpPr>
        <p:spPr>
          <a:xfrm flipV="1">
            <a:off x="-1" y="3442148"/>
            <a:ext cx="7069527" cy="3420000"/>
          </a:xfrm>
          <a:prstGeom prst="halfFrame">
            <a:avLst>
              <a:gd name="adj1" fmla="val 3724"/>
              <a:gd name="adj2" fmla="val 3111"/>
            </a:avLst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801">
              <a:solidFill>
                <a:schemeClr val="tx1"/>
              </a:solidFill>
            </a:endParaRPr>
          </a:p>
        </p:txBody>
      </p:sp>
      <p:sp>
        <p:nvSpPr>
          <p:cNvPr id="31" name="Yarım Çerçeve 30"/>
          <p:cNvSpPr/>
          <p:nvPr/>
        </p:nvSpPr>
        <p:spPr>
          <a:xfrm rot="10800000">
            <a:off x="6072000" y="3117283"/>
            <a:ext cx="6120000" cy="3740727"/>
          </a:xfrm>
          <a:prstGeom prst="halfFrame">
            <a:avLst>
              <a:gd name="adj1" fmla="val 3365"/>
              <a:gd name="adj2" fmla="val 3123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801">
              <a:solidFill>
                <a:schemeClr val="tx1"/>
              </a:solidFill>
            </a:endParaRPr>
          </a:p>
        </p:txBody>
      </p:sp>
      <p:sp>
        <p:nvSpPr>
          <p:cNvPr id="32" name="Yarım Çerçeve 31"/>
          <p:cNvSpPr/>
          <p:nvPr/>
        </p:nvSpPr>
        <p:spPr>
          <a:xfrm rot="5400000">
            <a:off x="7115346" y="-1656657"/>
            <a:ext cx="3420000" cy="6733309"/>
          </a:xfrm>
          <a:prstGeom prst="halfFrame">
            <a:avLst>
              <a:gd name="adj1" fmla="val 3319"/>
              <a:gd name="adj2" fmla="val 3111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801">
              <a:solidFill>
                <a:schemeClr val="tx1"/>
              </a:solidFill>
            </a:endParaRPr>
          </a:p>
        </p:txBody>
      </p:sp>
      <p:sp>
        <p:nvSpPr>
          <p:cNvPr id="33" name="Yarım Çerçeve 32"/>
          <p:cNvSpPr/>
          <p:nvPr/>
        </p:nvSpPr>
        <p:spPr>
          <a:xfrm>
            <a:off x="0" y="-2"/>
            <a:ext cx="6456218" cy="3768438"/>
          </a:xfrm>
          <a:prstGeom prst="halfFrame">
            <a:avLst>
              <a:gd name="adj1" fmla="val 2801"/>
              <a:gd name="adj2" fmla="val 2788"/>
            </a:avLst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801">
              <a:solidFill>
                <a:schemeClr val="tx1"/>
              </a:solidFill>
            </a:endParaRPr>
          </a:p>
        </p:txBody>
      </p:sp>
      <p:grpSp>
        <p:nvGrpSpPr>
          <p:cNvPr id="14" name="Grup 13"/>
          <p:cNvGrpSpPr/>
          <p:nvPr/>
        </p:nvGrpSpPr>
        <p:grpSpPr>
          <a:xfrm>
            <a:off x="9480790" y="244702"/>
            <a:ext cx="2590591" cy="537943"/>
            <a:chOff x="9480781" y="244693"/>
            <a:chExt cx="2590590" cy="537943"/>
          </a:xfrm>
        </p:grpSpPr>
        <p:grpSp>
          <p:nvGrpSpPr>
            <p:cNvPr id="15" name="Grup 14"/>
            <p:cNvGrpSpPr/>
            <p:nvPr/>
          </p:nvGrpSpPr>
          <p:grpSpPr>
            <a:xfrm>
              <a:off x="10694072" y="278636"/>
              <a:ext cx="1377299" cy="504000"/>
              <a:chOff x="5284812" y="6004659"/>
              <a:chExt cx="1377299" cy="504000"/>
            </a:xfrm>
          </p:grpSpPr>
          <p:cxnSp>
            <p:nvCxnSpPr>
              <p:cNvPr id="17" name="Düz Bağlayıcı 16"/>
              <p:cNvCxnSpPr/>
              <p:nvPr/>
            </p:nvCxnSpPr>
            <p:spPr>
              <a:xfrm>
                <a:off x="5296394" y="6004659"/>
                <a:ext cx="0" cy="5040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Metin kutusu 17"/>
              <p:cNvSpPr txBox="1"/>
              <p:nvPr/>
            </p:nvSpPr>
            <p:spPr>
              <a:xfrm>
                <a:off x="5284812" y="6020870"/>
                <a:ext cx="1377299" cy="4154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tr-TR" sz="1200" dirty="0">
                    <a:ln w="0">
                      <a:solidFill>
                        <a:schemeClr val="tx1"/>
                      </a:solidFill>
                    </a:ln>
                    <a:solidFill>
                      <a:srgbClr val="FF0000"/>
                    </a:solidFill>
                    <a:effectLst>
                      <a:reflection blurRad="6350" stA="53000" endA="300" endPos="35500" dir="5400000" sy="-90000" algn="bl" rotWithShape="0"/>
                    </a:effectLst>
                    <a:latin typeface="Arial Black" panose="020B0A04020102020204" pitchFamily="34" charset="0"/>
                  </a:rPr>
                  <a:t>Murat HOCA</a:t>
                </a:r>
              </a:p>
              <a:p>
                <a:pPr algn="ctr"/>
                <a:r>
                  <a:rPr lang="tr-TR" sz="900" b="1" dirty="0">
                    <a:ln w="0">
                      <a:solidFill>
                        <a:schemeClr val="tx1"/>
                      </a:solidFill>
                    </a:ln>
                    <a:solidFill>
                      <a:srgbClr val="00B0F0"/>
                    </a:solidFill>
                    <a:effectLst>
                      <a:reflection blurRad="6350" stA="53000" endA="300" endPos="35500" dir="5400000" sy="-90000" algn="bl" rotWithShape="0"/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Fen Bilgisi Öğretmeni</a:t>
                </a:r>
              </a:p>
            </p:txBody>
          </p:sp>
        </p:grpSp>
        <p:pic>
          <p:nvPicPr>
            <p:cNvPr id="16" name="5 Resim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6723"/>
            <a:stretch/>
          </p:blipFill>
          <p:spPr bwMode="auto">
            <a:xfrm>
              <a:off x="9480781" y="244693"/>
              <a:ext cx="1141201" cy="47950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4" name="Metin kutusu 23"/>
          <p:cNvSpPr txBox="1"/>
          <p:nvPr/>
        </p:nvSpPr>
        <p:spPr>
          <a:xfrm>
            <a:off x="696441" y="52069"/>
            <a:ext cx="6854292" cy="1004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300000"/>
              </a:lnSpc>
            </a:pPr>
            <a:r>
              <a:rPr lang="tr-TR" sz="2400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DNA’nın YAPISI</a:t>
            </a:r>
            <a:endParaRPr lang="tr-TR" sz="180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25" name="Dikdörtgen 24"/>
          <p:cNvSpPr/>
          <p:nvPr/>
        </p:nvSpPr>
        <p:spPr>
          <a:xfrm>
            <a:off x="641502" y="1437507"/>
            <a:ext cx="7998208" cy="4567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tr-TR" sz="180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 DNA molekülünde;</a:t>
            </a:r>
            <a:endParaRPr lang="tr-TR" sz="14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Dikdörtgen 33"/>
          <p:cNvSpPr/>
          <p:nvPr/>
        </p:nvSpPr>
        <p:spPr>
          <a:xfrm>
            <a:off x="960871" y="2505064"/>
            <a:ext cx="1942256" cy="8724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buClr>
                <a:srgbClr val="FF0000"/>
              </a:buClr>
            </a:pPr>
            <a:r>
              <a:rPr lang="tr-TR" sz="1801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Toplam Fosfat</a:t>
            </a:r>
          </a:p>
          <a:p>
            <a:pPr algn="ctr">
              <a:lnSpc>
                <a:spcPct val="150000"/>
              </a:lnSpc>
              <a:buClr>
                <a:srgbClr val="FF0000"/>
              </a:buClr>
            </a:pPr>
            <a:r>
              <a:rPr lang="tr-TR" sz="1801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sayısı</a:t>
            </a:r>
            <a:endParaRPr lang="tr-TR" sz="14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Dikdörtgen 35"/>
          <p:cNvSpPr/>
          <p:nvPr/>
        </p:nvSpPr>
        <p:spPr>
          <a:xfrm>
            <a:off x="2238653" y="2662862"/>
            <a:ext cx="1942256" cy="4567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buClr>
                <a:srgbClr val="FF0000"/>
              </a:buClr>
            </a:pPr>
            <a:r>
              <a:rPr lang="tr-TR" sz="1801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endParaRPr lang="tr-TR" sz="14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Dikdörtgen 36"/>
          <p:cNvSpPr/>
          <p:nvPr/>
        </p:nvSpPr>
        <p:spPr>
          <a:xfrm>
            <a:off x="3301582" y="2544045"/>
            <a:ext cx="2443384" cy="9237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buClr>
                <a:srgbClr val="FF0000"/>
              </a:buClr>
            </a:pPr>
            <a:r>
              <a:rPr lang="tr-TR" sz="1801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Toplam Nükleotid</a:t>
            </a:r>
          </a:p>
          <a:p>
            <a:pPr algn="ctr">
              <a:lnSpc>
                <a:spcPct val="150000"/>
              </a:lnSpc>
              <a:buClr>
                <a:srgbClr val="FF0000"/>
              </a:buClr>
            </a:pPr>
            <a:r>
              <a:rPr lang="tr-TR" sz="1801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sayısı</a:t>
            </a:r>
            <a:endParaRPr lang="tr-TR" sz="14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Dikdörtgen 37"/>
          <p:cNvSpPr/>
          <p:nvPr/>
        </p:nvSpPr>
        <p:spPr>
          <a:xfrm>
            <a:off x="4901527" y="2753101"/>
            <a:ext cx="1942256" cy="4567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buClr>
                <a:srgbClr val="FF0000"/>
              </a:buClr>
            </a:pPr>
            <a:r>
              <a:rPr lang="tr-TR" sz="1801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endParaRPr lang="tr-TR" sz="14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Dikdörtgen 39"/>
          <p:cNvSpPr/>
          <p:nvPr/>
        </p:nvSpPr>
        <p:spPr>
          <a:xfrm>
            <a:off x="6015042" y="2520828"/>
            <a:ext cx="2443384" cy="9237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buClr>
                <a:srgbClr val="FF0000"/>
              </a:buClr>
            </a:pPr>
            <a:r>
              <a:rPr lang="tr-TR" sz="1801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Toplam Şeker</a:t>
            </a:r>
          </a:p>
          <a:p>
            <a:pPr algn="ctr">
              <a:lnSpc>
                <a:spcPct val="150000"/>
              </a:lnSpc>
              <a:buClr>
                <a:srgbClr val="FF0000"/>
              </a:buClr>
            </a:pPr>
            <a:r>
              <a:rPr lang="tr-TR" sz="1801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sayısı</a:t>
            </a:r>
            <a:endParaRPr lang="tr-TR" sz="14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Dikdörtgen 44"/>
          <p:cNvSpPr/>
          <p:nvPr/>
        </p:nvSpPr>
        <p:spPr>
          <a:xfrm>
            <a:off x="7507141" y="2777538"/>
            <a:ext cx="1942256" cy="4567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buClr>
                <a:srgbClr val="FF0000"/>
              </a:buClr>
            </a:pPr>
            <a:r>
              <a:rPr lang="tr-TR" sz="1801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endParaRPr lang="tr-TR" sz="14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Dikdörtgen 47"/>
          <p:cNvSpPr/>
          <p:nvPr/>
        </p:nvSpPr>
        <p:spPr>
          <a:xfrm>
            <a:off x="8584777" y="2544045"/>
            <a:ext cx="2443384" cy="9237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buClr>
                <a:srgbClr val="FF0000"/>
              </a:buClr>
            </a:pPr>
            <a:r>
              <a:rPr lang="tr-TR" sz="1801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Toplam Baz</a:t>
            </a:r>
          </a:p>
          <a:p>
            <a:pPr algn="ctr">
              <a:lnSpc>
                <a:spcPct val="150000"/>
              </a:lnSpc>
              <a:buClr>
                <a:srgbClr val="FF0000"/>
              </a:buClr>
            </a:pPr>
            <a:r>
              <a:rPr lang="tr-TR" sz="1801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sayısı</a:t>
            </a:r>
            <a:endParaRPr lang="tr-TR" sz="14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Yuvarlatılmış Dikdörtgen 49"/>
          <p:cNvSpPr/>
          <p:nvPr/>
        </p:nvSpPr>
        <p:spPr>
          <a:xfrm>
            <a:off x="659166" y="2131364"/>
            <a:ext cx="1270843" cy="415788"/>
          </a:xfrm>
          <a:prstGeom prst="roundRect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txBody>
          <a:bodyPr wrap="square" anchor="t">
            <a:spAutoFit/>
          </a:bodyPr>
          <a:lstStyle/>
          <a:p>
            <a:pPr>
              <a:lnSpc>
                <a:spcPct val="150000"/>
              </a:lnSpc>
              <a:buClr>
                <a:srgbClr val="FF0000"/>
              </a:buClr>
            </a:pPr>
            <a:r>
              <a:rPr lang="tr-TR" sz="1401" b="1" dirty="0" smtClean="0">
                <a:ln w="0"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Önemli</a:t>
            </a:r>
            <a:endParaRPr lang="tr-TR" sz="1401" b="1" dirty="0">
              <a:ln w="0"/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" name="Resim 5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0420" y="4122266"/>
            <a:ext cx="1880186" cy="2362691"/>
          </a:xfrm>
          <a:prstGeom prst="rect">
            <a:avLst/>
          </a:prstGeom>
        </p:spPr>
      </p:pic>
      <p:sp>
        <p:nvSpPr>
          <p:cNvPr id="52" name="Yuvarlatılmış Dikdörtgen 51"/>
          <p:cNvSpPr/>
          <p:nvPr/>
        </p:nvSpPr>
        <p:spPr>
          <a:xfrm>
            <a:off x="4980287" y="4296032"/>
            <a:ext cx="5687489" cy="2268208"/>
          </a:xfrm>
          <a:prstGeom prst="roundRect">
            <a:avLst>
              <a:gd name="adj" fmla="val 1743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53" name="Yuvarlatılmış Dikdörtgen 52"/>
          <p:cNvSpPr/>
          <p:nvPr/>
        </p:nvSpPr>
        <p:spPr>
          <a:xfrm>
            <a:off x="4980286" y="4281816"/>
            <a:ext cx="1270843" cy="459914"/>
          </a:xfrm>
          <a:prstGeom prst="roundRect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txBody>
          <a:bodyPr wrap="square" anchor="t">
            <a:spAutoFit/>
          </a:bodyPr>
          <a:lstStyle/>
          <a:p>
            <a:pPr>
              <a:lnSpc>
                <a:spcPct val="150000"/>
              </a:lnSpc>
              <a:buClr>
                <a:srgbClr val="FF0000"/>
              </a:buClr>
            </a:pPr>
            <a:r>
              <a:rPr lang="tr-TR" sz="1401" b="1" dirty="0">
                <a:ln w="0"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NOT:</a:t>
            </a:r>
          </a:p>
        </p:txBody>
      </p:sp>
      <p:sp>
        <p:nvSpPr>
          <p:cNvPr id="60" name="Dikdörtgen 59"/>
          <p:cNvSpPr/>
          <p:nvPr/>
        </p:nvSpPr>
        <p:spPr>
          <a:xfrm>
            <a:off x="5029046" y="4778017"/>
            <a:ext cx="5589970" cy="13394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FF0000"/>
              </a:buClr>
            </a:pPr>
            <a:r>
              <a:rPr lang="tr-TR" sz="1801" dirty="0" smtClean="0">
                <a:latin typeface="Arial" panose="020B0604020202020204" pitchFamily="34" charset="0"/>
                <a:cs typeface="Arial" panose="020B0604020202020204" pitchFamily="34" charset="0"/>
              </a:rPr>
              <a:t>  Canlılardaki nükleotid çeşitleri aynı olmasına rağmen nükleotidlerin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……………. </a:t>
            </a:r>
            <a:r>
              <a:rPr lang="tr-TR" sz="1801" dirty="0" smtClean="0">
                <a:latin typeface="Arial" panose="020B0604020202020204" pitchFamily="34" charset="0"/>
                <a:cs typeface="Arial" panose="020B0604020202020204" pitchFamily="34" charset="0"/>
              </a:rPr>
              <a:t>ve …….……….. farklı olduğundan canlılarda birbirinden farklıdır. </a:t>
            </a:r>
            <a:endParaRPr lang="tr-TR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Dikdörtgen 60"/>
          <p:cNvSpPr/>
          <p:nvPr/>
        </p:nvSpPr>
        <p:spPr>
          <a:xfrm>
            <a:off x="7432346" y="5224529"/>
            <a:ext cx="6335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sayı</a:t>
            </a:r>
            <a:endParaRPr lang="tr-TR" dirty="0"/>
          </a:p>
        </p:txBody>
      </p:sp>
      <p:sp>
        <p:nvSpPr>
          <p:cNvPr id="62" name="Dikdörtgen 61"/>
          <p:cNvSpPr/>
          <p:nvPr/>
        </p:nvSpPr>
        <p:spPr>
          <a:xfrm>
            <a:off x="8792053" y="5225779"/>
            <a:ext cx="11721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dizilişleri</a:t>
            </a:r>
            <a:endParaRPr lang="tr-TR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636566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6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Yarım Çerçeve 29"/>
          <p:cNvSpPr/>
          <p:nvPr/>
        </p:nvSpPr>
        <p:spPr>
          <a:xfrm flipV="1">
            <a:off x="-1" y="3442148"/>
            <a:ext cx="7069527" cy="3420000"/>
          </a:xfrm>
          <a:prstGeom prst="halfFrame">
            <a:avLst>
              <a:gd name="adj1" fmla="val 3724"/>
              <a:gd name="adj2" fmla="val 3111"/>
            </a:avLst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801">
              <a:solidFill>
                <a:schemeClr val="tx1"/>
              </a:solidFill>
            </a:endParaRPr>
          </a:p>
        </p:txBody>
      </p:sp>
      <p:sp>
        <p:nvSpPr>
          <p:cNvPr id="31" name="Yarım Çerçeve 30"/>
          <p:cNvSpPr/>
          <p:nvPr/>
        </p:nvSpPr>
        <p:spPr>
          <a:xfrm rot="10800000">
            <a:off x="6072000" y="3117283"/>
            <a:ext cx="6120000" cy="3740727"/>
          </a:xfrm>
          <a:prstGeom prst="halfFrame">
            <a:avLst>
              <a:gd name="adj1" fmla="val 3365"/>
              <a:gd name="adj2" fmla="val 3123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801">
              <a:solidFill>
                <a:schemeClr val="tx1"/>
              </a:solidFill>
            </a:endParaRPr>
          </a:p>
        </p:txBody>
      </p:sp>
      <p:sp>
        <p:nvSpPr>
          <p:cNvPr id="32" name="Yarım Çerçeve 31"/>
          <p:cNvSpPr/>
          <p:nvPr/>
        </p:nvSpPr>
        <p:spPr>
          <a:xfrm rot="5400000">
            <a:off x="7115346" y="-1656657"/>
            <a:ext cx="3420000" cy="6733309"/>
          </a:xfrm>
          <a:prstGeom prst="halfFrame">
            <a:avLst>
              <a:gd name="adj1" fmla="val 3319"/>
              <a:gd name="adj2" fmla="val 3111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801">
              <a:solidFill>
                <a:schemeClr val="tx1"/>
              </a:solidFill>
            </a:endParaRPr>
          </a:p>
        </p:txBody>
      </p:sp>
      <p:sp>
        <p:nvSpPr>
          <p:cNvPr id="33" name="Yarım Çerçeve 32"/>
          <p:cNvSpPr/>
          <p:nvPr/>
        </p:nvSpPr>
        <p:spPr>
          <a:xfrm>
            <a:off x="0" y="-2"/>
            <a:ext cx="6456218" cy="3768438"/>
          </a:xfrm>
          <a:prstGeom prst="halfFrame">
            <a:avLst>
              <a:gd name="adj1" fmla="val 2801"/>
              <a:gd name="adj2" fmla="val 2788"/>
            </a:avLst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801">
              <a:solidFill>
                <a:schemeClr val="tx1"/>
              </a:solidFill>
            </a:endParaRPr>
          </a:p>
        </p:txBody>
      </p:sp>
      <p:grpSp>
        <p:nvGrpSpPr>
          <p:cNvPr id="14" name="Grup 13"/>
          <p:cNvGrpSpPr/>
          <p:nvPr/>
        </p:nvGrpSpPr>
        <p:grpSpPr>
          <a:xfrm>
            <a:off x="9480790" y="244702"/>
            <a:ext cx="2590591" cy="537943"/>
            <a:chOff x="9480781" y="244693"/>
            <a:chExt cx="2590590" cy="537943"/>
          </a:xfrm>
        </p:grpSpPr>
        <p:grpSp>
          <p:nvGrpSpPr>
            <p:cNvPr id="15" name="Grup 14"/>
            <p:cNvGrpSpPr/>
            <p:nvPr/>
          </p:nvGrpSpPr>
          <p:grpSpPr>
            <a:xfrm>
              <a:off x="10694072" y="278636"/>
              <a:ext cx="1377299" cy="504000"/>
              <a:chOff x="5284812" y="6004659"/>
              <a:chExt cx="1377299" cy="504000"/>
            </a:xfrm>
          </p:grpSpPr>
          <p:cxnSp>
            <p:nvCxnSpPr>
              <p:cNvPr id="17" name="Düz Bağlayıcı 16"/>
              <p:cNvCxnSpPr/>
              <p:nvPr/>
            </p:nvCxnSpPr>
            <p:spPr>
              <a:xfrm>
                <a:off x="5296394" y="6004659"/>
                <a:ext cx="0" cy="5040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Metin kutusu 17"/>
              <p:cNvSpPr txBox="1"/>
              <p:nvPr/>
            </p:nvSpPr>
            <p:spPr>
              <a:xfrm>
                <a:off x="5284812" y="6020870"/>
                <a:ext cx="1377299" cy="4154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tr-TR" sz="1200" dirty="0">
                    <a:ln w="0">
                      <a:solidFill>
                        <a:schemeClr val="tx1"/>
                      </a:solidFill>
                    </a:ln>
                    <a:solidFill>
                      <a:srgbClr val="FF0000"/>
                    </a:solidFill>
                    <a:effectLst>
                      <a:reflection blurRad="6350" stA="53000" endA="300" endPos="35500" dir="5400000" sy="-90000" algn="bl" rotWithShape="0"/>
                    </a:effectLst>
                    <a:latin typeface="Arial Black" panose="020B0A04020102020204" pitchFamily="34" charset="0"/>
                  </a:rPr>
                  <a:t>Murat HOCA</a:t>
                </a:r>
              </a:p>
              <a:p>
                <a:pPr algn="ctr"/>
                <a:r>
                  <a:rPr lang="tr-TR" sz="900" b="1" dirty="0">
                    <a:ln w="0">
                      <a:solidFill>
                        <a:schemeClr val="tx1"/>
                      </a:solidFill>
                    </a:ln>
                    <a:solidFill>
                      <a:srgbClr val="00B0F0"/>
                    </a:solidFill>
                    <a:effectLst>
                      <a:reflection blurRad="6350" stA="53000" endA="300" endPos="35500" dir="5400000" sy="-90000" algn="bl" rotWithShape="0"/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Fen Bilgisi Öğretmeni</a:t>
                </a:r>
              </a:p>
            </p:txBody>
          </p:sp>
        </p:grpSp>
        <p:pic>
          <p:nvPicPr>
            <p:cNvPr id="16" name="5 Resim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6723"/>
            <a:stretch/>
          </p:blipFill>
          <p:spPr bwMode="auto">
            <a:xfrm>
              <a:off x="9480781" y="244693"/>
              <a:ext cx="1141201" cy="47950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4" name="Metin kutusu 23"/>
          <p:cNvSpPr txBox="1"/>
          <p:nvPr/>
        </p:nvSpPr>
        <p:spPr>
          <a:xfrm>
            <a:off x="696441" y="52069"/>
            <a:ext cx="6854292" cy="1004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300000"/>
              </a:lnSpc>
            </a:pPr>
            <a:r>
              <a:rPr lang="tr-TR" sz="2400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DNA’nın YAPISI</a:t>
            </a:r>
            <a:endParaRPr lang="tr-TR" sz="180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28" name="Dikdörtgen 27"/>
          <p:cNvSpPr/>
          <p:nvPr/>
        </p:nvSpPr>
        <p:spPr>
          <a:xfrm>
            <a:off x="641502" y="1437507"/>
            <a:ext cx="7998208" cy="4567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tr-TR" sz="180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Kalıtsal bilgileri yapıları taşıyan </a:t>
            </a:r>
            <a:endParaRPr lang="tr-TR" sz="14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8457" y="2065914"/>
            <a:ext cx="6861801" cy="4325918"/>
          </a:xfrm>
          <a:prstGeom prst="rect">
            <a:avLst/>
          </a:prstGeom>
        </p:spPr>
      </p:pic>
      <p:sp>
        <p:nvSpPr>
          <p:cNvPr id="3" name="Dikdörtgen 2"/>
          <p:cNvSpPr/>
          <p:nvPr/>
        </p:nvSpPr>
        <p:spPr>
          <a:xfrm>
            <a:off x="4493189" y="3801058"/>
            <a:ext cx="183896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.…………..……….</a:t>
            </a:r>
            <a:endParaRPr lang="tr-TR" sz="1400" dirty="0"/>
          </a:p>
        </p:txBody>
      </p:sp>
      <p:sp>
        <p:nvSpPr>
          <p:cNvPr id="35" name="Dikdörtgen 34"/>
          <p:cNvSpPr/>
          <p:nvPr/>
        </p:nvSpPr>
        <p:spPr>
          <a:xfrm>
            <a:off x="5744509" y="4857632"/>
            <a:ext cx="120097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3.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…………...</a:t>
            </a:r>
            <a:endParaRPr lang="tr-TR" sz="1400" dirty="0"/>
          </a:p>
        </p:txBody>
      </p:sp>
      <p:sp>
        <p:nvSpPr>
          <p:cNvPr id="39" name="Dikdörtgen 38"/>
          <p:cNvSpPr/>
          <p:nvPr/>
        </p:nvSpPr>
        <p:spPr>
          <a:xfrm>
            <a:off x="4199735" y="6116677"/>
            <a:ext cx="120097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2.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…………...</a:t>
            </a:r>
            <a:endParaRPr lang="tr-TR" sz="1400" dirty="0"/>
          </a:p>
        </p:txBody>
      </p:sp>
      <p:sp>
        <p:nvSpPr>
          <p:cNvPr id="41" name="Dikdörtgen 40"/>
          <p:cNvSpPr/>
          <p:nvPr/>
        </p:nvSpPr>
        <p:spPr>
          <a:xfrm>
            <a:off x="7682835" y="5030540"/>
            <a:ext cx="120097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4.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…………...</a:t>
            </a:r>
            <a:endParaRPr lang="tr-TR" sz="1400" dirty="0"/>
          </a:p>
        </p:txBody>
      </p:sp>
      <p:sp>
        <p:nvSpPr>
          <p:cNvPr id="42" name="Dikdörtgen 41"/>
          <p:cNvSpPr/>
          <p:nvPr/>
        </p:nvSpPr>
        <p:spPr>
          <a:xfrm>
            <a:off x="4736845" y="3686314"/>
            <a:ext cx="13901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tr-TR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romozom</a:t>
            </a:r>
            <a:endParaRPr lang="tr-TR" dirty="0"/>
          </a:p>
        </p:txBody>
      </p:sp>
      <p:sp>
        <p:nvSpPr>
          <p:cNvPr id="43" name="Dikdörtgen 42"/>
          <p:cNvSpPr/>
          <p:nvPr/>
        </p:nvSpPr>
        <p:spPr>
          <a:xfrm>
            <a:off x="4519920" y="6027196"/>
            <a:ext cx="6848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DNA</a:t>
            </a:r>
            <a:endParaRPr lang="tr-TR" dirty="0"/>
          </a:p>
        </p:txBody>
      </p:sp>
      <p:sp>
        <p:nvSpPr>
          <p:cNvPr id="44" name="Dikdörtgen 43"/>
          <p:cNvSpPr/>
          <p:nvPr/>
        </p:nvSpPr>
        <p:spPr>
          <a:xfrm>
            <a:off x="6020108" y="4739427"/>
            <a:ext cx="6335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tr-TR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endParaRPr lang="tr-TR" dirty="0"/>
          </a:p>
        </p:txBody>
      </p:sp>
      <p:sp>
        <p:nvSpPr>
          <p:cNvPr id="47" name="Dikdörtgen 46"/>
          <p:cNvSpPr/>
          <p:nvPr/>
        </p:nvSpPr>
        <p:spPr>
          <a:xfrm>
            <a:off x="7829228" y="4925837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Nüklotid</a:t>
            </a:r>
            <a:endParaRPr lang="tr-TR" dirty="0"/>
          </a:p>
        </p:txBody>
      </p:sp>
      <p:sp>
        <p:nvSpPr>
          <p:cNvPr id="71" name="Yuvarlatılmış Dikdörtgen 70"/>
          <p:cNvSpPr/>
          <p:nvPr/>
        </p:nvSpPr>
        <p:spPr>
          <a:xfrm>
            <a:off x="6456218" y="2146813"/>
            <a:ext cx="4895526" cy="1250194"/>
          </a:xfrm>
          <a:prstGeom prst="roundRect">
            <a:avLst>
              <a:gd name="adj" fmla="val 4010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5" name="Dikdörtgen 54"/>
          <p:cNvSpPr/>
          <p:nvPr/>
        </p:nvSpPr>
        <p:spPr>
          <a:xfrm>
            <a:off x="6574796" y="2991212"/>
            <a:ext cx="164019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.…………..……….</a:t>
            </a:r>
            <a:endParaRPr lang="tr-TR" sz="1400" dirty="0"/>
          </a:p>
        </p:txBody>
      </p:sp>
      <p:sp>
        <p:nvSpPr>
          <p:cNvPr id="57" name="Dikdörtgen 56"/>
          <p:cNvSpPr/>
          <p:nvPr/>
        </p:nvSpPr>
        <p:spPr>
          <a:xfrm>
            <a:off x="6653615" y="2876842"/>
            <a:ext cx="13901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tr-TR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romozom</a:t>
            </a:r>
            <a:endParaRPr lang="tr-TR" dirty="0"/>
          </a:p>
        </p:txBody>
      </p:sp>
      <p:sp>
        <p:nvSpPr>
          <p:cNvPr id="58" name="Dikdörtgen 57"/>
          <p:cNvSpPr/>
          <p:nvPr/>
        </p:nvSpPr>
        <p:spPr>
          <a:xfrm>
            <a:off x="8021230" y="2919700"/>
            <a:ext cx="3193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  <a:endParaRPr lang="tr-TR" dirty="0">
              <a:solidFill>
                <a:srgbClr val="0070C0"/>
              </a:solidFill>
            </a:endParaRPr>
          </a:p>
        </p:txBody>
      </p:sp>
      <p:sp>
        <p:nvSpPr>
          <p:cNvPr id="59" name="Dikdörtgen 58"/>
          <p:cNvSpPr/>
          <p:nvPr/>
        </p:nvSpPr>
        <p:spPr>
          <a:xfrm>
            <a:off x="8130258" y="2999938"/>
            <a:ext cx="95250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.…………</a:t>
            </a:r>
            <a:endParaRPr lang="tr-TR" sz="1400" dirty="0"/>
          </a:p>
        </p:txBody>
      </p:sp>
      <p:sp>
        <p:nvSpPr>
          <p:cNvPr id="63" name="Dikdörtgen 62"/>
          <p:cNvSpPr/>
          <p:nvPr/>
        </p:nvSpPr>
        <p:spPr>
          <a:xfrm>
            <a:off x="8209077" y="2898631"/>
            <a:ext cx="6848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DNA</a:t>
            </a:r>
            <a:endParaRPr lang="tr-TR" dirty="0"/>
          </a:p>
        </p:txBody>
      </p:sp>
      <p:sp>
        <p:nvSpPr>
          <p:cNvPr id="64" name="Dikdörtgen 63"/>
          <p:cNvSpPr/>
          <p:nvPr/>
        </p:nvSpPr>
        <p:spPr>
          <a:xfrm>
            <a:off x="8947475" y="2890644"/>
            <a:ext cx="3193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  <a:endParaRPr lang="tr-TR" dirty="0">
              <a:solidFill>
                <a:srgbClr val="0070C0"/>
              </a:solidFill>
            </a:endParaRPr>
          </a:p>
        </p:txBody>
      </p:sp>
      <p:sp>
        <p:nvSpPr>
          <p:cNvPr id="65" name="Dikdörtgen 64"/>
          <p:cNvSpPr/>
          <p:nvPr/>
        </p:nvSpPr>
        <p:spPr>
          <a:xfrm>
            <a:off x="9099262" y="2999938"/>
            <a:ext cx="77296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.………</a:t>
            </a:r>
            <a:endParaRPr lang="tr-TR" sz="1400" dirty="0"/>
          </a:p>
        </p:txBody>
      </p:sp>
      <p:sp>
        <p:nvSpPr>
          <p:cNvPr id="66" name="Dikdörtgen 65"/>
          <p:cNvSpPr/>
          <p:nvPr/>
        </p:nvSpPr>
        <p:spPr>
          <a:xfrm>
            <a:off x="9178081" y="2885568"/>
            <a:ext cx="6335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</a:t>
            </a:r>
            <a:endParaRPr lang="tr-TR" dirty="0"/>
          </a:p>
        </p:txBody>
      </p:sp>
      <p:sp>
        <p:nvSpPr>
          <p:cNvPr id="67" name="Dikdörtgen 66"/>
          <p:cNvSpPr/>
          <p:nvPr/>
        </p:nvSpPr>
        <p:spPr>
          <a:xfrm>
            <a:off x="9778429" y="2898631"/>
            <a:ext cx="3193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  <a:endParaRPr lang="tr-TR" dirty="0">
              <a:solidFill>
                <a:srgbClr val="0070C0"/>
              </a:solidFill>
            </a:endParaRPr>
          </a:p>
        </p:txBody>
      </p:sp>
      <p:sp>
        <p:nvSpPr>
          <p:cNvPr id="68" name="Dikdörtgen 67"/>
          <p:cNvSpPr/>
          <p:nvPr/>
        </p:nvSpPr>
        <p:spPr>
          <a:xfrm>
            <a:off x="9924749" y="2999938"/>
            <a:ext cx="146065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.…………..……</a:t>
            </a:r>
            <a:endParaRPr lang="tr-TR" sz="1400" dirty="0"/>
          </a:p>
        </p:txBody>
      </p:sp>
      <p:sp>
        <p:nvSpPr>
          <p:cNvPr id="69" name="Dikdörtgen 68"/>
          <p:cNvSpPr/>
          <p:nvPr/>
        </p:nvSpPr>
        <p:spPr>
          <a:xfrm>
            <a:off x="10003568" y="2885568"/>
            <a:ext cx="12362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Nükleotid</a:t>
            </a:r>
            <a:endParaRPr lang="tr-TR" dirty="0"/>
          </a:p>
        </p:txBody>
      </p:sp>
      <p:sp>
        <p:nvSpPr>
          <p:cNvPr id="54" name="Dikdörtgen 53"/>
          <p:cNvSpPr/>
          <p:nvPr/>
        </p:nvSpPr>
        <p:spPr>
          <a:xfrm>
            <a:off x="6945479" y="2218928"/>
            <a:ext cx="4969430" cy="5080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tr-TR" sz="180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Büyükten küçüğe doğru</a:t>
            </a:r>
            <a:endParaRPr lang="tr-TR" sz="14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657628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/>
      <p:bldP spid="44" grpId="0"/>
      <p:bldP spid="47" grpId="0"/>
      <p:bldP spid="57" grpId="0"/>
      <p:bldP spid="63" grpId="0"/>
      <p:bldP spid="66" grpId="0"/>
      <p:bldP spid="6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Yarım Çerçeve 29"/>
          <p:cNvSpPr/>
          <p:nvPr/>
        </p:nvSpPr>
        <p:spPr>
          <a:xfrm flipV="1">
            <a:off x="-1" y="3442148"/>
            <a:ext cx="7069527" cy="3420000"/>
          </a:xfrm>
          <a:prstGeom prst="halfFrame">
            <a:avLst>
              <a:gd name="adj1" fmla="val 3724"/>
              <a:gd name="adj2" fmla="val 3111"/>
            </a:avLst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801">
              <a:solidFill>
                <a:schemeClr val="tx1"/>
              </a:solidFill>
            </a:endParaRPr>
          </a:p>
        </p:txBody>
      </p:sp>
      <p:sp>
        <p:nvSpPr>
          <p:cNvPr id="31" name="Yarım Çerçeve 30"/>
          <p:cNvSpPr/>
          <p:nvPr/>
        </p:nvSpPr>
        <p:spPr>
          <a:xfrm rot="10800000">
            <a:off x="6072000" y="3117283"/>
            <a:ext cx="6120000" cy="3740727"/>
          </a:xfrm>
          <a:prstGeom prst="halfFrame">
            <a:avLst>
              <a:gd name="adj1" fmla="val 3365"/>
              <a:gd name="adj2" fmla="val 3123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801">
              <a:solidFill>
                <a:schemeClr val="tx1"/>
              </a:solidFill>
            </a:endParaRPr>
          </a:p>
        </p:txBody>
      </p:sp>
      <p:sp>
        <p:nvSpPr>
          <p:cNvPr id="32" name="Yarım Çerçeve 31"/>
          <p:cNvSpPr/>
          <p:nvPr/>
        </p:nvSpPr>
        <p:spPr>
          <a:xfrm rot="5400000">
            <a:off x="7115346" y="-1656657"/>
            <a:ext cx="3420000" cy="6733309"/>
          </a:xfrm>
          <a:prstGeom prst="halfFrame">
            <a:avLst>
              <a:gd name="adj1" fmla="val 3319"/>
              <a:gd name="adj2" fmla="val 3111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801">
              <a:solidFill>
                <a:schemeClr val="tx1"/>
              </a:solidFill>
            </a:endParaRPr>
          </a:p>
        </p:txBody>
      </p:sp>
      <p:sp>
        <p:nvSpPr>
          <p:cNvPr id="33" name="Yarım Çerçeve 32"/>
          <p:cNvSpPr/>
          <p:nvPr/>
        </p:nvSpPr>
        <p:spPr>
          <a:xfrm>
            <a:off x="0" y="-2"/>
            <a:ext cx="6456218" cy="3768438"/>
          </a:xfrm>
          <a:prstGeom prst="halfFrame">
            <a:avLst>
              <a:gd name="adj1" fmla="val 2801"/>
              <a:gd name="adj2" fmla="val 2788"/>
            </a:avLst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801">
              <a:solidFill>
                <a:schemeClr val="tx1"/>
              </a:solidFill>
            </a:endParaRPr>
          </a:p>
        </p:txBody>
      </p:sp>
      <p:grpSp>
        <p:nvGrpSpPr>
          <p:cNvPr id="14" name="Grup 13"/>
          <p:cNvGrpSpPr/>
          <p:nvPr/>
        </p:nvGrpSpPr>
        <p:grpSpPr>
          <a:xfrm>
            <a:off x="9480790" y="244702"/>
            <a:ext cx="2590591" cy="537943"/>
            <a:chOff x="9480781" y="244693"/>
            <a:chExt cx="2590590" cy="537943"/>
          </a:xfrm>
        </p:grpSpPr>
        <p:grpSp>
          <p:nvGrpSpPr>
            <p:cNvPr id="15" name="Grup 14"/>
            <p:cNvGrpSpPr/>
            <p:nvPr/>
          </p:nvGrpSpPr>
          <p:grpSpPr>
            <a:xfrm>
              <a:off x="10694072" y="278636"/>
              <a:ext cx="1377299" cy="504000"/>
              <a:chOff x="5284812" y="6004659"/>
              <a:chExt cx="1377299" cy="504000"/>
            </a:xfrm>
          </p:grpSpPr>
          <p:cxnSp>
            <p:nvCxnSpPr>
              <p:cNvPr id="17" name="Düz Bağlayıcı 16"/>
              <p:cNvCxnSpPr/>
              <p:nvPr/>
            </p:nvCxnSpPr>
            <p:spPr>
              <a:xfrm>
                <a:off x="5296394" y="6004659"/>
                <a:ext cx="0" cy="5040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Metin kutusu 17"/>
              <p:cNvSpPr txBox="1"/>
              <p:nvPr/>
            </p:nvSpPr>
            <p:spPr>
              <a:xfrm>
                <a:off x="5284812" y="6020870"/>
                <a:ext cx="1377299" cy="4154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tr-TR" sz="1200" dirty="0">
                    <a:ln w="0">
                      <a:solidFill>
                        <a:schemeClr val="tx1"/>
                      </a:solidFill>
                    </a:ln>
                    <a:solidFill>
                      <a:srgbClr val="FF0000"/>
                    </a:solidFill>
                    <a:effectLst>
                      <a:reflection blurRad="6350" stA="53000" endA="300" endPos="35500" dir="5400000" sy="-90000" algn="bl" rotWithShape="0"/>
                    </a:effectLst>
                    <a:latin typeface="Arial Black" panose="020B0A04020102020204" pitchFamily="34" charset="0"/>
                  </a:rPr>
                  <a:t>Murat HOCA</a:t>
                </a:r>
              </a:p>
              <a:p>
                <a:pPr algn="ctr"/>
                <a:r>
                  <a:rPr lang="tr-TR" sz="900" b="1" dirty="0">
                    <a:ln w="0">
                      <a:solidFill>
                        <a:schemeClr val="tx1"/>
                      </a:solidFill>
                    </a:ln>
                    <a:solidFill>
                      <a:srgbClr val="00B0F0"/>
                    </a:solidFill>
                    <a:effectLst>
                      <a:reflection blurRad="6350" stA="53000" endA="300" endPos="35500" dir="5400000" sy="-90000" algn="bl" rotWithShape="0"/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Fen Bilgisi Öğretmeni</a:t>
                </a:r>
              </a:p>
            </p:txBody>
          </p:sp>
        </p:grpSp>
        <p:pic>
          <p:nvPicPr>
            <p:cNvPr id="16" name="5 Resim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6723"/>
            <a:stretch/>
          </p:blipFill>
          <p:spPr bwMode="auto">
            <a:xfrm>
              <a:off x="9480781" y="244693"/>
              <a:ext cx="1141201" cy="47950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4" name="Metin kutusu 23"/>
          <p:cNvSpPr txBox="1"/>
          <p:nvPr/>
        </p:nvSpPr>
        <p:spPr>
          <a:xfrm>
            <a:off x="696441" y="52069"/>
            <a:ext cx="6854292" cy="1004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300000"/>
              </a:lnSpc>
            </a:pPr>
            <a:r>
              <a:rPr lang="tr-TR" sz="2400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DNA’nın YAPISI</a:t>
            </a:r>
            <a:endParaRPr lang="tr-TR" sz="180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4"/>
          <a:srcRect l="1771" t="9767" r="2176" b="3942"/>
          <a:stretch/>
        </p:blipFill>
        <p:spPr>
          <a:xfrm>
            <a:off x="1458930" y="1593669"/>
            <a:ext cx="9759538" cy="5127899"/>
          </a:xfrm>
          <a:prstGeom prst="rect">
            <a:avLst/>
          </a:prstGeom>
        </p:spPr>
      </p:pic>
      <p:grpSp>
        <p:nvGrpSpPr>
          <p:cNvPr id="37" name="Grup 36"/>
          <p:cNvGrpSpPr/>
          <p:nvPr/>
        </p:nvGrpSpPr>
        <p:grpSpPr>
          <a:xfrm>
            <a:off x="1036886" y="977730"/>
            <a:ext cx="10376953" cy="509521"/>
            <a:chOff x="947671" y="1206344"/>
            <a:chExt cx="10376953" cy="509521"/>
          </a:xfrm>
        </p:grpSpPr>
        <p:sp>
          <p:nvSpPr>
            <p:cNvPr id="38" name="Dikdörtgen 37"/>
            <p:cNvSpPr/>
            <p:nvPr/>
          </p:nvSpPr>
          <p:spPr>
            <a:xfrm>
              <a:off x="2719198" y="1207841"/>
              <a:ext cx="8605426" cy="508024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txBody>
            <a:bodyPr wrap="square" anchor="t">
              <a:spAutoFit/>
            </a:bodyPr>
            <a:lstStyle/>
            <a:p>
              <a:pPr>
                <a:lnSpc>
                  <a:spcPct val="150000"/>
                </a:lnSpc>
                <a:buClr>
                  <a:srgbClr val="FF0000"/>
                </a:buClr>
              </a:pPr>
              <a:r>
                <a:rPr lang="tr-TR" sz="1801" b="1" dirty="0">
                  <a:ln w="0"/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Aşağıda verilen boşlukları uygun kelimelerle doldurunuz?</a:t>
              </a:r>
            </a:p>
          </p:txBody>
        </p:sp>
        <p:sp>
          <p:nvSpPr>
            <p:cNvPr id="40" name="Dikdörtgen 39"/>
            <p:cNvSpPr/>
            <p:nvPr/>
          </p:nvSpPr>
          <p:spPr>
            <a:xfrm>
              <a:off x="947671" y="1206344"/>
              <a:ext cx="1767820" cy="496996"/>
            </a:xfrm>
            <a:prstGeom prst="rect">
              <a:avLst/>
            </a:prstGeom>
            <a:solidFill>
              <a:srgbClr val="002060"/>
            </a:solidFill>
            <a:ln>
              <a:solidFill>
                <a:schemeClr val="tx1"/>
              </a:solidFill>
            </a:ln>
          </p:spPr>
          <p:txBody>
            <a:bodyPr wrap="square" anchor="t">
              <a:spAutoFit/>
            </a:bodyPr>
            <a:lstStyle/>
            <a:p>
              <a:pPr>
                <a:lnSpc>
                  <a:spcPct val="150000"/>
                </a:lnSpc>
                <a:buClr>
                  <a:srgbClr val="FF0000"/>
                </a:buClr>
              </a:pPr>
              <a:r>
                <a:rPr lang="tr-TR" sz="2000" b="1" dirty="0" smtClean="0">
                  <a:ln w="0"/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ETKİNLİK-2</a:t>
              </a:r>
              <a:endParaRPr lang="tr-TR" sz="2000" b="1" dirty="0">
                <a:ln w="0"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5" name="Dikdörtgen 44"/>
          <p:cNvSpPr/>
          <p:nvPr/>
        </p:nvSpPr>
        <p:spPr>
          <a:xfrm>
            <a:off x="4213049" y="3239067"/>
            <a:ext cx="1210588" cy="3694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801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nükleotid</a:t>
            </a:r>
            <a:endParaRPr lang="tr-TR" sz="1801" b="1" dirty="0">
              <a:solidFill>
                <a:srgbClr val="FF0000"/>
              </a:solidFill>
            </a:endParaRPr>
          </a:p>
        </p:txBody>
      </p:sp>
      <p:sp>
        <p:nvSpPr>
          <p:cNvPr id="46" name="Dikdörtgen 45"/>
          <p:cNvSpPr/>
          <p:nvPr/>
        </p:nvSpPr>
        <p:spPr>
          <a:xfrm>
            <a:off x="8218994" y="3814284"/>
            <a:ext cx="697627" cy="3694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801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1000</a:t>
            </a:r>
            <a:endParaRPr lang="tr-TR" sz="1801" b="1" dirty="0">
              <a:solidFill>
                <a:srgbClr val="FF0000"/>
              </a:solidFill>
            </a:endParaRPr>
          </a:p>
        </p:txBody>
      </p:sp>
      <p:sp>
        <p:nvSpPr>
          <p:cNvPr id="48" name="Dikdörtgen 47"/>
          <p:cNvSpPr/>
          <p:nvPr/>
        </p:nvSpPr>
        <p:spPr>
          <a:xfrm>
            <a:off x="8933135" y="4516593"/>
            <a:ext cx="684803" cy="3694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801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DNA</a:t>
            </a:r>
            <a:endParaRPr lang="tr-TR" sz="1801" b="1" dirty="0">
              <a:solidFill>
                <a:srgbClr val="FF0000"/>
              </a:solidFill>
            </a:endParaRPr>
          </a:p>
        </p:txBody>
      </p:sp>
      <p:sp>
        <p:nvSpPr>
          <p:cNvPr id="49" name="Dikdörtgen 48"/>
          <p:cNvSpPr/>
          <p:nvPr/>
        </p:nvSpPr>
        <p:spPr>
          <a:xfrm>
            <a:off x="6507464" y="5417880"/>
            <a:ext cx="1351652" cy="3694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801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kromozom</a:t>
            </a:r>
            <a:endParaRPr lang="tr-TR" sz="1801" b="1" dirty="0">
              <a:solidFill>
                <a:srgbClr val="FF0000"/>
              </a:solidFill>
            </a:endParaRPr>
          </a:p>
        </p:txBody>
      </p:sp>
      <p:sp>
        <p:nvSpPr>
          <p:cNvPr id="50" name="Dikdörtgen 49"/>
          <p:cNvSpPr/>
          <p:nvPr/>
        </p:nvSpPr>
        <p:spPr>
          <a:xfrm>
            <a:off x="7042063" y="5966705"/>
            <a:ext cx="1608133" cy="3694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801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çekirdeğinde</a:t>
            </a:r>
            <a:endParaRPr lang="tr-TR" sz="1801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570644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6" grpId="0"/>
      <p:bldP spid="48" grpId="0"/>
      <p:bldP spid="49" grpId="0"/>
      <p:bldP spid="5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si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1256" y="1547957"/>
            <a:ext cx="7749227" cy="4949947"/>
          </a:xfrm>
          <a:prstGeom prst="rect">
            <a:avLst/>
          </a:prstGeom>
        </p:spPr>
      </p:pic>
      <p:sp>
        <p:nvSpPr>
          <p:cNvPr id="30" name="Yarım Çerçeve 29"/>
          <p:cNvSpPr/>
          <p:nvPr/>
        </p:nvSpPr>
        <p:spPr>
          <a:xfrm flipV="1">
            <a:off x="-1" y="3442148"/>
            <a:ext cx="7069527" cy="3420000"/>
          </a:xfrm>
          <a:prstGeom prst="halfFrame">
            <a:avLst>
              <a:gd name="adj1" fmla="val 3724"/>
              <a:gd name="adj2" fmla="val 3111"/>
            </a:avLst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801">
              <a:solidFill>
                <a:schemeClr val="tx1"/>
              </a:solidFill>
            </a:endParaRPr>
          </a:p>
        </p:txBody>
      </p:sp>
      <p:sp>
        <p:nvSpPr>
          <p:cNvPr id="31" name="Yarım Çerçeve 30"/>
          <p:cNvSpPr/>
          <p:nvPr/>
        </p:nvSpPr>
        <p:spPr>
          <a:xfrm rot="10800000">
            <a:off x="6072000" y="3117283"/>
            <a:ext cx="6120000" cy="3740727"/>
          </a:xfrm>
          <a:prstGeom prst="halfFrame">
            <a:avLst>
              <a:gd name="adj1" fmla="val 3365"/>
              <a:gd name="adj2" fmla="val 3123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801">
              <a:solidFill>
                <a:schemeClr val="tx1"/>
              </a:solidFill>
            </a:endParaRPr>
          </a:p>
        </p:txBody>
      </p:sp>
      <p:sp>
        <p:nvSpPr>
          <p:cNvPr id="32" name="Yarım Çerçeve 31"/>
          <p:cNvSpPr/>
          <p:nvPr/>
        </p:nvSpPr>
        <p:spPr>
          <a:xfrm rot="5400000">
            <a:off x="7115346" y="-1656657"/>
            <a:ext cx="3420000" cy="6733309"/>
          </a:xfrm>
          <a:prstGeom prst="halfFrame">
            <a:avLst>
              <a:gd name="adj1" fmla="val 3319"/>
              <a:gd name="adj2" fmla="val 3111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801">
              <a:solidFill>
                <a:schemeClr val="tx1"/>
              </a:solidFill>
            </a:endParaRPr>
          </a:p>
        </p:txBody>
      </p:sp>
      <p:sp>
        <p:nvSpPr>
          <p:cNvPr id="33" name="Yarım Çerçeve 32"/>
          <p:cNvSpPr/>
          <p:nvPr/>
        </p:nvSpPr>
        <p:spPr>
          <a:xfrm>
            <a:off x="0" y="-2"/>
            <a:ext cx="6456218" cy="3768438"/>
          </a:xfrm>
          <a:prstGeom prst="halfFrame">
            <a:avLst>
              <a:gd name="adj1" fmla="val 2801"/>
              <a:gd name="adj2" fmla="val 2788"/>
            </a:avLst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801">
              <a:solidFill>
                <a:schemeClr val="tx1"/>
              </a:solidFill>
            </a:endParaRPr>
          </a:p>
        </p:txBody>
      </p:sp>
      <p:grpSp>
        <p:nvGrpSpPr>
          <p:cNvPr id="14" name="Grup 13"/>
          <p:cNvGrpSpPr/>
          <p:nvPr/>
        </p:nvGrpSpPr>
        <p:grpSpPr>
          <a:xfrm>
            <a:off x="9480790" y="244702"/>
            <a:ext cx="2590591" cy="537943"/>
            <a:chOff x="9480781" y="244693"/>
            <a:chExt cx="2590590" cy="537943"/>
          </a:xfrm>
        </p:grpSpPr>
        <p:grpSp>
          <p:nvGrpSpPr>
            <p:cNvPr id="15" name="Grup 14"/>
            <p:cNvGrpSpPr/>
            <p:nvPr/>
          </p:nvGrpSpPr>
          <p:grpSpPr>
            <a:xfrm>
              <a:off x="10694072" y="278636"/>
              <a:ext cx="1377299" cy="504000"/>
              <a:chOff x="5284812" y="6004659"/>
              <a:chExt cx="1377299" cy="504000"/>
            </a:xfrm>
          </p:grpSpPr>
          <p:cxnSp>
            <p:nvCxnSpPr>
              <p:cNvPr id="17" name="Düz Bağlayıcı 16"/>
              <p:cNvCxnSpPr/>
              <p:nvPr/>
            </p:nvCxnSpPr>
            <p:spPr>
              <a:xfrm>
                <a:off x="5296394" y="6004659"/>
                <a:ext cx="0" cy="5040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Metin kutusu 17"/>
              <p:cNvSpPr txBox="1"/>
              <p:nvPr/>
            </p:nvSpPr>
            <p:spPr>
              <a:xfrm>
                <a:off x="5284812" y="6020870"/>
                <a:ext cx="1377299" cy="4154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tr-TR" sz="1200" dirty="0">
                    <a:ln w="0">
                      <a:solidFill>
                        <a:schemeClr val="tx1"/>
                      </a:solidFill>
                    </a:ln>
                    <a:solidFill>
                      <a:srgbClr val="FF0000"/>
                    </a:solidFill>
                    <a:effectLst>
                      <a:reflection blurRad="6350" stA="53000" endA="300" endPos="35500" dir="5400000" sy="-90000" algn="bl" rotWithShape="0"/>
                    </a:effectLst>
                    <a:latin typeface="Arial Black" panose="020B0A04020102020204" pitchFamily="34" charset="0"/>
                  </a:rPr>
                  <a:t>Murat HOCA</a:t>
                </a:r>
              </a:p>
              <a:p>
                <a:pPr algn="ctr"/>
                <a:r>
                  <a:rPr lang="tr-TR" sz="900" b="1" dirty="0">
                    <a:ln w="0">
                      <a:solidFill>
                        <a:schemeClr val="tx1"/>
                      </a:solidFill>
                    </a:ln>
                    <a:solidFill>
                      <a:srgbClr val="00B0F0"/>
                    </a:solidFill>
                    <a:effectLst>
                      <a:reflection blurRad="6350" stA="53000" endA="300" endPos="35500" dir="5400000" sy="-90000" algn="bl" rotWithShape="0"/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Fen Bilgisi Öğretmeni</a:t>
                </a:r>
              </a:p>
            </p:txBody>
          </p:sp>
        </p:grpSp>
        <p:pic>
          <p:nvPicPr>
            <p:cNvPr id="16" name="5 Resim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6723"/>
            <a:stretch/>
          </p:blipFill>
          <p:spPr bwMode="auto">
            <a:xfrm>
              <a:off x="9480781" y="244693"/>
              <a:ext cx="1141201" cy="47950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4" name="Metin kutusu 23"/>
          <p:cNvSpPr txBox="1"/>
          <p:nvPr/>
        </p:nvSpPr>
        <p:spPr>
          <a:xfrm>
            <a:off x="696441" y="52069"/>
            <a:ext cx="6854292" cy="1004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300000"/>
              </a:lnSpc>
            </a:pPr>
            <a:r>
              <a:rPr lang="tr-TR" sz="2400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DNA’nın YAPISI</a:t>
            </a:r>
            <a:endParaRPr lang="tr-TR" sz="180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12" name="Grup 11"/>
          <p:cNvGrpSpPr/>
          <p:nvPr/>
        </p:nvGrpSpPr>
        <p:grpSpPr>
          <a:xfrm>
            <a:off x="1036886" y="977730"/>
            <a:ext cx="10878023" cy="509521"/>
            <a:chOff x="947671" y="1206344"/>
            <a:chExt cx="10878023" cy="509521"/>
          </a:xfrm>
        </p:grpSpPr>
        <p:sp>
          <p:nvSpPr>
            <p:cNvPr id="13" name="Dikdörtgen 12"/>
            <p:cNvSpPr/>
            <p:nvPr/>
          </p:nvSpPr>
          <p:spPr>
            <a:xfrm>
              <a:off x="2719198" y="1207841"/>
              <a:ext cx="9106496" cy="508024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txBody>
            <a:bodyPr wrap="square" anchor="t">
              <a:spAutoFit/>
            </a:bodyPr>
            <a:lstStyle/>
            <a:p>
              <a:pPr>
                <a:lnSpc>
                  <a:spcPct val="150000"/>
                </a:lnSpc>
                <a:buClr>
                  <a:srgbClr val="FF0000"/>
                </a:buClr>
              </a:pPr>
              <a:r>
                <a:rPr lang="tr-TR" sz="1801" b="1" dirty="0" smtClean="0">
                  <a:ln w="0"/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Şekilde DNA zincirinde harfler ile belirtilen yerlerin isimlerini kutucuklara yazınız?</a:t>
              </a:r>
              <a:endParaRPr lang="tr-TR" sz="1801" b="1" dirty="0">
                <a:ln w="0"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Dikdörtgen 18"/>
            <p:cNvSpPr/>
            <p:nvPr/>
          </p:nvSpPr>
          <p:spPr>
            <a:xfrm>
              <a:off x="947671" y="1206344"/>
              <a:ext cx="1767820" cy="496996"/>
            </a:xfrm>
            <a:prstGeom prst="rect">
              <a:avLst/>
            </a:prstGeom>
            <a:solidFill>
              <a:srgbClr val="002060"/>
            </a:solidFill>
            <a:ln>
              <a:solidFill>
                <a:schemeClr val="tx1"/>
              </a:solidFill>
            </a:ln>
          </p:spPr>
          <p:txBody>
            <a:bodyPr wrap="square" anchor="t">
              <a:spAutoFit/>
            </a:bodyPr>
            <a:lstStyle/>
            <a:p>
              <a:pPr>
                <a:lnSpc>
                  <a:spcPct val="150000"/>
                </a:lnSpc>
                <a:buClr>
                  <a:srgbClr val="FF0000"/>
                </a:buClr>
              </a:pPr>
              <a:r>
                <a:rPr lang="tr-TR" sz="2000" b="1" dirty="0" smtClean="0">
                  <a:ln w="0"/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ETKİNLİK-3</a:t>
              </a:r>
              <a:endParaRPr lang="tr-TR" sz="2000" b="1" dirty="0">
                <a:ln w="0"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0" name="Dikdörtgen 19"/>
          <p:cNvSpPr/>
          <p:nvPr/>
        </p:nvSpPr>
        <p:spPr>
          <a:xfrm>
            <a:off x="3886827" y="4817205"/>
            <a:ext cx="877163" cy="3694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801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tr-TR" sz="1801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osfat</a:t>
            </a:r>
            <a:endParaRPr lang="tr-TR" sz="1801" b="1" dirty="0">
              <a:solidFill>
                <a:srgbClr val="FF0000"/>
              </a:solidFill>
            </a:endParaRPr>
          </a:p>
        </p:txBody>
      </p:sp>
      <p:sp>
        <p:nvSpPr>
          <p:cNvPr id="21" name="Dikdörtgen 20"/>
          <p:cNvSpPr/>
          <p:nvPr/>
        </p:nvSpPr>
        <p:spPr>
          <a:xfrm>
            <a:off x="7853931" y="4817205"/>
            <a:ext cx="813043" cy="3694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801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Ş</a:t>
            </a:r>
            <a:r>
              <a:rPr lang="tr-TR" sz="1801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eker</a:t>
            </a:r>
            <a:endParaRPr lang="tr-TR" sz="1801" b="1" dirty="0">
              <a:solidFill>
                <a:srgbClr val="FF0000"/>
              </a:solidFill>
            </a:endParaRPr>
          </a:p>
        </p:txBody>
      </p:sp>
      <p:sp>
        <p:nvSpPr>
          <p:cNvPr id="22" name="Dikdörtgen 21"/>
          <p:cNvSpPr/>
          <p:nvPr/>
        </p:nvSpPr>
        <p:spPr>
          <a:xfrm>
            <a:off x="3893028" y="5270641"/>
            <a:ext cx="1479892" cy="3694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801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Adenin</a:t>
            </a:r>
            <a:r>
              <a:rPr lang="tr-TR" sz="1801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bazı</a:t>
            </a:r>
            <a:endParaRPr lang="tr-TR" sz="1801" b="1" dirty="0">
              <a:solidFill>
                <a:srgbClr val="FF0000"/>
              </a:solidFill>
            </a:endParaRPr>
          </a:p>
        </p:txBody>
      </p:sp>
      <p:sp>
        <p:nvSpPr>
          <p:cNvPr id="23" name="Dikdörtgen 22"/>
          <p:cNvSpPr/>
          <p:nvPr/>
        </p:nvSpPr>
        <p:spPr>
          <a:xfrm>
            <a:off x="7024561" y="1943543"/>
            <a:ext cx="325730" cy="3694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801" b="1" dirty="0" smtClean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endParaRPr lang="tr-TR" sz="1801" b="1" dirty="0"/>
          </a:p>
        </p:txBody>
      </p:sp>
      <p:sp>
        <p:nvSpPr>
          <p:cNvPr id="25" name="Dikdörtgen 24"/>
          <p:cNvSpPr/>
          <p:nvPr/>
        </p:nvSpPr>
        <p:spPr>
          <a:xfrm>
            <a:off x="7729767" y="5226269"/>
            <a:ext cx="1492716" cy="3694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801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Guanin</a:t>
            </a:r>
            <a:r>
              <a:rPr lang="tr-TR" sz="1801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bazı</a:t>
            </a:r>
            <a:endParaRPr lang="tr-TR" sz="1801" b="1" dirty="0">
              <a:solidFill>
                <a:srgbClr val="FF0000"/>
              </a:solidFill>
            </a:endParaRPr>
          </a:p>
        </p:txBody>
      </p:sp>
      <p:sp>
        <p:nvSpPr>
          <p:cNvPr id="26" name="Dikdörtgen 25"/>
          <p:cNvSpPr/>
          <p:nvPr/>
        </p:nvSpPr>
        <p:spPr>
          <a:xfrm>
            <a:off x="3842570" y="5650338"/>
            <a:ext cx="1309013" cy="3694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801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Timin bazı</a:t>
            </a:r>
            <a:endParaRPr lang="tr-TR" sz="1801" b="1" dirty="0">
              <a:solidFill>
                <a:srgbClr val="FF0000"/>
              </a:solidFill>
            </a:endParaRPr>
          </a:p>
        </p:txBody>
      </p:sp>
      <p:sp>
        <p:nvSpPr>
          <p:cNvPr id="27" name="Dikdörtgen 26"/>
          <p:cNvSpPr/>
          <p:nvPr/>
        </p:nvSpPr>
        <p:spPr>
          <a:xfrm>
            <a:off x="7682835" y="5646080"/>
            <a:ext cx="1390124" cy="3694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801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Stozin</a:t>
            </a:r>
            <a:r>
              <a:rPr lang="tr-TR" sz="1801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bazı</a:t>
            </a:r>
            <a:endParaRPr lang="tr-TR" sz="1801" b="1" dirty="0">
              <a:solidFill>
                <a:srgbClr val="FF0000"/>
              </a:solidFill>
            </a:endParaRPr>
          </a:p>
        </p:txBody>
      </p:sp>
      <p:sp>
        <p:nvSpPr>
          <p:cNvPr id="28" name="Dikdörtgen 27"/>
          <p:cNvSpPr/>
          <p:nvPr/>
        </p:nvSpPr>
        <p:spPr>
          <a:xfrm>
            <a:off x="3842569" y="6058430"/>
            <a:ext cx="2159566" cy="3694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801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Sitozin</a:t>
            </a:r>
            <a:r>
              <a:rPr lang="tr-TR" sz="1801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nükleotidi</a:t>
            </a:r>
            <a:endParaRPr lang="tr-TR" sz="1801" b="1" dirty="0">
              <a:solidFill>
                <a:srgbClr val="FF0000"/>
              </a:solidFill>
            </a:endParaRPr>
          </a:p>
        </p:txBody>
      </p:sp>
      <p:sp>
        <p:nvSpPr>
          <p:cNvPr id="29" name="Dikdörtgen 28"/>
          <p:cNvSpPr/>
          <p:nvPr/>
        </p:nvSpPr>
        <p:spPr>
          <a:xfrm>
            <a:off x="7605945" y="6137590"/>
            <a:ext cx="1723549" cy="3694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801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Hidrojen bağı</a:t>
            </a:r>
            <a:endParaRPr lang="tr-TR" sz="1801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08500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5" grpId="0"/>
      <p:bldP spid="26" grpId="0"/>
      <p:bldP spid="27" grpId="0"/>
      <p:bldP spid="28" grpId="0"/>
      <p:bldP spid="2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4365" y="3791750"/>
            <a:ext cx="6516375" cy="2810872"/>
          </a:xfrm>
          <a:prstGeom prst="rect">
            <a:avLst/>
          </a:prstGeom>
        </p:spPr>
      </p:pic>
      <p:sp>
        <p:nvSpPr>
          <p:cNvPr id="30" name="Yarım Çerçeve 29"/>
          <p:cNvSpPr/>
          <p:nvPr/>
        </p:nvSpPr>
        <p:spPr>
          <a:xfrm flipV="1">
            <a:off x="-1" y="3442148"/>
            <a:ext cx="7069527" cy="3420000"/>
          </a:xfrm>
          <a:prstGeom prst="halfFrame">
            <a:avLst>
              <a:gd name="adj1" fmla="val 3724"/>
              <a:gd name="adj2" fmla="val 3111"/>
            </a:avLst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801">
              <a:solidFill>
                <a:schemeClr val="tx1"/>
              </a:solidFill>
            </a:endParaRPr>
          </a:p>
        </p:txBody>
      </p:sp>
      <p:sp>
        <p:nvSpPr>
          <p:cNvPr id="31" name="Yarım Çerçeve 30"/>
          <p:cNvSpPr/>
          <p:nvPr/>
        </p:nvSpPr>
        <p:spPr>
          <a:xfrm rot="10800000">
            <a:off x="6072000" y="3117283"/>
            <a:ext cx="6120000" cy="3740727"/>
          </a:xfrm>
          <a:prstGeom prst="halfFrame">
            <a:avLst>
              <a:gd name="adj1" fmla="val 3365"/>
              <a:gd name="adj2" fmla="val 3123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801">
              <a:solidFill>
                <a:schemeClr val="tx1"/>
              </a:solidFill>
            </a:endParaRPr>
          </a:p>
        </p:txBody>
      </p:sp>
      <p:sp>
        <p:nvSpPr>
          <p:cNvPr id="32" name="Yarım Çerçeve 31"/>
          <p:cNvSpPr/>
          <p:nvPr/>
        </p:nvSpPr>
        <p:spPr>
          <a:xfrm rot="5400000">
            <a:off x="7115346" y="-1656657"/>
            <a:ext cx="3420000" cy="6733309"/>
          </a:xfrm>
          <a:prstGeom prst="halfFrame">
            <a:avLst>
              <a:gd name="adj1" fmla="val 3319"/>
              <a:gd name="adj2" fmla="val 3111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801">
              <a:solidFill>
                <a:schemeClr val="tx1"/>
              </a:solidFill>
            </a:endParaRPr>
          </a:p>
        </p:txBody>
      </p:sp>
      <p:sp>
        <p:nvSpPr>
          <p:cNvPr id="33" name="Yarım Çerçeve 32"/>
          <p:cNvSpPr/>
          <p:nvPr/>
        </p:nvSpPr>
        <p:spPr>
          <a:xfrm>
            <a:off x="0" y="-2"/>
            <a:ext cx="6456218" cy="3768438"/>
          </a:xfrm>
          <a:prstGeom prst="halfFrame">
            <a:avLst>
              <a:gd name="adj1" fmla="val 2801"/>
              <a:gd name="adj2" fmla="val 2788"/>
            </a:avLst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801">
              <a:solidFill>
                <a:schemeClr val="tx1"/>
              </a:solidFill>
            </a:endParaRPr>
          </a:p>
        </p:txBody>
      </p:sp>
      <p:grpSp>
        <p:nvGrpSpPr>
          <p:cNvPr id="14" name="Grup 13"/>
          <p:cNvGrpSpPr/>
          <p:nvPr/>
        </p:nvGrpSpPr>
        <p:grpSpPr>
          <a:xfrm>
            <a:off x="9480790" y="244702"/>
            <a:ext cx="2590591" cy="537943"/>
            <a:chOff x="9480781" y="244693"/>
            <a:chExt cx="2590590" cy="537943"/>
          </a:xfrm>
        </p:grpSpPr>
        <p:grpSp>
          <p:nvGrpSpPr>
            <p:cNvPr id="15" name="Grup 14"/>
            <p:cNvGrpSpPr/>
            <p:nvPr/>
          </p:nvGrpSpPr>
          <p:grpSpPr>
            <a:xfrm>
              <a:off x="10694072" y="278636"/>
              <a:ext cx="1377299" cy="504000"/>
              <a:chOff x="5284812" y="6004659"/>
              <a:chExt cx="1377299" cy="504000"/>
            </a:xfrm>
          </p:grpSpPr>
          <p:cxnSp>
            <p:nvCxnSpPr>
              <p:cNvPr id="17" name="Düz Bağlayıcı 16"/>
              <p:cNvCxnSpPr/>
              <p:nvPr/>
            </p:nvCxnSpPr>
            <p:spPr>
              <a:xfrm>
                <a:off x="5296394" y="6004659"/>
                <a:ext cx="0" cy="5040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Metin kutusu 17"/>
              <p:cNvSpPr txBox="1"/>
              <p:nvPr/>
            </p:nvSpPr>
            <p:spPr>
              <a:xfrm>
                <a:off x="5284812" y="6020870"/>
                <a:ext cx="1377299" cy="4154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tr-TR" sz="1200" dirty="0">
                    <a:ln w="0">
                      <a:solidFill>
                        <a:schemeClr val="tx1"/>
                      </a:solidFill>
                    </a:ln>
                    <a:solidFill>
                      <a:srgbClr val="FF0000"/>
                    </a:solidFill>
                    <a:effectLst>
                      <a:reflection blurRad="6350" stA="53000" endA="300" endPos="35500" dir="5400000" sy="-90000" algn="bl" rotWithShape="0"/>
                    </a:effectLst>
                    <a:latin typeface="Arial Black" panose="020B0A04020102020204" pitchFamily="34" charset="0"/>
                  </a:rPr>
                  <a:t>Murat HOCA</a:t>
                </a:r>
              </a:p>
              <a:p>
                <a:pPr algn="ctr"/>
                <a:r>
                  <a:rPr lang="tr-TR" sz="900" b="1" dirty="0">
                    <a:ln w="0">
                      <a:solidFill>
                        <a:schemeClr val="tx1"/>
                      </a:solidFill>
                    </a:ln>
                    <a:solidFill>
                      <a:srgbClr val="00B0F0"/>
                    </a:solidFill>
                    <a:effectLst>
                      <a:reflection blurRad="6350" stA="53000" endA="300" endPos="35500" dir="5400000" sy="-90000" algn="bl" rotWithShape="0"/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Fen Bilgisi Öğretmeni</a:t>
                </a:r>
              </a:p>
            </p:txBody>
          </p:sp>
        </p:grpSp>
        <p:pic>
          <p:nvPicPr>
            <p:cNvPr id="16" name="5 Resim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6723"/>
            <a:stretch/>
          </p:blipFill>
          <p:spPr bwMode="auto">
            <a:xfrm>
              <a:off x="9480781" y="244693"/>
              <a:ext cx="1141201" cy="47950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4" name="Metin kutusu 23"/>
          <p:cNvSpPr txBox="1"/>
          <p:nvPr/>
        </p:nvSpPr>
        <p:spPr>
          <a:xfrm>
            <a:off x="696441" y="52069"/>
            <a:ext cx="6854292" cy="1004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300000"/>
              </a:lnSpc>
            </a:pPr>
            <a:r>
              <a:rPr lang="tr-TR" sz="2400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DNA’nın YAPISI</a:t>
            </a:r>
            <a:endParaRPr lang="tr-TR" sz="180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34" name="Dikdörtgen 33"/>
          <p:cNvSpPr/>
          <p:nvPr/>
        </p:nvSpPr>
        <p:spPr>
          <a:xfrm>
            <a:off x="465038" y="1251346"/>
            <a:ext cx="4123003" cy="5080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FF0000"/>
              </a:buClr>
            </a:pPr>
            <a:r>
              <a:rPr lang="tr-TR" sz="1801" b="1" dirty="0" smtClean="0">
                <a:solidFill>
                  <a:srgbClr val="0070C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DNA’nın Kendini Eşlemesi</a:t>
            </a:r>
            <a:endParaRPr lang="tr-TR" sz="1400" b="1" dirty="0" smtClean="0">
              <a:solidFill>
                <a:srgbClr val="0070C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Dikdörtgen 34"/>
          <p:cNvSpPr/>
          <p:nvPr/>
        </p:nvSpPr>
        <p:spPr>
          <a:xfrm>
            <a:off x="465037" y="2336033"/>
            <a:ext cx="5606962" cy="41567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Clr>
                <a:srgbClr val="FF0000"/>
              </a:buClr>
              <a:buFont typeface="+mj-lt"/>
              <a:buAutoNum type="arabicPeriod"/>
            </a:pPr>
            <a:r>
              <a:rPr lang="tr-TR" sz="1801" dirty="0" smtClean="0">
                <a:latin typeface="Arial" panose="020B0604020202020204" pitchFamily="34" charset="0"/>
                <a:cs typeface="Arial" panose="020B0604020202020204" pitchFamily="34" charset="0"/>
              </a:rPr>
              <a:t>DNA’nın iki ipliği birbirinden ………….. başlar.</a:t>
            </a:r>
          </a:p>
          <a:p>
            <a:pPr marL="457200" indent="-457200">
              <a:lnSpc>
                <a:spcPct val="150000"/>
              </a:lnSpc>
              <a:buClr>
                <a:srgbClr val="FF0000"/>
              </a:buClr>
              <a:buFont typeface="+mj-lt"/>
              <a:buAutoNum type="arabicPeriod"/>
            </a:pPr>
            <a:r>
              <a:rPr lang="tr-TR" sz="1801" dirty="0" smtClean="0">
                <a:latin typeface="Arial" panose="020B0604020202020204" pitchFamily="34" charset="0"/>
                <a:cs typeface="Arial" panose="020B0604020202020204" pitchFamily="34" charset="0"/>
              </a:rPr>
              <a:t>Sitoplazmada serbest halde bulunan nükleotidler …………….. içerisine girer.</a:t>
            </a:r>
          </a:p>
          <a:p>
            <a:pPr marL="457200" indent="-457200">
              <a:lnSpc>
                <a:spcPct val="150000"/>
              </a:lnSpc>
              <a:buClr>
                <a:srgbClr val="FF0000"/>
              </a:buClr>
              <a:buFont typeface="+mj-lt"/>
              <a:buAutoNum type="arabicPeriod"/>
            </a:pPr>
            <a:r>
              <a:rPr lang="tr-TR" sz="1801" dirty="0" smtClean="0">
                <a:latin typeface="Arial" panose="020B0604020202020204" pitchFamily="34" charset="0"/>
                <a:cs typeface="Arial" panose="020B0604020202020204" pitchFamily="34" charset="0"/>
              </a:rPr>
              <a:t>Eşleşme sırasında </a:t>
            </a:r>
            <a:r>
              <a:rPr lang="tr-TR" sz="180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adenin</a:t>
            </a:r>
            <a:r>
              <a:rPr lang="tr-TR" sz="1801" dirty="0" smtClean="0">
                <a:latin typeface="Arial" panose="020B0604020202020204" pitchFamily="34" charset="0"/>
                <a:cs typeface="Arial" panose="020B0604020202020204" pitchFamily="34" charset="0"/>
              </a:rPr>
              <a:t> nükleotidi karşısına timin nükleotidi, </a:t>
            </a:r>
            <a:r>
              <a:rPr lang="tr-TR" sz="180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guanin</a:t>
            </a:r>
            <a:r>
              <a:rPr lang="tr-TR" sz="1801" dirty="0" smtClean="0">
                <a:latin typeface="Arial" panose="020B0604020202020204" pitchFamily="34" charset="0"/>
                <a:cs typeface="Arial" panose="020B0604020202020204" pitchFamily="34" charset="0"/>
              </a:rPr>
              <a:t> nükleotidi karşısına </a:t>
            </a:r>
            <a:r>
              <a:rPr lang="tr-TR" sz="180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sitozin</a:t>
            </a:r>
            <a:r>
              <a:rPr lang="tr-TR" sz="1801" dirty="0" smtClean="0">
                <a:latin typeface="Arial" panose="020B0604020202020204" pitchFamily="34" charset="0"/>
                <a:cs typeface="Arial" panose="020B0604020202020204" pitchFamily="34" charset="0"/>
              </a:rPr>
              <a:t> nükleotidi bağlanır.</a:t>
            </a:r>
          </a:p>
          <a:p>
            <a:pPr marL="457200" indent="-457200">
              <a:lnSpc>
                <a:spcPct val="150000"/>
              </a:lnSpc>
              <a:buClr>
                <a:srgbClr val="FF0000"/>
              </a:buClr>
              <a:buFont typeface="+mj-lt"/>
              <a:buAutoNum type="arabicPeriod"/>
            </a:pPr>
            <a:r>
              <a:rPr lang="tr-TR" sz="1801" dirty="0" smtClean="0">
                <a:latin typeface="Arial" panose="020B0604020202020204" pitchFamily="34" charset="0"/>
                <a:cs typeface="Arial" panose="020B0604020202020204" pitchFamily="34" charset="0"/>
              </a:rPr>
              <a:t>Sonuçta başlangıçtaki DNA molekülünün …………. olan bir DNA molekülü oluşur</a:t>
            </a:r>
          </a:p>
          <a:p>
            <a:pPr>
              <a:lnSpc>
                <a:spcPct val="150000"/>
              </a:lnSpc>
              <a:buClr>
                <a:srgbClr val="FF0000"/>
              </a:buClr>
            </a:pPr>
            <a:endParaRPr lang="tr-TR" sz="180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Clr>
                <a:srgbClr val="FF0000"/>
              </a:buClr>
            </a:pPr>
            <a:endParaRPr lang="tr-TR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Dikdörtgen 35"/>
          <p:cNvSpPr/>
          <p:nvPr/>
        </p:nvSpPr>
        <p:spPr>
          <a:xfrm>
            <a:off x="3825412" y="2381832"/>
            <a:ext cx="113204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ayrılmaya</a:t>
            </a:r>
            <a:endParaRPr lang="tr-TR" sz="1600" b="1" dirty="0">
              <a:solidFill>
                <a:srgbClr val="FF0000"/>
              </a:solidFill>
            </a:endParaRPr>
          </a:p>
        </p:txBody>
      </p:sp>
      <p:sp>
        <p:nvSpPr>
          <p:cNvPr id="37" name="Dikdörtgen 36"/>
          <p:cNvSpPr/>
          <p:nvPr/>
        </p:nvSpPr>
        <p:spPr>
          <a:xfrm>
            <a:off x="1096050" y="3224745"/>
            <a:ext cx="121058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çekirdeğin</a:t>
            </a:r>
            <a:endParaRPr lang="tr-TR" sz="1600" b="1" dirty="0">
              <a:solidFill>
                <a:srgbClr val="FF0000"/>
              </a:solidFill>
            </a:endParaRPr>
          </a:p>
        </p:txBody>
      </p:sp>
      <p:sp>
        <p:nvSpPr>
          <p:cNvPr id="38" name="Dikdörtgen 37"/>
          <p:cNvSpPr/>
          <p:nvPr/>
        </p:nvSpPr>
        <p:spPr>
          <a:xfrm>
            <a:off x="1096050" y="5280478"/>
            <a:ext cx="76655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aynısı</a:t>
            </a:r>
            <a:endParaRPr lang="tr-TR" sz="1600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004913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3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Yarım Çerçeve 29"/>
          <p:cNvSpPr/>
          <p:nvPr/>
        </p:nvSpPr>
        <p:spPr>
          <a:xfrm flipV="1">
            <a:off x="-1" y="3442148"/>
            <a:ext cx="7069527" cy="3420000"/>
          </a:xfrm>
          <a:prstGeom prst="halfFrame">
            <a:avLst>
              <a:gd name="adj1" fmla="val 3724"/>
              <a:gd name="adj2" fmla="val 3111"/>
            </a:avLst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801">
              <a:solidFill>
                <a:schemeClr val="tx1"/>
              </a:solidFill>
            </a:endParaRPr>
          </a:p>
        </p:txBody>
      </p:sp>
      <p:sp>
        <p:nvSpPr>
          <p:cNvPr id="31" name="Yarım Çerçeve 30"/>
          <p:cNvSpPr/>
          <p:nvPr/>
        </p:nvSpPr>
        <p:spPr>
          <a:xfrm rot="10800000">
            <a:off x="6072000" y="3117283"/>
            <a:ext cx="6120000" cy="3740727"/>
          </a:xfrm>
          <a:prstGeom prst="halfFrame">
            <a:avLst>
              <a:gd name="adj1" fmla="val 3365"/>
              <a:gd name="adj2" fmla="val 3123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801">
              <a:solidFill>
                <a:schemeClr val="tx1"/>
              </a:solidFill>
            </a:endParaRPr>
          </a:p>
        </p:txBody>
      </p:sp>
      <p:sp>
        <p:nvSpPr>
          <p:cNvPr id="32" name="Yarım Çerçeve 31"/>
          <p:cNvSpPr/>
          <p:nvPr/>
        </p:nvSpPr>
        <p:spPr>
          <a:xfrm rot="5400000">
            <a:off x="7115346" y="-1656657"/>
            <a:ext cx="3420000" cy="6733309"/>
          </a:xfrm>
          <a:prstGeom prst="halfFrame">
            <a:avLst>
              <a:gd name="adj1" fmla="val 3319"/>
              <a:gd name="adj2" fmla="val 3111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801">
              <a:solidFill>
                <a:schemeClr val="tx1"/>
              </a:solidFill>
            </a:endParaRPr>
          </a:p>
        </p:txBody>
      </p:sp>
      <p:sp>
        <p:nvSpPr>
          <p:cNvPr id="33" name="Yarım Çerçeve 32"/>
          <p:cNvSpPr/>
          <p:nvPr/>
        </p:nvSpPr>
        <p:spPr>
          <a:xfrm>
            <a:off x="0" y="-2"/>
            <a:ext cx="6456218" cy="3768438"/>
          </a:xfrm>
          <a:prstGeom prst="halfFrame">
            <a:avLst>
              <a:gd name="adj1" fmla="val 2801"/>
              <a:gd name="adj2" fmla="val 2788"/>
            </a:avLst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801">
              <a:solidFill>
                <a:schemeClr val="tx1"/>
              </a:solidFill>
            </a:endParaRPr>
          </a:p>
        </p:txBody>
      </p:sp>
      <p:grpSp>
        <p:nvGrpSpPr>
          <p:cNvPr id="14" name="Grup 13"/>
          <p:cNvGrpSpPr/>
          <p:nvPr/>
        </p:nvGrpSpPr>
        <p:grpSpPr>
          <a:xfrm>
            <a:off x="9480790" y="244702"/>
            <a:ext cx="2590591" cy="537943"/>
            <a:chOff x="9480781" y="244693"/>
            <a:chExt cx="2590590" cy="537943"/>
          </a:xfrm>
        </p:grpSpPr>
        <p:grpSp>
          <p:nvGrpSpPr>
            <p:cNvPr id="15" name="Grup 14"/>
            <p:cNvGrpSpPr/>
            <p:nvPr/>
          </p:nvGrpSpPr>
          <p:grpSpPr>
            <a:xfrm>
              <a:off x="10694072" y="278636"/>
              <a:ext cx="1377299" cy="504000"/>
              <a:chOff x="5284812" y="6004659"/>
              <a:chExt cx="1377299" cy="504000"/>
            </a:xfrm>
          </p:grpSpPr>
          <p:cxnSp>
            <p:nvCxnSpPr>
              <p:cNvPr id="17" name="Düz Bağlayıcı 16"/>
              <p:cNvCxnSpPr/>
              <p:nvPr/>
            </p:nvCxnSpPr>
            <p:spPr>
              <a:xfrm>
                <a:off x="5296394" y="6004659"/>
                <a:ext cx="0" cy="5040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Metin kutusu 17"/>
              <p:cNvSpPr txBox="1"/>
              <p:nvPr/>
            </p:nvSpPr>
            <p:spPr>
              <a:xfrm>
                <a:off x="5284812" y="6020870"/>
                <a:ext cx="1377299" cy="4154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tr-TR" sz="1200" dirty="0">
                    <a:ln w="0">
                      <a:solidFill>
                        <a:schemeClr val="tx1"/>
                      </a:solidFill>
                    </a:ln>
                    <a:solidFill>
                      <a:srgbClr val="FF0000"/>
                    </a:solidFill>
                    <a:effectLst>
                      <a:reflection blurRad="6350" stA="53000" endA="300" endPos="35500" dir="5400000" sy="-90000" algn="bl" rotWithShape="0"/>
                    </a:effectLst>
                    <a:latin typeface="Arial Black" panose="020B0A04020102020204" pitchFamily="34" charset="0"/>
                  </a:rPr>
                  <a:t>Murat HOCA</a:t>
                </a:r>
              </a:p>
              <a:p>
                <a:pPr algn="ctr"/>
                <a:r>
                  <a:rPr lang="tr-TR" sz="900" b="1" dirty="0">
                    <a:ln w="0">
                      <a:solidFill>
                        <a:schemeClr val="tx1"/>
                      </a:solidFill>
                    </a:ln>
                    <a:solidFill>
                      <a:srgbClr val="00B0F0"/>
                    </a:solidFill>
                    <a:effectLst>
                      <a:reflection blurRad="6350" stA="53000" endA="300" endPos="35500" dir="5400000" sy="-90000" algn="bl" rotWithShape="0"/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Fen Bilgisi Öğretmeni</a:t>
                </a:r>
              </a:p>
            </p:txBody>
          </p:sp>
        </p:grpSp>
        <p:pic>
          <p:nvPicPr>
            <p:cNvPr id="16" name="5 Resim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6723"/>
            <a:stretch/>
          </p:blipFill>
          <p:spPr bwMode="auto">
            <a:xfrm>
              <a:off x="9480781" y="244693"/>
              <a:ext cx="1141201" cy="47950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4" name="Metin kutusu 23"/>
          <p:cNvSpPr txBox="1"/>
          <p:nvPr/>
        </p:nvSpPr>
        <p:spPr>
          <a:xfrm>
            <a:off x="696441" y="52069"/>
            <a:ext cx="6854292" cy="1004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300000"/>
              </a:lnSpc>
            </a:pPr>
            <a:r>
              <a:rPr lang="tr-TR" sz="2400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DNA’nın YAPISI</a:t>
            </a:r>
            <a:endParaRPr lang="tr-TR" sz="180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23" name="Resim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292" y="1927908"/>
            <a:ext cx="3012190" cy="3785197"/>
          </a:xfrm>
          <a:prstGeom prst="rect">
            <a:avLst/>
          </a:prstGeom>
        </p:spPr>
      </p:pic>
      <p:sp>
        <p:nvSpPr>
          <p:cNvPr id="5" name="Metin kutusu 4"/>
          <p:cNvSpPr txBox="1"/>
          <p:nvPr/>
        </p:nvSpPr>
        <p:spPr>
          <a:xfrm>
            <a:off x="5334578" y="1640774"/>
            <a:ext cx="5632534" cy="466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tr-TR" dirty="0" smtClean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DNA’nın kendini eşleme sırasında nükleotidlerin açıkta kalması ya da yanlış bağlanma gibi hatalar meydana gelebilir.</a:t>
            </a:r>
          </a:p>
          <a:p>
            <a:pPr marL="285750" indent="-285750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ü"/>
            </a:pPr>
            <a:endParaRPr lang="tr-TR" dirty="0" smtClean="0">
              <a:ln w="0"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tr-TR" dirty="0" smtClean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Bu hatalar mutasyona sebep olabilir.</a:t>
            </a:r>
          </a:p>
          <a:p>
            <a:pPr marL="285750" indent="-285750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ü"/>
            </a:pPr>
            <a:endParaRPr lang="tr-TR" dirty="0">
              <a:ln w="0"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tr-TR" dirty="0" smtClean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Bazı hatalar onarılabilirken, bazı hatalarda onarılamaz</a:t>
            </a:r>
          </a:p>
          <a:p>
            <a:pPr>
              <a:lnSpc>
                <a:spcPct val="150000"/>
              </a:lnSpc>
              <a:buClr>
                <a:srgbClr val="FF0000"/>
              </a:buClr>
            </a:pPr>
            <a:endParaRPr lang="tr-TR" dirty="0">
              <a:ln w="0"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Clr>
                <a:srgbClr val="FF0000"/>
              </a:buClr>
            </a:pPr>
            <a:endParaRPr lang="tr-TR" dirty="0">
              <a:ln w="0"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Clr>
                <a:srgbClr val="FF0000"/>
              </a:buClr>
            </a:pPr>
            <a:endParaRPr lang="tr-TR" dirty="0" smtClean="0">
              <a:ln w="0"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Yuvarlatılmış Dikdörtgen 3"/>
          <p:cNvSpPr/>
          <p:nvPr/>
        </p:nvSpPr>
        <p:spPr>
          <a:xfrm>
            <a:off x="5235145" y="1344048"/>
            <a:ext cx="5687489" cy="5076664"/>
          </a:xfrm>
          <a:prstGeom prst="roundRect">
            <a:avLst>
              <a:gd name="adj" fmla="val 1743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29" name="Yuvarlatılmış Dikdörtgen 28"/>
          <p:cNvSpPr/>
          <p:nvPr/>
        </p:nvSpPr>
        <p:spPr>
          <a:xfrm>
            <a:off x="4980287" y="1108518"/>
            <a:ext cx="1270843" cy="459914"/>
          </a:xfrm>
          <a:prstGeom prst="roundRect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txBody>
          <a:bodyPr wrap="square" anchor="t">
            <a:spAutoFit/>
          </a:bodyPr>
          <a:lstStyle/>
          <a:p>
            <a:pPr>
              <a:lnSpc>
                <a:spcPct val="150000"/>
              </a:lnSpc>
              <a:buClr>
                <a:srgbClr val="FF0000"/>
              </a:buClr>
            </a:pPr>
            <a:r>
              <a:rPr lang="tr-TR" sz="1401" b="1" dirty="0">
                <a:ln w="0"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NOT: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859741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Yarım Çerçeve 29"/>
          <p:cNvSpPr/>
          <p:nvPr/>
        </p:nvSpPr>
        <p:spPr>
          <a:xfrm flipV="1">
            <a:off x="-1" y="3442148"/>
            <a:ext cx="7069527" cy="3420000"/>
          </a:xfrm>
          <a:prstGeom prst="halfFrame">
            <a:avLst>
              <a:gd name="adj1" fmla="val 3724"/>
              <a:gd name="adj2" fmla="val 3111"/>
            </a:avLst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801">
              <a:solidFill>
                <a:schemeClr val="tx1"/>
              </a:solidFill>
            </a:endParaRPr>
          </a:p>
        </p:txBody>
      </p:sp>
      <p:sp>
        <p:nvSpPr>
          <p:cNvPr id="31" name="Yarım Çerçeve 30"/>
          <p:cNvSpPr/>
          <p:nvPr/>
        </p:nvSpPr>
        <p:spPr>
          <a:xfrm rot="10800000">
            <a:off x="6072000" y="3117283"/>
            <a:ext cx="6120000" cy="3740727"/>
          </a:xfrm>
          <a:prstGeom prst="halfFrame">
            <a:avLst>
              <a:gd name="adj1" fmla="val 3365"/>
              <a:gd name="adj2" fmla="val 3123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801">
              <a:solidFill>
                <a:schemeClr val="tx1"/>
              </a:solidFill>
            </a:endParaRPr>
          </a:p>
        </p:txBody>
      </p:sp>
      <p:sp>
        <p:nvSpPr>
          <p:cNvPr id="32" name="Yarım Çerçeve 31"/>
          <p:cNvSpPr/>
          <p:nvPr/>
        </p:nvSpPr>
        <p:spPr>
          <a:xfrm rot="5400000">
            <a:off x="7115346" y="-1656657"/>
            <a:ext cx="3420000" cy="6733309"/>
          </a:xfrm>
          <a:prstGeom prst="halfFrame">
            <a:avLst>
              <a:gd name="adj1" fmla="val 3319"/>
              <a:gd name="adj2" fmla="val 3111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801">
              <a:solidFill>
                <a:schemeClr val="tx1"/>
              </a:solidFill>
            </a:endParaRPr>
          </a:p>
        </p:txBody>
      </p:sp>
      <p:sp>
        <p:nvSpPr>
          <p:cNvPr id="33" name="Yarım Çerçeve 32"/>
          <p:cNvSpPr/>
          <p:nvPr/>
        </p:nvSpPr>
        <p:spPr>
          <a:xfrm>
            <a:off x="0" y="-2"/>
            <a:ext cx="6456218" cy="3768438"/>
          </a:xfrm>
          <a:prstGeom prst="halfFrame">
            <a:avLst>
              <a:gd name="adj1" fmla="val 2801"/>
              <a:gd name="adj2" fmla="val 2788"/>
            </a:avLst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801">
              <a:solidFill>
                <a:schemeClr val="tx1"/>
              </a:solidFill>
            </a:endParaRPr>
          </a:p>
        </p:txBody>
      </p:sp>
      <p:grpSp>
        <p:nvGrpSpPr>
          <p:cNvPr id="14" name="Grup 13"/>
          <p:cNvGrpSpPr/>
          <p:nvPr/>
        </p:nvGrpSpPr>
        <p:grpSpPr>
          <a:xfrm>
            <a:off x="9480790" y="244702"/>
            <a:ext cx="2590591" cy="537943"/>
            <a:chOff x="9480781" y="244693"/>
            <a:chExt cx="2590590" cy="537943"/>
          </a:xfrm>
        </p:grpSpPr>
        <p:grpSp>
          <p:nvGrpSpPr>
            <p:cNvPr id="15" name="Grup 14"/>
            <p:cNvGrpSpPr/>
            <p:nvPr/>
          </p:nvGrpSpPr>
          <p:grpSpPr>
            <a:xfrm>
              <a:off x="10694072" y="278636"/>
              <a:ext cx="1377299" cy="504000"/>
              <a:chOff x="5284812" y="6004659"/>
              <a:chExt cx="1377299" cy="504000"/>
            </a:xfrm>
          </p:grpSpPr>
          <p:cxnSp>
            <p:nvCxnSpPr>
              <p:cNvPr id="17" name="Düz Bağlayıcı 16"/>
              <p:cNvCxnSpPr/>
              <p:nvPr/>
            </p:nvCxnSpPr>
            <p:spPr>
              <a:xfrm>
                <a:off x="5296394" y="6004659"/>
                <a:ext cx="0" cy="5040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Metin kutusu 17"/>
              <p:cNvSpPr txBox="1"/>
              <p:nvPr/>
            </p:nvSpPr>
            <p:spPr>
              <a:xfrm>
                <a:off x="5284812" y="6020870"/>
                <a:ext cx="1377299" cy="4154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tr-TR" sz="1200" dirty="0">
                    <a:ln w="0">
                      <a:solidFill>
                        <a:schemeClr val="tx1"/>
                      </a:solidFill>
                    </a:ln>
                    <a:solidFill>
                      <a:srgbClr val="FF0000"/>
                    </a:solidFill>
                    <a:effectLst>
                      <a:reflection blurRad="6350" stA="53000" endA="300" endPos="35500" dir="5400000" sy="-90000" algn="bl" rotWithShape="0"/>
                    </a:effectLst>
                    <a:latin typeface="Arial Black" panose="020B0A04020102020204" pitchFamily="34" charset="0"/>
                  </a:rPr>
                  <a:t>Murat HOCA</a:t>
                </a:r>
              </a:p>
              <a:p>
                <a:pPr algn="ctr"/>
                <a:r>
                  <a:rPr lang="tr-TR" sz="900" b="1" dirty="0">
                    <a:ln w="0">
                      <a:solidFill>
                        <a:schemeClr val="tx1"/>
                      </a:solidFill>
                    </a:ln>
                    <a:solidFill>
                      <a:srgbClr val="00B0F0"/>
                    </a:solidFill>
                    <a:effectLst>
                      <a:reflection blurRad="6350" stA="53000" endA="300" endPos="35500" dir="5400000" sy="-90000" algn="bl" rotWithShape="0"/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Fen Bilgisi Öğretmeni</a:t>
                </a:r>
              </a:p>
            </p:txBody>
          </p:sp>
        </p:grpSp>
        <p:pic>
          <p:nvPicPr>
            <p:cNvPr id="16" name="5 Resim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6723"/>
            <a:stretch/>
          </p:blipFill>
          <p:spPr bwMode="auto">
            <a:xfrm>
              <a:off x="9480781" y="244693"/>
              <a:ext cx="1141201" cy="47950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4" name="Metin kutusu 23"/>
          <p:cNvSpPr txBox="1"/>
          <p:nvPr/>
        </p:nvSpPr>
        <p:spPr>
          <a:xfrm>
            <a:off x="696441" y="52069"/>
            <a:ext cx="6854292" cy="1004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300000"/>
              </a:lnSpc>
            </a:pPr>
            <a:r>
              <a:rPr lang="tr-TR" sz="2400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DNA’nın YAPISI</a:t>
            </a:r>
            <a:endParaRPr lang="tr-TR" sz="180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12" name="Grup 11"/>
          <p:cNvGrpSpPr/>
          <p:nvPr/>
        </p:nvGrpSpPr>
        <p:grpSpPr>
          <a:xfrm>
            <a:off x="1036886" y="977730"/>
            <a:ext cx="10878023" cy="873915"/>
            <a:chOff x="947671" y="1206344"/>
            <a:chExt cx="10878023" cy="873915"/>
          </a:xfrm>
        </p:grpSpPr>
        <p:sp>
          <p:nvSpPr>
            <p:cNvPr id="13" name="Dikdörtgen 12"/>
            <p:cNvSpPr/>
            <p:nvPr/>
          </p:nvSpPr>
          <p:spPr>
            <a:xfrm>
              <a:off x="2719198" y="1207841"/>
              <a:ext cx="9106496" cy="872418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txBody>
            <a:bodyPr wrap="square" anchor="t">
              <a:spAutoFit/>
            </a:bodyPr>
            <a:lstStyle/>
            <a:p>
              <a:pPr>
                <a:lnSpc>
                  <a:spcPct val="150000"/>
                </a:lnSpc>
                <a:buClr>
                  <a:srgbClr val="FF0000"/>
                </a:buClr>
              </a:pPr>
              <a:r>
                <a:rPr lang="tr-TR" sz="1801" b="1" dirty="0" smtClean="0">
                  <a:ln w="0"/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Aşağıda verilen DNA molekülünde meydana gelen kopmaların onarılıp onarılamayacağını belirtiniz  </a:t>
              </a:r>
              <a:endParaRPr lang="tr-TR" sz="1801" b="1" dirty="0">
                <a:ln w="0"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Dikdörtgen 18"/>
            <p:cNvSpPr/>
            <p:nvPr/>
          </p:nvSpPr>
          <p:spPr>
            <a:xfrm>
              <a:off x="947671" y="1206344"/>
              <a:ext cx="1767820" cy="496996"/>
            </a:xfrm>
            <a:prstGeom prst="rect">
              <a:avLst/>
            </a:prstGeom>
            <a:solidFill>
              <a:srgbClr val="002060"/>
            </a:solidFill>
            <a:ln>
              <a:solidFill>
                <a:schemeClr val="tx1"/>
              </a:solidFill>
            </a:ln>
          </p:spPr>
          <p:txBody>
            <a:bodyPr wrap="square" anchor="t">
              <a:spAutoFit/>
            </a:bodyPr>
            <a:lstStyle/>
            <a:p>
              <a:pPr>
                <a:lnSpc>
                  <a:spcPct val="150000"/>
                </a:lnSpc>
                <a:buClr>
                  <a:srgbClr val="FF0000"/>
                </a:buClr>
              </a:pPr>
              <a:r>
                <a:rPr lang="tr-TR" sz="2000" b="1" dirty="0" smtClean="0">
                  <a:ln w="0"/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ETKİNLİK-4</a:t>
              </a:r>
              <a:endParaRPr lang="tr-TR" sz="2000" b="1" dirty="0">
                <a:ln w="0"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4" name="Resim 33"/>
          <p:cNvPicPr>
            <a:picLocks noChangeAspect="1"/>
          </p:cNvPicPr>
          <p:nvPr/>
        </p:nvPicPr>
        <p:blipFill rotWithShape="1">
          <a:blip r:embed="rId4"/>
          <a:srcRect l="6970" t="17599" r="8573"/>
          <a:stretch/>
        </p:blipFill>
        <p:spPr>
          <a:xfrm>
            <a:off x="2124911" y="2156965"/>
            <a:ext cx="7812506" cy="4285473"/>
          </a:xfrm>
          <a:prstGeom prst="rect">
            <a:avLst/>
          </a:prstGeom>
        </p:spPr>
      </p:pic>
      <p:pic>
        <p:nvPicPr>
          <p:cNvPr id="35" name="Resim 3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768" b="60221"/>
          <a:stretch/>
        </p:blipFill>
        <p:spPr>
          <a:xfrm>
            <a:off x="2788862" y="3819067"/>
            <a:ext cx="415247" cy="250745"/>
          </a:xfrm>
          <a:prstGeom prst="rect">
            <a:avLst/>
          </a:prstGeom>
        </p:spPr>
      </p:pic>
      <p:pic>
        <p:nvPicPr>
          <p:cNvPr id="36" name="Resim 3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72" b="59934"/>
          <a:stretch/>
        </p:blipFill>
        <p:spPr>
          <a:xfrm>
            <a:off x="7162198" y="5903392"/>
            <a:ext cx="281604" cy="187439"/>
          </a:xfrm>
          <a:prstGeom prst="rect">
            <a:avLst/>
          </a:prstGeom>
        </p:spPr>
      </p:pic>
      <p:pic>
        <p:nvPicPr>
          <p:cNvPr id="37" name="Resim 3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768" b="60221"/>
          <a:stretch/>
        </p:blipFill>
        <p:spPr>
          <a:xfrm>
            <a:off x="7069526" y="3819066"/>
            <a:ext cx="415247" cy="250745"/>
          </a:xfrm>
          <a:prstGeom prst="rect">
            <a:avLst/>
          </a:prstGeom>
        </p:spPr>
      </p:pic>
      <p:pic>
        <p:nvPicPr>
          <p:cNvPr id="38" name="Resim 3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768" b="60221"/>
          <a:stretch/>
        </p:blipFill>
        <p:spPr>
          <a:xfrm>
            <a:off x="2812862" y="5903392"/>
            <a:ext cx="415247" cy="250745"/>
          </a:xfrm>
          <a:prstGeom prst="rect">
            <a:avLst/>
          </a:prstGeom>
        </p:spPr>
      </p:pic>
      <p:sp>
        <p:nvSpPr>
          <p:cNvPr id="2" name="Yuvarlatılmış Dikdörtgen 1"/>
          <p:cNvSpPr/>
          <p:nvPr/>
        </p:nvSpPr>
        <p:spPr>
          <a:xfrm>
            <a:off x="9144000" y="4716379"/>
            <a:ext cx="256673" cy="577516"/>
          </a:xfrm>
          <a:prstGeom prst="roundRect">
            <a:avLst/>
          </a:prstGeom>
          <a:noFill/>
          <a:ln>
            <a:solidFill>
              <a:srgbClr val="0070C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9" name="Yuvarlatılmış Dikdörtgen 38"/>
          <p:cNvSpPr/>
          <p:nvPr/>
        </p:nvSpPr>
        <p:spPr>
          <a:xfrm>
            <a:off x="8310967" y="4706628"/>
            <a:ext cx="256673" cy="577516"/>
          </a:xfrm>
          <a:prstGeom prst="roundRect">
            <a:avLst/>
          </a:prstGeom>
          <a:noFill/>
          <a:ln>
            <a:solidFill>
              <a:srgbClr val="0070C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464562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Yarım Çerçeve 29"/>
          <p:cNvSpPr/>
          <p:nvPr/>
        </p:nvSpPr>
        <p:spPr>
          <a:xfrm flipV="1">
            <a:off x="-1" y="3442148"/>
            <a:ext cx="7069527" cy="3420000"/>
          </a:xfrm>
          <a:prstGeom prst="halfFrame">
            <a:avLst>
              <a:gd name="adj1" fmla="val 3724"/>
              <a:gd name="adj2" fmla="val 3111"/>
            </a:avLst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801">
              <a:solidFill>
                <a:schemeClr val="tx1"/>
              </a:solidFill>
            </a:endParaRPr>
          </a:p>
        </p:txBody>
      </p:sp>
      <p:sp>
        <p:nvSpPr>
          <p:cNvPr id="31" name="Yarım Çerçeve 30"/>
          <p:cNvSpPr/>
          <p:nvPr/>
        </p:nvSpPr>
        <p:spPr>
          <a:xfrm rot="10800000">
            <a:off x="6072000" y="3117283"/>
            <a:ext cx="6120000" cy="3740727"/>
          </a:xfrm>
          <a:prstGeom prst="halfFrame">
            <a:avLst>
              <a:gd name="adj1" fmla="val 3365"/>
              <a:gd name="adj2" fmla="val 3123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801">
              <a:solidFill>
                <a:schemeClr val="tx1"/>
              </a:solidFill>
            </a:endParaRPr>
          </a:p>
        </p:txBody>
      </p:sp>
      <p:sp>
        <p:nvSpPr>
          <p:cNvPr id="32" name="Yarım Çerçeve 31"/>
          <p:cNvSpPr/>
          <p:nvPr/>
        </p:nvSpPr>
        <p:spPr>
          <a:xfrm rot="5400000">
            <a:off x="7115346" y="-1656657"/>
            <a:ext cx="3420000" cy="6733309"/>
          </a:xfrm>
          <a:prstGeom prst="halfFrame">
            <a:avLst>
              <a:gd name="adj1" fmla="val 3319"/>
              <a:gd name="adj2" fmla="val 3111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801">
              <a:solidFill>
                <a:schemeClr val="tx1"/>
              </a:solidFill>
            </a:endParaRPr>
          </a:p>
        </p:txBody>
      </p:sp>
      <p:sp>
        <p:nvSpPr>
          <p:cNvPr id="33" name="Yarım Çerçeve 32"/>
          <p:cNvSpPr/>
          <p:nvPr/>
        </p:nvSpPr>
        <p:spPr>
          <a:xfrm>
            <a:off x="0" y="-2"/>
            <a:ext cx="6456218" cy="3768438"/>
          </a:xfrm>
          <a:prstGeom prst="halfFrame">
            <a:avLst>
              <a:gd name="adj1" fmla="val 2801"/>
              <a:gd name="adj2" fmla="val 2788"/>
            </a:avLst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801">
              <a:solidFill>
                <a:schemeClr val="tx1"/>
              </a:solidFill>
            </a:endParaRPr>
          </a:p>
        </p:txBody>
      </p:sp>
      <p:grpSp>
        <p:nvGrpSpPr>
          <p:cNvPr id="14" name="Grup 13"/>
          <p:cNvGrpSpPr/>
          <p:nvPr/>
        </p:nvGrpSpPr>
        <p:grpSpPr>
          <a:xfrm>
            <a:off x="9480790" y="244702"/>
            <a:ext cx="2590591" cy="537943"/>
            <a:chOff x="9480781" y="244693"/>
            <a:chExt cx="2590590" cy="537943"/>
          </a:xfrm>
        </p:grpSpPr>
        <p:grpSp>
          <p:nvGrpSpPr>
            <p:cNvPr id="15" name="Grup 14"/>
            <p:cNvGrpSpPr/>
            <p:nvPr/>
          </p:nvGrpSpPr>
          <p:grpSpPr>
            <a:xfrm>
              <a:off x="10694072" y="278636"/>
              <a:ext cx="1377299" cy="504000"/>
              <a:chOff x="5284812" y="6004659"/>
              <a:chExt cx="1377299" cy="504000"/>
            </a:xfrm>
          </p:grpSpPr>
          <p:cxnSp>
            <p:nvCxnSpPr>
              <p:cNvPr id="17" name="Düz Bağlayıcı 16"/>
              <p:cNvCxnSpPr/>
              <p:nvPr/>
            </p:nvCxnSpPr>
            <p:spPr>
              <a:xfrm>
                <a:off x="5296394" y="6004659"/>
                <a:ext cx="0" cy="5040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Metin kutusu 17"/>
              <p:cNvSpPr txBox="1"/>
              <p:nvPr/>
            </p:nvSpPr>
            <p:spPr>
              <a:xfrm>
                <a:off x="5284812" y="6020870"/>
                <a:ext cx="1377299" cy="4154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tr-TR" sz="1200" dirty="0">
                    <a:ln w="0">
                      <a:solidFill>
                        <a:schemeClr val="tx1"/>
                      </a:solidFill>
                    </a:ln>
                    <a:solidFill>
                      <a:srgbClr val="FF0000"/>
                    </a:solidFill>
                    <a:effectLst>
                      <a:reflection blurRad="6350" stA="53000" endA="300" endPos="35500" dir="5400000" sy="-90000" algn="bl" rotWithShape="0"/>
                    </a:effectLst>
                    <a:latin typeface="Arial Black" panose="020B0A04020102020204" pitchFamily="34" charset="0"/>
                  </a:rPr>
                  <a:t>Murat HOCA</a:t>
                </a:r>
              </a:p>
              <a:p>
                <a:pPr algn="ctr"/>
                <a:r>
                  <a:rPr lang="tr-TR" sz="900" b="1" dirty="0">
                    <a:ln w="0">
                      <a:solidFill>
                        <a:schemeClr val="tx1"/>
                      </a:solidFill>
                    </a:ln>
                    <a:solidFill>
                      <a:srgbClr val="00B0F0"/>
                    </a:solidFill>
                    <a:effectLst>
                      <a:reflection blurRad="6350" stA="53000" endA="300" endPos="35500" dir="5400000" sy="-90000" algn="bl" rotWithShape="0"/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Fen Bilgisi Öğretmeni</a:t>
                </a:r>
              </a:p>
            </p:txBody>
          </p:sp>
        </p:grpSp>
        <p:pic>
          <p:nvPicPr>
            <p:cNvPr id="16" name="5 Resim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6723"/>
            <a:stretch/>
          </p:blipFill>
          <p:spPr bwMode="auto">
            <a:xfrm>
              <a:off x="9480781" y="244693"/>
              <a:ext cx="1141201" cy="47950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4" name="Metin kutusu 23"/>
          <p:cNvSpPr txBox="1"/>
          <p:nvPr/>
        </p:nvSpPr>
        <p:spPr>
          <a:xfrm>
            <a:off x="696441" y="52069"/>
            <a:ext cx="6854292" cy="1004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300000"/>
              </a:lnSpc>
            </a:pPr>
            <a:r>
              <a:rPr lang="tr-TR" sz="2400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DNA’nın YAPISI</a:t>
            </a:r>
            <a:endParaRPr lang="tr-TR" sz="180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29" name="Grup 28"/>
          <p:cNvGrpSpPr/>
          <p:nvPr/>
        </p:nvGrpSpPr>
        <p:grpSpPr>
          <a:xfrm>
            <a:off x="947681" y="1206346"/>
            <a:ext cx="10376953" cy="509521"/>
            <a:chOff x="947671" y="1206344"/>
            <a:chExt cx="10376953" cy="509521"/>
          </a:xfrm>
        </p:grpSpPr>
        <p:sp>
          <p:nvSpPr>
            <p:cNvPr id="36" name="Dikdörtgen 35"/>
            <p:cNvSpPr/>
            <p:nvPr/>
          </p:nvSpPr>
          <p:spPr>
            <a:xfrm>
              <a:off x="2719198" y="1207841"/>
              <a:ext cx="8605426" cy="508024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txBody>
            <a:bodyPr wrap="square" anchor="t">
              <a:spAutoFit/>
            </a:bodyPr>
            <a:lstStyle/>
            <a:p>
              <a:pPr>
                <a:lnSpc>
                  <a:spcPct val="150000"/>
                </a:lnSpc>
                <a:buClr>
                  <a:srgbClr val="FF0000"/>
                </a:buClr>
              </a:pPr>
              <a:r>
                <a:rPr lang="tr-TR" sz="1801" b="1" dirty="0">
                  <a:ln w="0"/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Aşağıda verilen bilgilerin doğru yada yanlış olduklarını belirtiniz?</a:t>
              </a:r>
            </a:p>
          </p:txBody>
        </p:sp>
        <p:sp>
          <p:nvSpPr>
            <p:cNvPr id="37" name="Dikdörtgen 36"/>
            <p:cNvSpPr/>
            <p:nvPr/>
          </p:nvSpPr>
          <p:spPr>
            <a:xfrm>
              <a:off x="947671" y="1206344"/>
              <a:ext cx="1767820" cy="496996"/>
            </a:xfrm>
            <a:prstGeom prst="rect">
              <a:avLst/>
            </a:prstGeom>
            <a:solidFill>
              <a:srgbClr val="002060"/>
            </a:solidFill>
            <a:ln>
              <a:solidFill>
                <a:schemeClr val="tx1"/>
              </a:solidFill>
            </a:ln>
          </p:spPr>
          <p:txBody>
            <a:bodyPr wrap="square" anchor="t">
              <a:spAutoFit/>
            </a:bodyPr>
            <a:lstStyle/>
            <a:p>
              <a:pPr>
                <a:lnSpc>
                  <a:spcPct val="150000"/>
                </a:lnSpc>
                <a:buClr>
                  <a:srgbClr val="FF0000"/>
                </a:buClr>
              </a:pPr>
              <a:r>
                <a:rPr lang="tr-TR" sz="2000" b="1" dirty="0" smtClean="0">
                  <a:ln w="0"/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ETKİNLİK-5</a:t>
              </a:r>
              <a:endParaRPr lang="tr-TR" sz="2000" b="1" dirty="0">
                <a:ln w="0"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3"/>
          <a:srcRect l="10298" t="27029" r="6158" b="12884"/>
          <a:stretch/>
        </p:blipFill>
        <p:spPr>
          <a:xfrm>
            <a:off x="687691" y="1903799"/>
            <a:ext cx="10869917" cy="4395537"/>
          </a:xfrm>
          <a:prstGeom prst="rect">
            <a:avLst/>
          </a:prstGeom>
        </p:spPr>
      </p:pic>
      <p:pic>
        <p:nvPicPr>
          <p:cNvPr id="19" name="Resim 1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72" b="59934"/>
          <a:stretch/>
        </p:blipFill>
        <p:spPr>
          <a:xfrm>
            <a:off x="10782272" y="3516191"/>
            <a:ext cx="629035" cy="418693"/>
          </a:xfrm>
          <a:prstGeom prst="rect">
            <a:avLst/>
          </a:prstGeom>
        </p:spPr>
      </p:pic>
      <p:pic>
        <p:nvPicPr>
          <p:cNvPr id="20" name="Resim 1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768" b="60221"/>
          <a:stretch/>
        </p:blipFill>
        <p:spPr>
          <a:xfrm>
            <a:off x="10049586" y="2837872"/>
            <a:ext cx="658133" cy="490460"/>
          </a:xfrm>
          <a:prstGeom prst="rect">
            <a:avLst/>
          </a:prstGeom>
        </p:spPr>
      </p:pic>
      <p:pic>
        <p:nvPicPr>
          <p:cNvPr id="21" name="Resim 2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768" b="60221"/>
          <a:stretch/>
        </p:blipFill>
        <p:spPr>
          <a:xfrm>
            <a:off x="10049586" y="4193575"/>
            <a:ext cx="658133" cy="490460"/>
          </a:xfrm>
          <a:prstGeom prst="rect">
            <a:avLst/>
          </a:prstGeom>
        </p:spPr>
      </p:pic>
      <p:pic>
        <p:nvPicPr>
          <p:cNvPr id="23" name="Resim 2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72" b="59934"/>
          <a:stretch/>
        </p:blipFill>
        <p:spPr>
          <a:xfrm>
            <a:off x="10795388" y="4833153"/>
            <a:ext cx="629035" cy="418693"/>
          </a:xfrm>
          <a:prstGeom prst="rect">
            <a:avLst/>
          </a:prstGeom>
        </p:spPr>
      </p:pic>
      <p:pic>
        <p:nvPicPr>
          <p:cNvPr id="25" name="Resim 2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72" b="59934"/>
          <a:stretch/>
        </p:blipFill>
        <p:spPr>
          <a:xfrm>
            <a:off x="10795388" y="5507550"/>
            <a:ext cx="629035" cy="418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0576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 rotWithShape="1">
          <a:blip r:embed="rId2"/>
          <a:srcRect l="7833" t="18257" r="6107" b="19236"/>
          <a:stretch/>
        </p:blipFill>
        <p:spPr>
          <a:xfrm>
            <a:off x="473304" y="2179078"/>
            <a:ext cx="11197389" cy="4572526"/>
          </a:xfrm>
          <a:prstGeom prst="rect">
            <a:avLst/>
          </a:prstGeom>
        </p:spPr>
      </p:pic>
      <p:sp>
        <p:nvSpPr>
          <p:cNvPr id="30" name="Yarım Çerçeve 29"/>
          <p:cNvSpPr/>
          <p:nvPr/>
        </p:nvSpPr>
        <p:spPr>
          <a:xfrm flipV="1">
            <a:off x="-1" y="3442148"/>
            <a:ext cx="7069527" cy="3420000"/>
          </a:xfrm>
          <a:prstGeom prst="halfFrame">
            <a:avLst>
              <a:gd name="adj1" fmla="val 3724"/>
              <a:gd name="adj2" fmla="val 3111"/>
            </a:avLst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801">
              <a:solidFill>
                <a:schemeClr val="tx1"/>
              </a:solidFill>
            </a:endParaRPr>
          </a:p>
        </p:txBody>
      </p:sp>
      <p:sp>
        <p:nvSpPr>
          <p:cNvPr id="31" name="Yarım Çerçeve 30"/>
          <p:cNvSpPr/>
          <p:nvPr/>
        </p:nvSpPr>
        <p:spPr>
          <a:xfrm rot="10800000">
            <a:off x="6072000" y="3117283"/>
            <a:ext cx="6120000" cy="3740727"/>
          </a:xfrm>
          <a:prstGeom prst="halfFrame">
            <a:avLst>
              <a:gd name="adj1" fmla="val 3365"/>
              <a:gd name="adj2" fmla="val 3123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801">
              <a:solidFill>
                <a:schemeClr val="tx1"/>
              </a:solidFill>
            </a:endParaRPr>
          </a:p>
        </p:txBody>
      </p:sp>
      <p:sp>
        <p:nvSpPr>
          <p:cNvPr id="32" name="Yarım Çerçeve 31"/>
          <p:cNvSpPr/>
          <p:nvPr/>
        </p:nvSpPr>
        <p:spPr>
          <a:xfrm rot="5400000">
            <a:off x="7115346" y="-1656657"/>
            <a:ext cx="3420000" cy="6733309"/>
          </a:xfrm>
          <a:prstGeom prst="halfFrame">
            <a:avLst>
              <a:gd name="adj1" fmla="val 3319"/>
              <a:gd name="adj2" fmla="val 3111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801">
              <a:solidFill>
                <a:schemeClr val="tx1"/>
              </a:solidFill>
            </a:endParaRPr>
          </a:p>
        </p:txBody>
      </p:sp>
      <p:sp>
        <p:nvSpPr>
          <p:cNvPr id="33" name="Yarım Çerçeve 32"/>
          <p:cNvSpPr/>
          <p:nvPr/>
        </p:nvSpPr>
        <p:spPr>
          <a:xfrm>
            <a:off x="0" y="-2"/>
            <a:ext cx="6456218" cy="3768438"/>
          </a:xfrm>
          <a:prstGeom prst="halfFrame">
            <a:avLst>
              <a:gd name="adj1" fmla="val 2801"/>
              <a:gd name="adj2" fmla="val 2788"/>
            </a:avLst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801">
              <a:solidFill>
                <a:schemeClr val="tx1"/>
              </a:solidFill>
            </a:endParaRPr>
          </a:p>
        </p:txBody>
      </p:sp>
      <p:grpSp>
        <p:nvGrpSpPr>
          <p:cNvPr id="14" name="Grup 13"/>
          <p:cNvGrpSpPr/>
          <p:nvPr/>
        </p:nvGrpSpPr>
        <p:grpSpPr>
          <a:xfrm>
            <a:off x="9480790" y="244702"/>
            <a:ext cx="2590591" cy="537943"/>
            <a:chOff x="9480781" y="244693"/>
            <a:chExt cx="2590590" cy="537943"/>
          </a:xfrm>
        </p:grpSpPr>
        <p:grpSp>
          <p:nvGrpSpPr>
            <p:cNvPr id="15" name="Grup 14"/>
            <p:cNvGrpSpPr/>
            <p:nvPr/>
          </p:nvGrpSpPr>
          <p:grpSpPr>
            <a:xfrm>
              <a:off x="10694072" y="278636"/>
              <a:ext cx="1377299" cy="504000"/>
              <a:chOff x="5284812" y="6004659"/>
              <a:chExt cx="1377299" cy="504000"/>
            </a:xfrm>
          </p:grpSpPr>
          <p:cxnSp>
            <p:nvCxnSpPr>
              <p:cNvPr id="17" name="Düz Bağlayıcı 16"/>
              <p:cNvCxnSpPr/>
              <p:nvPr/>
            </p:nvCxnSpPr>
            <p:spPr>
              <a:xfrm>
                <a:off x="5296394" y="6004659"/>
                <a:ext cx="0" cy="5040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Metin kutusu 17"/>
              <p:cNvSpPr txBox="1"/>
              <p:nvPr/>
            </p:nvSpPr>
            <p:spPr>
              <a:xfrm>
                <a:off x="5284812" y="6020870"/>
                <a:ext cx="1377299" cy="4154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tr-TR" sz="1200" dirty="0">
                    <a:ln w="0">
                      <a:solidFill>
                        <a:schemeClr val="tx1"/>
                      </a:solidFill>
                    </a:ln>
                    <a:solidFill>
                      <a:srgbClr val="FF0000"/>
                    </a:solidFill>
                    <a:effectLst>
                      <a:reflection blurRad="6350" stA="53000" endA="300" endPos="35500" dir="5400000" sy="-90000" algn="bl" rotWithShape="0"/>
                    </a:effectLst>
                    <a:latin typeface="Arial Black" panose="020B0A04020102020204" pitchFamily="34" charset="0"/>
                  </a:rPr>
                  <a:t>Murat HOCA</a:t>
                </a:r>
              </a:p>
              <a:p>
                <a:pPr algn="ctr"/>
                <a:r>
                  <a:rPr lang="tr-TR" sz="900" b="1" dirty="0">
                    <a:ln w="0">
                      <a:solidFill>
                        <a:schemeClr val="tx1"/>
                      </a:solidFill>
                    </a:ln>
                    <a:solidFill>
                      <a:srgbClr val="00B0F0"/>
                    </a:solidFill>
                    <a:effectLst>
                      <a:reflection blurRad="6350" stA="53000" endA="300" endPos="35500" dir="5400000" sy="-90000" algn="bl" rotWithShape="0"/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Fen Bilgisi Öğretmeni</a:t>
                </a:r>
              </a:p>
            </p:txBody>
          </p:sp>
        </p:grpSp>
        <p:pic>
          <p:nvPicPr>
            <p:cNvPr id="16" name="5 Resim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6723"/>
            <a:stretch/>
          </p:blipFill>
          <p:spPr bwMode="auto">
            <a:xfrm>
              <a:off x="9480781" y="244693"/>
              <a:ext cx="1141201" cy="47950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4" name="Metin kutusu 23"/>
          <p:cNvSpPr txBox="1"/>
          <p:nvPr/>
        </p:nvSpPr>
        <p:spPr>
          <a:xfrm>
            <a:off x="696441" y="52069"/>
            <a:ext cx="6854292" cy="1004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300000"/>
              </a:lnSpc>
            </a:pPr>
            <a:r>
              <a:rPr lang="tr-TR" sz="2400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DNA’nın YAPISI</a:t>
            </a:r>
            <a:endParaRPr lang="tr-TR" sz="180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29" name="Grup 28"/>
          <p:cNvGrpSpPr/>
          <p:nvPr/>
        </p:nvGrpSpPr>
        <p:grpSpPr>
          <a:xfrm>
            <a:off x="947681" y="1206346"/>
            <a:ext cx="10376953" cy="509521"/>
            <a:chOff x="947671" y="1206344"/>
            <a:chExt cx="10376953" cy="509521"/>
          </a:xfrm>
        </p:grpSpPr>
        <p:sp>
          <p:nvSpPr>
            <p:cNvPr id="36" name="Dikdörtgen 35"/>
            <p:cNvSpPr/>
            <p:nvPr/>
          </p:nvSpPr>
          <p:spPr>
            <a:xfrm>
              <a:off x="2719198" y="1207841"/>
              <a:ext cx="8605426" cy="508024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txBody>
            <a:bodyPr wrap="square" anchor="t">
              <a:spAutoFit/>
            </a:bodyPr>
            <a:lstStyle/>
            <a:p>
              <a:pPr>
                <a:lnSpc>
                  <a:spcPct val="150000"/>
                </a:lnSpc>
                <a:buClr>
                  <a:srgbClr val="FF0000"/>
                </a:buClr>
              </a:pPr>
              <a:r>
                <a:rPr lang="tr-TR" sz="1801" b="1" dirty="0">
                  <a:ln w="0"/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Aşağıda verilen bilgilerin doğru yada yanlış olduklarını belirtiniz?</a:t>
              </a:r>
            </a:p>
          </p:txBody>
        </p:sp>
        <p:sp>
          <p:nvSpPr>
            <p:cNvPr id="37" name="Dikdörtgen 36"/>
            <p:cNvSpPr/>
            <p:nvPr/>
          </p:nvSpPr>
          <p:spPr>
            <a:xfrm>
              <a:off x="947671" y="1206344"/>
              <a:ext cx="1767820" cy="496996"/>
            </a:xfrm>
            <a:prstGeom prst="rect">
              <a:avLst/>
            </a:prstGeom>
            <a:solidFill>
              <a:srgbClr val="002060"/>
            </a:solidFill>
            <a:ln>
              <a:solidFill>
                <a:schemeClr val="tx1"/>
              </a:solidFill>
            </a:ln>
          </p:spPr>
          <p:txBody>
            <a:bodyPr wrap="square" anchor="t">
              <a:spAutoFit/>
            </a:bodyPr>
            <a:lstStyle/>
            <a:p>
              <a:pPr>
                <a:lnSpc>
                  <a:spcPct val="150000"/>
                </a:lnSpc>
                <a:buClr>
                  <a:srgbClr val="FF0000"/>
                </a:buClr>
              </a:pPr>
              <a:r>
                <a:rPr lang="tr-TR" sz="2000" b="1" dirty="0" smtClean="0">
                  <a:ln w="0"/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ETKİNLİK-5</a:t>
              </a:r>
              <a:endParaRPr lang="tr-TR" sz="2000" b="1" dirty="0">
                <a:ln w="0"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9" name="Resim 1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768" b="60221"/>
          <a:stretch/>
        </p:blipFill>
        <p:spPr>
          <a:xfrm>
            <a:off x="10231726" y="4131807"/>
            <a:ext cx="658133" cy="490460"/>
          </a:xfrm>
          <a:prstGeom prst="rect">
            <a:avLst/>
          </a:prstGeom>
        </p:spPr>
      </p:pic>
      <p:pic>
        <p:nvPicPr>
          <p:cNvPr id="20" name="Resim 1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72" b="59934"/>
          <a:stretch/>
        </p:blipFill>
        <p:spPr>
          <a:xfrm>
            <a:off x="10903950" y="2495055"/>
            <a:ext cx="629035" cy="418693"/>
          </a:xfrm>
          <a:prstGeom prst="rect">
            <a:avLst/>
          </a:prstGeom>
        </p:spPr>
      </p:pic>
      <p:pic>
        <p:nvPicPr>
          <p:cNvPr id="21" name="Resim 2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72" b="59934"/>
          <a:stretch/>
        </p:blipFill>
        <p:spPr>
          <a:xfrm>
            <a:off x="10889859" y="3375988"/>
            <a:ext cx="629035" cy="418693"/>
          </a:xfrm>
          <a:prstGeom prst="rect">
            <a:avLst/>
          </a:prstGeom>
        </p:spPr>
      </p:pic>
      <p:pic>
        <p:nvPicPr>
          <p:cNvPr id="22" name="Resim 2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72" b="59934"/>
          <a:stretch/>
        </p:blipFill>
        <p:spPr>
          <a:xfrm>
            <a:off x="10889858" y="5157121"/>
            <a:ext cx="629035" cy="418693"/>
          </a:xfrm>
          <a:prstGeom prst="rect">
            <a:avLst/>
          </a:prstGeom>
        </p:spPr>
      </p:pic>
      <p:pic>
        <p:nvPicPr>
          <p:cNvPr id="23" name="Resim 2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72" b="59934"/>
          <a:stretch/>
        </p:blipFill>
        <p:spPr>
          <a:xfrm>
            <a:off x="10897296" y="6151769"/>
            <a:ext cx="629035" cy="418693"/>
          </a:xfrm>
          <a:prstGeom prst="rect">
            <a:avLst/>
          </a:prstGeom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75588" y="1775714"/>
            <a:ext cx="1409700" cy="61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0530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Yarım Çerçeve 29"/>
          <p:cNvSpPr/>
          <p:nvPr/>
        </p:nvSpPr>
        <p:spPr>
          <a:xfrm flipV="1">
            <a:off x="-1" y="3442148"/>
            <a:ext cx="7069527" cy="3420000"/>
          </a:xfrm>
          <a:prstGeom prst="halfFrame">
            <a:avLst>
              <a:gd name="adj1" fmla="val 3724"/>
              <a:gd name="adj2" fmla="val 3111"/>
            </a:avLst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801">
              <a:solidFill>
                <a:schemeClr val="tx1"/>
              </a:solidFill>
            </a:endParaRPr>
          </a:p>
        </p:txBody>
      </p:sp>
      <p:sp>
        <p:nvSpPr>
          <p:cNvPr id="31" name="Yarım Çerçeve 30"/>
          <p:cNvSpPr/>
          <p:nvPr/>
        </p:nvSpPr>
        <p:spPr>
          <a:xfrm rot="10800000">
            <a:off x="6072000" y="3117283"/>
            <a:ext cx="6120000" cy="3740727"/>
          </a:xfrm>
          <a:prstGeom prst="halfFrame">
            <a:avLst>
              <a:gd name="adj1" fmla="val 3365"/>
              <a:gd name="adj2" fmla="val 3123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801">
              <a:solidFill>
                <a:schemeClr val="tx1"/>
              </a:solidFill>
            </a:endParaRPr>
          </a:p>
        </p:txBody>
      </p:sp>
      <p:sp>
        <p:nvSpPr>
          <p:cNvPr id="32" name="Yarım Çerçeve 31"/>
          <p:cNvSpPr/>
          <p:nvPr/>
        </p:nvSpPr>
        <p:spPr>
          <a:xfrm rot="5400000">
            <a:off x="7115346" y="-1656657"/>
            <a:ext cx="3420000" cy="6733309"/>
          </a:xfrm>
          <a:prstGeom prst="halfFrame">
            <a:avLst>
              <a:gd name="adj1" fmla="val 3319"/>
              <a:gd name="adj2" fmla="val 3111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801">
              <a:solidFill>
                <a:schemeClr val="tx1"/>
              </a:solidFill>
            </a:endParaRPr>
          </a:p>
        </p:txBody>
      </p:sp>
      <p:sp>
        <p:nvSpPr>
          <p:cNvPr id="33" name="Yarım Çerçeve 32"/>
          <p:cNvSpPr/>
          <p:nvPr/>
        </p:nvSpPr>
        <p:spPr>
          <a:xfrm>
            <a:off x="0" y="-2"/>
            <a:ext cx="6456218" cy="3768438"/>
          </a:xfrm>
          <a:prstGeom prst="halfFrame">
            <a:avLst>
              <a:gd name="adj1" fmla="val 2801"/>
              <a:gd name="adj2" fmla="val 2788"/>
            </a:avLst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801">
              <a:solidFill>
                <a:schemeClr val="tx1"/>
              </a:solidFill>
            </a:endParaRPr>
          </a:p>
        </p:txBody>
      </p:sp>
      <p:grpSp>
        <p:nvGrpSpPr>
          <p:cNvPr id="14" name="Grup 13"/>
          <p:cNvGrpSpPr/>
          <p:nvPr/>
        </p:nvGrpSpPr>
        <p:grpSpPr>
          <a:xfrm>
            <a:off x="9480790" y="244702"/>
            <a:ext cx="2590591" cy="537943"/>
            <a:chOff x="9480781" y="244693"/>
            <a:chExt cx="2590590" cy="537943"/>
          </a:xfrm>
        </p:grpSpPr>
        <p:grpSp>
          <p:nvGrpSpPr>
            <p:cNvPr id="15" name="Grup 14"/>
            <p:cNvGrpSpPr/>
            <p:nvPr/>
          </p:nvGrpSpPr>
          <p:grpSpPr>
            <a:xfrm>
              <a:off x="10694072" y="278636"/>
              <a:ext cx="1377299" cy="504000"/>
              <a:chOff x="5284812" y="6004659"/>
              <a:chExt cx="1377299" cy="504000"/>
            </a:xfrm>
          </p:grpSpPr>
          <p:cxnSp>
            <p:nvCxnSpPr>
              <p:cNvPr id="17" name="Düz Bağlayıcı 16"/>
              <p:cNvCxnSpPr/>
              <p:nvPr/>
            </p:nvCxnSpPr>
            <p:spPr>
              <a:xfrm>
                <a:off x="5296394" y="6004659"/>
                <a:ext cx="0" cy="5040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Metin kutusu 17"/>
              <p:cNvSpPr txBox="1"/>
              <p:nvPr/>
            </p:nvSpPr>
            <p:spPr>
              <a:xfrm>
                <a:off x="5284812" y="6020870"/>
                <a:ext cx="1377299" cy="4154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tr-TR" sz="1200" dirty="0">
                    <a:ln w="0">
                      <a:solidFill>
                        <a:schemeClr val="tx1"/>
                      </a:solidFill>
                    </a:ln>
                    <a:solidFill>
                      <a:srgbClr val="FF0000"/>
                    </a:solidFill>
                    <a:effectLst>
                      <a:reflection blurRad="6350" stA="53000" endA="300" endPos="35500" dir="5400000" sy="-90000" algn="bl" rotWithShape="0"/>
                    </a:effectLst>
                    <a:latin typeface="Arial Black" panose="020B0A04020102020204" pitchFamily="34" charset="0"/>
                  </a:rPr>
                  <a:t>Murat HOCA</a:t>
                </a:r>
              </a:p>
              <a:p>
                <a:pPr algn="ctr"/>
                <a:r>
                  <a:rPr lang="tr-TR" sz="900" b="1" dirty="0">
                    <a:ln w="0">
                      <a:solidFill>
                        <a:schemeClr val="tx1"/>
                      </a:solidFill>
                    </a:ln>
                    <a:solidFill>
                      <a:srgbClr val="00B0F0"/>
                    </a:solidFill>
                    <a:effectLst>
                      <a:reflection blurRad="6350" stA="53000" endA="300" endPos="35500" dir="5400000" sy="-90000" algn="bl" rotWithShape="0"/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Fen Bilgisi Öğretmeni</a:t>
                </a:r>
              </a:p>
            </p:txBody>
          </p:sp>
        </p:grpSp>
        <p:pic>
          <p:nvPicPr>
            <p:cNvPr id="16" name="5 Resim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6723"/>
            <a:stretch/>
          </p:blipFill>
          <p:spPr bwMode="auto">
            <a:xfrm>
              <a:off x="9480781" y="244693"/>
              <a:ext cx="1141201" cy="47950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4" name="Metin kutusu 23"/>
          <p:cNvSpPr txBox="1"/>
          <p:nvPr/>
        </p:nvSpPr>
        <p:spPr>
          <a:xfrm>
            <a:off x="696441" y="52069"/>
            <a:ext cx="6854292" cy="1004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300000"/>
              </a:lnSpc>
            </a:pPr>
            <a:r>
              <a:rPr lang="tr-TR" sz="2400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DNA’nın YAPISI</a:t>
            </a:r>
            <a:endParaRPr lang="tr-TR" sz="180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25" name="Dikdörtgen 24"/>
          <p:cNvSpPr/>
          <p:nvPr/>
        </p:nvSpPr>
        <p:spPr>
          <a:xfrm>
            <a:off x="621185" y="1397622"/>
            <a:ext cx="10672548" cy="30021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tr-TR" sz="180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Canlılığı oluşturan en küçük yapı birimine ………………..  </a:t>
            </a:r>
            <a:r>
              <a:rPr lang="tr-TR" sz="180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tr-TR" sz="180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enir</a:t>
            </a:r>
            <a:r>
              <a:rPr lang="tr-TR" sz="1801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tr-TR" sz="180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Hücre 3 temel kısımdan oluşur, bunlar dıştan içe doğru ……………….. , ………………… ve …………....… tir.</a:t>
            </a:r>
            <a:endParaRPr lang="tr-TR" sz="180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tr-TR" sz="180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tr-TR" sz="180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tr-TR" sz="180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tr-TR" sz="180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Dikdörtgen 6"/>
          <p:cNvSpPr/>
          <p:nvPr/>
        </p:nvSpPr>
        <p:spPr>
          <a:xfrm>
            <a:off x="5693825" y="1435595"/>
            <a:ext cx="813043" cy="3694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801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hücre</a:t>
            </a:r>
            <a:endParaRPr lang="tr-TR" sz="1801" dirty="0"/>
          </a:p>
        </p:txBody>
      </p:sp>
      <p:sp>
        <p:nvSpPr>
          <p:cNvPr id="28" name="Dikdörtgen 27"/>
          <p:cNvSpPr/>
          <p:nvPr/>
        </p:nvSpPr>
        <p:spPr>
          <a:xfrm>
            <a:off x="6718487" y="1838005"/>
            <a:ext cx="1274708" cy="3694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801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tr-TR" sz="1801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ücre zarı</a:t>
            </a:r>
            <a:endParaRPr lang="tr-TR" sz="1801" dirty="0"/>
          </a:p>
        </p:txBody>
      </p:sp>
      <p:sp>
        <p:nvSpPr>
          <p:cNvPr id="29" name="Dikdörtgen 28"/>
          <p:cNvSpPr/>
          <p:nvPr/>
        </p:nvSpPr>
        <p:spPr>
          <a:xfrm>
            <a:off x="8382989" y="1804657"/>
            <a:ext cx="1377300" cy="3694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801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sitoplazma</a:t>
            </a:r>
            <a:endParaRPr lang="tr-TR" sz="1801" dirty="0"/>
          </a:p>
        </p:txBody>
      </p:sp>
      <p:sp>
        <p:nvSpPr>
          <p:cNvPr id="34" name="Dikdörtgen 33"/>
          <p:cNvSpPr/>
          <p:nvPr/>
        </p:nvSpPr>
        <p:spPr>
          <a:xfrm>
            <a:off x="1024679" y="2245357"/>
            <a:ext cx="1120820" cy="3694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801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çekirdek</a:t>
            </a:r>
            <a:endParaRPr lang="tr-TR" sz="1801" dirty="0"/>
          </a:p>
        </p:txBody>
      </p:sp>
      <p:pic>
        <p:nvPicPr>
          <p:cNvPr id="13" name="Resim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75093" y="2597511"/>
            <a:ext cx="6556683" cy="3967069"/>
          </a:xfrm>
          <a:prstGeom prst="rect">
            <a:avLst/>
          </a:prstGeom>
        </p:spPr>
      </p:pic>
      <p:sp>
        <p:nvSpPr>
          <p:cNvPr id="20" name="Dikdörtgen 19"/>
          <p:cNvSpPr/>
          <p:nvPr/>
        </p:nvSpPr>
        <p:spPr>
          <a:xfrm>
            <a:off x="4123587" y="3594501"/>
            <a:ext cx="151035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  <a:r>
              <a:rPr lang="tr-TR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………………..</a:t>
            </a:r>
            <a:endParaRPr lang="tr-TR" sz="1200" dirty="0"/>
          </a:p>
        </p:txBody>
      </p:sp>
      <p:sp>
        <p:nvSpPr>
          <p:cNvPr id="37" name="Dikdörtgen 36"/>
          <p:cNvSpPr/>
          <p:nvPr/>
        </p:nvSpPr>
        <p:spPr>
          <a:xfrm>
            <a:off x="10441567" y="5174408"/>
            <a:ext cx="151035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</a:t>
            </a:r>
            <a:r>
              <a:rPr lang="tr-TR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………………..</a:t>
            </a:r>
            <a:endParaRPr lang="tr-TR" sz="1200" dirty="0"/>
          </a:p>
        </p:txBody>
      </p:sp>
      <p:sp>
        <p:nvSpPr>
          <p:cNvPr id="38" name="Dikdörtgen 37"/>
          <p:cNvSpPr/>
          <p:nvPr/>
        </p:nvSpPr>
        <p:spPr>
          <a:xfrm>
            <a:off x="10183699" y="3436209"/>
            <a:ext cx="151035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</a:t>
            </a:r>
            <a:r>
              <a:rPr lang="tr-TR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………………..</a:t>
            </a:r>
            <a:endParaRPr lang="tr-TR" sz="1200" dirty="0"/>
          </a:p>
        </p:txBody>
      </p:sp>
      <p:sp>
        <p:nvSpPr>
          <p:cNvPr id="40" name="Dikdörtgen 39"/>
          <p:cNvSpPr/>
          <p:nvPr/>
        </p:nvSpPr>
        <p:spPr>
          <a:xfrm>
            <a:off x="4315000" y="3540568"/>
            <a:ext cx="109837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tr-TR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ücre zarı</a:t>
            </a:r>
            <a:endParaRPr lang="tr-TR" sz="1600" dirty="0"/>
          </a:p>
        </p:txBody>
      </p:sp>
      <p:sp>
        <p:nvSpPr>
          <p:cNvPr id="42" name="Dikdörtgen 41"/>
          <p:cNvSpPr/>
          <p:nvPr/>
        </p:nvSpPr>
        <p:spPr>
          <a:xfrm>
            <a:off x="10708613" y="5064238"/>
            <a:ext cx="116410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sitoplazma</a:t>
            </a:r>
            <a:endParaRPr lang="tr-TR" sz="1600" dirty="0"/>
          </a:p>
        </p:txBody>
      </p:sp>
      <p:sp>
        <p:nvSpPr>
          <p:cNvPr id="44" name="Dikdörtgen 43"/>
          <p:cNvSpPr/>
          <p:nvPr/>
        </p:nvSpPr>
        <p:spPr>
          <a:xfrm>
            <a:off x="10356511" y="3313029"/>
            <a:ext cx="94769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çekirdek</a:t>
            </a:r>
            <a:endParaRPr lang="tr-TR" sz="1600" dirty="0"/>
          </a:p>
        </p:txBody>
      </p:sp>
      <p:sp>
        <p:nvSpPr>
          <p:cNvPr id="36" name="Dikdörtgen 35"/>
          <p:cNvSpPr/>
          <p:nvPr/>
        </p:nvSpPr>
        <p:spPr>
          <a:xfrm>
            <a:off x="6914221" y="6074857"/>
            <a:ext cx="2937535" cy="3694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801" b="1" dirty="0" smtClean="0">
                <a:latin typeface="Arial" panose="020B0604020202020204" pitchFamily="34" charset="0"/>
                <a:cs typeface="Arial" panose="020B0604020202020204" pitchFamily="34" charset="0"/>
              </a:rPr>
              <a:t>Hücrenin Temel Kısımları</a:t>
            </a:r>
            <a:endParaRPr lang="tr-TR" sz="1801" dirty="0"/>
          </a:p>
        </p:txBody>
      </p:sp>
      <p:sp>
        <p:nvSpPr>
          <p:cNvPr id="45" name="Dikdörtgen 44"/>
          <p:cNvSpPr/>
          <p:nvPr/>
        </p:nvSpPr>
        <p:spPr>
          <a:xfrm>
            <a:off x="621185" y="3985804"/>
            <a:ext cx="4552547" cy="9237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tr-TR" sz="180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Hücrenin yönetim ve kalıtım merkezi  ……………….. </a:t>
            </a:r>
            <a:r>
              <a:rPr lang="tr-TR" sz="180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tr-TR" sz="180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ir.</a:t>
            </a:r>
            <a:endParaRPr lang="tr-TR" sz="180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Dikdörtgen 45"/>
          <p:cNvSpPr/>
          <p:nvPr/>
        </p:nvSpPr>
        <p:spPr>
          <a:xfrm>
            <a:off x="1232763" y="4441851"/>
            <a:ext cx="1120820" cy="3694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801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çekirdek</a:t>
            </a:r>
            <a:endParaRPr lang="tr-TR" sz="180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20414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8" grpId="0"/>
      <p:bldP spid="29" grpId="0"/>
      <p:bldP spid="34" grpId="0"/>
      <p:bldP spid="4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Yarım Çerçeve 29"/>
          <p:cNvSpPr/>
          <p:nvPr/>
        </p:nvSpPr>
        <p:spPr>
          <a:xfrm flipV="1">
            <a:off x="-1" y="3442148"/>
            <a:ext cx="7069527" cy="3420000"/>
          </a:xfrm>
          <a:prstGeom prst="halfFrame">
            <a:avLst>
              <a:gd name="adj1" fmla="val 3724"/>
              <a:gd name="adj2" fmla="val 3111"/>
            </a:avLst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801">
              <a:solidFill>
                <a:schemeClr val="tx1"/>
              </a:solidFill>
            </a:endParaRPr>
          </a:p>
        </p:txBody>
      </p:sp>
      <p:sp>
        <p:nvSpPr>
          <p:cNvPr id="31" name="Yarım Çerçeve 30"/>
          <p:cNvSpPr/>
          <p:nvPr/>
        </p:nvSpPr>
        <p:spPr>
          <a:xfrm rot="10800000">
            <a:off x="6072000" y="3117283"/>
            <a:ext cx="6120000" cy="3740727"/>
          </a:xfrm>
          <a:prstGeom prst="halfFrame">
            <a:avLst>
              <a:gd name="adj1" fmla="val 3365"/>
              <a:gd name="adj2" fmla="val 3123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801">
              <a:solidFill>
                <a:schemeClr val="tx1"/>
              </a:solidFill>
            </a:endParaRPr>
          </a:p>
        </p:txBody>
      </p:sp>
      <p:sp>
        <p:nvSpPr>
          <p:cNvPr id="32" name="Yarım Çerçeve 31"/>
          <p:cNvSpPr/>
          <p:nvPr/>
        </p:nvSpPr>
        <p:spPr>
          <a:xfrm rot="5400000">
            <a:off x="7115346" y="-1656657"/>
            <a:ext cx="3420000" cy="6733309"/>
          </a:xfrm>
          <a:prstGeom prst="halfFrame">
            <a:avLst>
              <a:gd name="adj1" fmla="val 3319"/>
              <a:gd name="adj2" fmla="val 3111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801">
              <a:solidFill>
                <a:schemeClr val="tx1"/>
              </a:solidFill>
            </a:endParaRPr>
          </a:p>
        </p:txBody>
      </p:sp>
      <p:sp>
        <p:nvSpPr>
          <p:cNvPr id="33" name="Yarım Çerçeve 32"/>
          <p:cNvSpPr/>
          <p:nvPr/>
        </p:nvSpPr>
        <p:spPr>
          <a:xfrm>
            <a:off x="0" y="-2"/>
            <a:ext cx="6456218" cy="3768438"/>
          </a:xfrm>
          <a:prstGeom prst="halfFrame">
            <a:avLst>
              <a:gd name="adj1" fmla="val 2801"/>
              <a:gd name="adj2" fmla="val 2788"/>
            </a:avLst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801">
              <a:solidFill>
                <a:schemeClr val="tx1"/>
              </a:solidFill>
            </a:endParaRPr>
          </a:p>
        </p:txBody>
      </p:sp>
      <p:grpSp>
        <p:nvGrpSpPr>
          <p:cNvPr id="14" name="Grup 13"/>
          <p:cNvGrpSpPr/>
          <p:nvPr/>
        </p:nvGrpSpPr>
        <p:grpSpPr>
          <a:xfrm>
            <a:off x="9480790" y="244702"/>
            <a:ext cx="2590591" cy="537943"/>
            <a:chOff x="9480781" y="244693"/>
            <a:chExt cx="2590590" cy="537943"/>
          </a:xfrm>
        </p:grpSpPr>
        <p:grpSp>
          <p:nvGrpSpPr>
            <p:cNvPr id="15" name="Grup 14"/>
            <p:cNvGrpSpPr/>
            <p:nvPr/>
          </p:nvGrpSpPr>
          <p:grpSpPr>
            <a:xfrm>
              <a:off x="10694072" y="278636"/>
              <a:ext cx="1377299" cy="504000"/>
              <a:chOff x="5284812" y="6004659"/>
              <a:chExt cx="1377299" cy="504000"/>
            </a:xfrm>
          </p:grpSpPr>
          <p:cxnSp>
            <p:nvCxnSpPr>
              <p:cNvPr id="17" name="Düz Bağlayıcı 16"/>
              <p:cNvCxnSpPr/>
              <p:nvPr/>
            </p:nvCxnSpPr>
            <p:spPr>
              <a:xfrm>
                <a:off x="5296394" y="6004659"/>
                <a:ext cx="0" cy="5040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Metin kutusu 17"/>
              <p:cNvSpPr txBox="1"/>
              <p:nvPr/>
            </p:nvSpPr>
            <p:spPr>
              <a:xfrm>
                <a:off x="5284812" y="6020870"/>
                <a:ext cx="1377299" cy="4154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tr-TR" sz="1200" dirty="0">
                    <a:ln w="0">
                      <a:solidFill>
                        <a:schemeClr val="tx1"/>
                      </a:solidFill>
                    </a:ln>
                    <a:solidFill>
                      <a:srgbClr val="FF0000"/>
                    </a:solidFill>
                    <a:effectLst>
                      <a:reflection blurRad="6350" stA="53000" endA="300" endPos="35500" dir="5400000" sy="-90000" algn="bl" rotWithShape="0"/>
                    </a:effectLst>
                    <a:latin typeface="Arial Black" panose="020B0A04020102020204" pitchFamily="34" charset="0"/>
                  </a:rPr>
                  <a:t>Murat HOCA</a:t>
                </a:r>
              </a:p>
              <a:p>
                <a:pPr algn="ctr"/>
                <a:r>
                  <a:rPr lang="tr-TR" sz="900" b="1" dirty="0">
                    <a:ln w="0">
                      <a:solidFill>
                        <a:schemeClr val="tx1"/>
                      </a:solidFill>
                    </a:ln>
                    <a:solidFill>
                      <a:srgbClr val="00B0F0"/>
                    </a:solidFill>
                    <a:effectLst>
                      <a:reflection blurRad="6350" stA="53000" endA="300" endPos="35500" dir="5400000" sy="-90000" algn="bl" rotWithShape="0"/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Fen Bilgisi Öğretmeni</a:t>
                </a:r>
              </a:p>
            </p:txBody>
          </p:sp>
        </p:grpSp>
        <p:pic>
          <p:nvPicPr>
            <p:cNvPr id="16" name="5 Resim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6723"/>
            <a:stretch/>
          </p:blipFill>
          <p:spPr bwMode="auto">
            <a:xfrm>
              <a:off x="9480781" y="244693"/>
              <a:ext cx="1141201" cy="47950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4" name="Metin kutusu 23"/>
          <p:cNvSpPr txBox="1"/>
          <p:nvPr/>
        </p:nvSpPr>
        <p:spPr>
          <a:xfrm>
            <a:off x="696441" y="52069"/>
            <a:ext cx="6854292" cy="1004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300000"/>
              </a:lnSpc>
            </a:pPr>
            <a:r>
              <a:rPr lang="tr-TR" sz="2400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DNA’nın YAPISI</a:t>
            </a:r>
            <a:endParaRPr lang="tr-TR" sz="180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29" name="Grup 28"/>
          <p:cNvGrpSpPr/>
          <p:nvPr/>
        </p:nvGrpSpPr>
        <p:grpSpPr>
          <a:xfrm>
            <a:off x="947681" y="1206346"/>
            <a:ext cx="10376953" cy="509521"/>
            <a:chOff x="947671" y="1206344"/>
            <a:chExt cx="10376953" cy="509521"/>
          </a:xfrm>
        </p:grpSpPr>
        <p:sp>
          <p:nvSpPr>
            <p:cNvPr id="36" name="Dikdörtgen 35"/>
            <p:cNvSpPr/>
            <p:nvPr/>
          </p:nvSpPr>
          <p:spPr>
            <a:xfrm>
              <a:off x="2719198" y="1207841"/>
              <a:ext cx="8605426" cy="508024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txBody>
            <a:bodyPr wrap="square" anchor="t">
              <a:spAutoFit/>
            </a:bodyPr>
            <a:lstStyle/>
            <a:p>
              <a:pPr>
                <a:lnSpc>
                  <a:spcPct val="150000"/>
                </a:lnSpc>
                <a:buClr>
                  <a:srgbClr val="FF0000"/>
                </a:buClr>
              </a:pPr>
              <a:r>
                <a:rPr lang="tr-TR" sz="1801" b="1" dirty="0">
                  <a:ln w="0"/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Aşağıda verilen bilgilerin doğru yada yanlış olduklarını belirtiniz?</a:t>
              </a:r>
            </a:p>
          </p:txBody>
        </p:sp>
        <p:sp>
          <p:nvSpPr>
            <p:cNvPr id="37" name="Dikdörtgen 36"/>
            <p:cNvSpPr/>
            <p:nvPr/>
          </p:nvSpPr>
          <p:spPr>
            <a:xfrm>
              <a:off x="947671" y="1206344"/>
              <a:ext cx="1767820" cy="496996"/>
            </a:xfrm>
            <a:prstGeom prst="rect">
              <a:avLst/>
            </a:prstGeom>
            <a:solidFill>
              <a:srgbClr val="002060"/>
            </a:solidFill>
            <a:ln>
              <a:solidFill>
                <a:schemeClr val="tx1"/>
              </a:solidFill>
            </a:ln>
          </p:spPr>
          <p:txBody>
            <a:bodyPr wrap="square" anchor="t">
              <a:spAutoFit/>
            </a:bodyPr>
            <a:lstStyle/>
            <a:p>
              <a:pPr>
                <a:lnSpc>
                  <a:spcPct val="150000"/>
                </a:lnSpc>
                <a:buClr>
                  <a:srgbClr val="FF0000"/>
                </a:buClr>
              </a:pPr>
              <a:r>
                <a:rPr lang="tr-TR" sz="2000" b="1" dirty="0" smtClean="0">
                  <a:ln w="0"/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ETKİNLİK-5</a:t>
              </a:r>
              <a:endParaRPr lang="tr-TR" sz="2000" b="1" dirty="0">
                <a:ln w="0"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3"/>
          <a:srcRect l="8450" t="26809" r="6599" b="26261"/>
          <a:stretch/>
        </p:blipFill>
        <p:spPr>
          <a:xfrm>
            <a:off x="588358" y="2336612"/>
            <a:ext cx="11053010" cy="3433012"/>
          </a:xfrm>
          <a:prstGeom prst="rect">
            <a:avLst/>
          </a:prstGeom>
        </p:spPr>
      </p:pic>
      <p:pic>
        <p:nvPicPr>
          <p:cNvPr id="19" name="Resim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75588" y="1775714"/>
            <a:ext cx="1409700" cy="619125"/>
          </a:xfrm>
          <a:prstGeom prst="rect">
            <a:avLst/>
          </a:prstGeom>
        </p:spPr>
      </p:pic>
      <p:pic>
        <p:nvPicPr>
          <p:cNvPr id="20" name="Resim 1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768" b="60221"/>
          <a:stretch/>
        </p:blipFill>
        <p:spPr>
          <a:xfrm>
            <a:off x="10222305" y="2533755"/>
            <a:ext cx="658133" cy="490460"/>
          </a:xfrm>
          <a:prstGeom prst="rect">
            <a:avLst/>
          </a:prstGeom>
        </p:spPr>
      </p:pic>
      <p:pic>
        <p:nvPicPr>
          <p:cNvPr id="21" name="Resim 2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72" b="59934"/>
          <a:stretch/>
        </p:blipFill>
        <p:spPr>
          <a:xfrm>
            <a:off x="10973132" y="3152701"/>
            <a:ext cx="629035" cy="418693"/>
          </a:xfrm>
          <a:prstGeom prst="rect">
            <a:avLst/>
          </a:prstGeom>
        </p:spPr>
      </p:pic>
      <p:pic>
        <p:nvPicPr>
          <p:cNvPr id="22" name="Resim 2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72" b="59934"/>
          <a:stretch/>
        </p:blipFill>
        <p:spPr>
          <a:xfrm>
            <a:off x="10973131" y="3904796"/>
            <a:ext cx="629035" cy="418693"/>
          </a:xfrm>
          <a:prstGeom prst="rect">
            <a:avLst/>
          </a:prstGeom>
        </p:spPr>
      </p:pic>
      <p:pic>
        <p:nvPicPr>
          <p:cNvPr id="23" name="Resim 2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768" b="60221"/>
          <a:stretch/>
        </p:blipFill>
        <p:spPr>
          <a:xfrm>
            <a:off x="10167679" y="4497187"/>
            <a:ext cx="658133" cy="490460"/>
          </a:xfrm>
          <a:prstGeom prst="rect">
            <a:avLst/>
          </a:prstGeom>
        </p:spPr>
      </p:pic>
      <p:pic>
        <p:nvPicPr>
          <p:cNvPr id="25" name="Resim 2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768" b="60221"/>
          <a:stretch/>
        </p:blipFill>
        <p:spPr>
          <a:xfrm>
            <a:off x="10167678" y="5185914"/>
            <a:ext cx="658133" cy="490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9241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Dikdörtgen 14"/>
          <p:cNvSpPr/>
          <p:nvPr/>
        </p:nvSpPr>
        <p:spPr>
          <a:xfrm>
            <a:off x="2360086" y="1681060"/>
            <a:ext cx="7423827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r-TR" sz="8000" dirty="0">
                <a:ln w="0"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latin typeface="Arial Black" panose="020B0A04020102020204" pitchFamily="34" charset="0"/>
              </a:rPr>
              <a:t>İYİ DERSLER</a:t>
            </a:r>
          </a:p>
        </p:txBody>
      </p:sp>
      <p:sp>
        <p:nvSpPr>
          <p:cNvPr id="21" name="Yarım Çerçeve 20"/>
          <p:cNvSpPr/>
          <p:nvPr/>
        </p:nvSpPr>
        <p:spPr>
          <a:xfrm flipV="1">
            <a:off x="-1" y="3442148"/>
            <a:ext cx="7069527" cy="3420000"/>
          </a:xfrm>
          <a:prstGeom prst="halfFrame">
            <a:avLst>
              <a:gd name="adj1" fmla="val 3724"/>
              <a:gd name="adj2" fmla="val 3111"/>
            </a:avLst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801">
              <a:solidFill>
                <a:schemeClr val="tx1"/>
              </a:solidFill>
            </a:endParaRPr>
          </a:p>
        </p:txBody>
      </p:sp>
      <p:sp>
        <p:nvSpPr>
          <p:cNvPr id="22" name="Yarım Çerçeve 21"/>
          <p:cNvSpPr/>
          <p:nvPr/>
        </p:nvSpPr>
        <p:spPr>
          <a:xfrm rot="10800000">
            <a:off x="6072000" y="3117283"/>
            <a:ext cx="6120000" cy="3740727"/>
          </a:xfrm>
          <a:prstGeom prst="halfFrame">
            <a:avLst>
              <a:gd name="adj1" fmla="val 3365"/>
              <a:gd name="adj2" fmla="val 3123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801">
              <a:solidFill>
                <a:schemeClr val="tx1"/>
              </a:solidFill>
            </a:endParaRPr>
          </a:p>
        </p:txBody>
      </p:sp>
      <p:sp>
        <p:nvSpPr>
          <p:cNvPr id="23" name="Yarım Çerçeve 22"/>
          <p:cNvSpPr/>
          <p:nvPr/>
        </p:nvSpPr>
        <p:spPr>
          <a:xfrm rot="5400000">
            <a:off x="7115346" y="-1656657"/>
            <a:ext cx="3420000" cy="6733309"/>
          </a:xfrm>
          <a:prstGeom prst="halfFrame">
            <a:avLst>
              <a:gd name="adj1" fmla="val 3319"/>
              <a:gd name="adj2" fmla="val 3111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801">
              <a:solidFill>
                <a:schemeClr val="tx1"/>
              </a:solidFill>
            </a:endParaRPr>
          </a:p>
        </p:txBody>
      </p:sp>
      <p:sp>
        <p:nvSpPr>
          <p:cNvPr id="24" name="Yarım Çerçeve 23"/>
          <p:cNvSpPr/>
          <p:nvPr/>
        </p:nvSpPr>
        <p:spPr>
          <a:xfrm>
            <a:off x="0" y="-2"/>
            <a:ext cx="6456218" cy="3768438"/>
          </a:xfrm>
          <a:prstGeom prst="halfFrame">
            <a:avLst>
              <a:gd name="adj1" fmla="val 2801"/>
              <a:gd name="adj2" fmla="val 2788"/>
            </a:avLst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801">
              <a:solidFill>
                <a:schemeClr val="tx1"/>
              </a:solidFill>
            </a:endParaRPr>
          </a:p>
        </p:txBody>
      </p:sp>
      <p:grpSp>
        <p:nvGrpSpPr>
          <p:cNvPr id="7" name="Grup 6"/>
          <p:cNvGrpSpPr/>
          <p:nvPr/>
        </p:nvGrpSpPr>
        <p:grpSpPr>
          <a:xfrm>
            <a:off x="2035092" y="4630034"/>
            <a:ext cx="8302942" cy="1800000"/>
            <a:chOff x="9107675" y="298970"/>
            <a:chExt cx="3239656" cy="440244"/>
          </a:xfrm>
        </p:grpSpPr>
        <p:grpSp>
          <p:nvGrpSpPr>
            <p:cNvPr id="8" name="Grup 7"/>
            <p:cNvGrpSpPr/>
            <p:nvPr/>
          </p:nvGrpSpPr>
          <p:grpSpPr>
            <a:xfrm>
              <a:off x="10705654" y="298970"/>
              <a:ext cx="1641677" cy="440244"/>
              <a:chOff x="5296394" y="6024993"/>
              <a:chExt cx="1641677" cy="440244"/>
            </a:xfrm>
          </p:grpSpPr>
          <p:cxnSp>
            <p:nvCxnSpPr>
              <p:cNvPr id="10" name="Düz Bağlayıcı 9"/>
              <p:cNvCxnSpPr/>
              <p:nvPr/>
            </p:nvCxnSpPr>
            <p:spPr>
              <a:xfrm>
                <a:off x="5296394" y="6024993"/>
                <a:ext cx="0" cy="44024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" name="Metin kutusu 10"/>
              <p:cNvSpPr txBox="1"/>
              <p:nvPr/>
            </p:nvSpPr>
            <p:spPr>
              <a:xfrm>
                <a:off x="5386800" y="6109870"/>
                <a:ext cx="1551271" cy="2935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tr-TR" sz="4400" dirty="0">
                    <a:ln w="0">
                      <a:solidFill>
                        <a:schemeClr val="tx1"/>
                      </a:solidFill>
                    </a:ln>
                    <a:solidFill>
                      <a:srgbClr val="FF0000"/>
                    </a:solidFill>
                    <a:effectLst>
                      <a:reflection blurRad="6350" stA="53000" endA="300" endPos="35500" dir="5400000" sy="-90000" algn="bl" rotWithShape="0"/>
                    </a:effectLst>
                    <a:latin typeface="Arial Black" panose="020B0A04020102020204" pitchFamily="34" charset="0"/>
                  </a:rPr>
                  <a:t>Murat HOCA</a:t>
                </a:r>
              </a:p>
              <a:p>
                <a:pPr algn="ctr"/>
                <a:r>
                  <a:rPr lang="tr-TR" sz="2800" b="1" dirty="0">
                    <a:ln w="0">
                      <a:solidFill>
                        <a:schemeClr val="tx1"/>
                      </a:solidFill>
                    </a:ln>
                    <a:solidFill>
                      <a:srgbClr val="00B0F0"/>
                    </a:solidFill>
                    <a:effectLst>
                      <a:reflection blurRad="6350" stA="53000" endA="300" endPos="35500" dir="5400000" sy="-90000" algn="bl" rotWithShape="0"/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Fen Bilgisi Öğretmeni</a:t>
                </a:r>
              </a:p>
            </p:txBody>
          </p:sp>
        </p:grpSp>
        <p:pic>
          <p:nvPicPr>
            <p:cNvPr id="9" name="5 Resim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6723"/>
            <a:stretch/>
          </p:blipFill>
          <p:spPr bwMode="auto">
            <a:xfrm>
              <a:off x="9107675" y="304998"/>
              <a:ext cx="1529927" cy="39207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" name="Dikdörtgen 11"/>
          <p:cNvSpPr/>
          <p:nvPr/>
        </p:nvSpPr>
        <p:spPr>
          <a:xfrm>
            <a:off x="2466253" y="3221367"/>
            <a:ext cx="770187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3200" dirty="0">
                <a:ln w="0">
                  <a:solidFill>
                    <a:sysClr val="windowText" lastClr="000000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Arial Black" panose="020B0A04020102020204" pitchFamily="34" charset="0"/>
              </a:rPr>
              <a:t>Sonraki Ders LGS Örnek ve Çıkmış Soru Çözümler</a:t>
            </a:r>
          </a:p>
        </p:txBody>
      </p:sp>
    </p:spTree>
    <p:extLst>
      <p:ext uri="{BB962C8B-B14F-4D97-AF65-F5344CB8AC3E}">
        <p14:creationId xmlns:p14="http://schemas.microsoft.com/office/powerpoint/2010/main" val="1056790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Yarım Çerçeve 20"/>
          <p:cNvSpPr/>
          <p:nvPr/>
        </p:nvSpPr>
        <p:spPr>
          <a:xfrm flipV="1">
            <a:off x="-1" y="3442148"/>
            <a:ext cx="7069527" cy="3420000"/>
          </a:xfrm>
          <a:prstGeom prst="halfFrame">
            <a:avLst>
              <a:gd name="adj1" fmla="val 3724"/>
              <a:gd name="adj2" fmla="val 3111"/>
            </a:avLst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801">
              <a:solidFill>
                <a:schemeClr val="tx1"/>
              </a:solidFill>
            </a:endParaRPr>
          </a:p>
        </p:txBody>
      </p:sp>
      <p:sp>
        <p:nvSpPr>
          <p:cNvPr id="22" name="Yarım Çerçeve 21"/>
          <p:cNvSpPr/>
          <p:nvPr/>
        </p:nvSpPr>
        <p:spPr>
          <a:xfrm rot="10800000">
            <a:off x="6072000" y="3117283"/>
            <a:ext cx="6120000" cy="3740727"/>
          </a:xfrm>
          <a:prstGeom prst="halfFrame">
            <a:avLst>
              <a:gd name="adj1" fmla="val 3365"/>
              <a:gd name="adj2" fmla="val 3123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801">
              <a:solidFill>
                <a:schemeClr val="tx1"/>
              </a:solidFill>
            </a:endParaRPr>
          </a:p>
        </p:txBody>
      </p:sp>
      <p:sp>
        <p:nvSpPr>
          <p:cNvPr id="23" name="Yarım Çerçeve 22"/>
          <p:cNvSpPr/>
          <p:nvPr/>
        </p:nvSpPr>
        <p:spPr>
          <a:xfrm rot="5400000">
            <a:off x="7115346" y="-1656657"/>
            <a:ext cx="3420000" cy="6733309"/>
          </a:xfrm>
          <a:prstGeom prst="halfFrame">
            <a:avLst>
              <a:gd name="adj1" fmla="val 3319"/>
              <a:gd name="adj2" fmla="val 3111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801">
              <a:solidFill>
                <a:schemeClr val="tx1"/>
              </a:solidFill>
            </a:endParaRPr>
          </a:p>
        </p:txBody>
      </p:sp>
      <p:sp>
        <p:nvSpPr>
          <p:cNvPr id="24" name="Yarım Çerçeve 23"/>
          <p:cNvSpPr/>
          <p:nvPr/>
        </p:nvSpPr>
        <p:spPr>
          <a:xfrm>
            <a:off x="0" y="-2"/>
            <a:ext cx="6456218" cy="3768438"/>
          </a:xfrm>
          <a:prstGeom prst="halfFrame">
            <a:avLst>
              <a:gd name="adj1" fmla="val 2801"/>
              <a:gd name="adj2" fmla="val 2788"/>
            </a:avLst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801">
              <a:solidFill>
                <a:schemeClr val="tx1"/>
              </a:solidFill>
            </a:endParaRPr>
          </a:p>
        </p:txBody>
      </p:sp>
      <p:pic>
        <p:nvPicPr>
          <p:cNvPr id="1038" name="Picture 14" descr="Yazı Tahtası Modeller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598" y="384821"/>
            <a:ext cx="10945703" cy="5095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Yuvarlatılmış Dikdörtgen 9"/>
          <p:cNvSpPr/>
          <p:nvPr/>
        </p:nvSpPr>
        <p:spPr>
          <a:xfrm>
            <a:off x="1106833" y="735606"/>
            <a:ext cx="10096500" cy="4201236"/>
          </a:xfrm>
          <a:prstGeom prst="roundRect">
            <a:avLst>
              <a:gd name="adj" fmla="val 1704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tr-TR" sz="1801" dirty="0"/>
          </a:p>
        </p:txBody>
      </p:sp>
      <p:pic>
        <p:nvPicPr>
          <p:cNvPr id="1034" name="Picture 10" descr="Teacher Animation School Education Cartoon - teacher png download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476260" y="1634404"/>
            <a:ext cx="4438651" cy="487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Resim 4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95" t="44212" r="25304" b="19775"/>
          <a:stretch/>
        </p:blipFill>
        <p:spPr>
          <a:xfrm>
            <a:off x="9744881" y="834346"/>
            <a:ext cx="1426271" cy="550111"/>
          </a:xfrm>
          <a:prstGeom prst="rect">
            <a:avLst/>
          </a:prstGeom>
          <a:ln>
            <a:solidFill>
              <a:schemeClr val="bg2">
                <a:lumMod val="90000"/>
              </a:schemeClr>
            </a:solidFill>
          </a:ln>
        </p:spPr>
      </p:pic>
      <p:sp>
        <p:nvSpPr>
          <p:cNvPr id="2" name="Dikdörtgen 1">
            <a:extLst>
              <a:ext uri="{FF2B5EF4-FFF2-40B4-BE49-F238E27FC236}">
                <a16:creationId xmlns:a16="http://schemas.microsoft.com/office/drawing/2014/main" id="{DC8EA6D3-A9EB-C448-A477-735BE817A907}"/>
              </a:ext>
            </a:extLst>
          </p:cNvPr>
          <p:cNvSpPr/>
          <p:nvPr/>
        </p:nvSpPr>
        <p:spPr>
          <a:xfrm>
            <a:off x="1914407" y="1593756"/>
            <a:ext cx="7701878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200" dirty="0">
                <a:ln w="0"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  <a:latin typeface="Arial Black" panose="020B0A04020102020204" pitchFamily="34" charset="0"/>
              </a:rPr>
              <a:t>2</a:t>
            </a:r>
            <a:r>
              <a:rPr lang="tr-TR" sz="3200" dirty="0" smtClean="0">
                <a:ln w="0"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  <a:latin typeface="Arial Black" panose="020B0A04020102020204" pitchFamily="34" charset="0"/>
              </a:rPr>
              <a:t>.ÜNİTE </a:t>
            </a:r>
            <a:r>
              <a:rPr lang="tr-TR" sz="3200" dirty="0">
                <a:ln w="0"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  <a:latin typeface="Arial Black" panose="020B0A04020102020204" pitchFamily="34" charset="0"/>
              </a:rPr>
              <a:t>: </a:t>
            </a:r>
            <a:r>
              <a:rPr lang="tr-TR" sz="3200" dirty="0" smtClean="0">
                <a:ln w="0"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  <a:latin typeface="Arial Black" panose="020B0A04020102020204" pitchFamily="34" charset="0"/>
              </a:rPr>
              <a:t>DNA VE GENETİK KOD</a:t>
            </a:r>
            <a:endParaRPr lang="tr-TR" sz="3200" dirty="0">
              <a:ln w="0">
                <a:solidFill>
                  <a:sysClr val="windowText" lastClr="000000"/>
                </a:solidFill>
              </a:ln>
              <a:solidFill>
                <a:srgbClr val="0070C0"/>
              </a:solidFill>
              <a:effectLst>
                <a:reflection blurRad="6350" stA="53000" endA="300" endPos="35500" dir="5400000" sy="-90000" algn="bl" rotWithShape="0"/>
              </a:effectLst>
              <a:latin typeface="Arial Black" panose="020B0A04020102020204" pitchFamily="34" charset="0"/>
            </a:endParaRPr>
          </a:p>
          <a:p>
            <a:endParaRPr lang="tr-TR" sz="2000" dirty="0">
              <a:ln w="0">
                <a:solidFill>
                  <a:sysClr val="windowText" lastClr="000000"/>
                </a:solidFill>
              </a:ln>
              <a:solidFill>
                <a:schemeClr val="accent1">
                  <a:lumMod val="75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Arial Black" panose="020B0A04020102020204" pitchFamily="34" charset="0"/>
            </a:endParaRPr>
          </a:p>
          <a:p>
            <a:r>
              <a:rPr lang="tr-TR" sz="3200" dirty="0">
                <a:ln w="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Arial Black" panose="020B0A04020102020204" pitchFamily="34" charset="0"/>
              </a:rPr>
              <a:t>KONU: </a:t>
            </a:r>
            <a:r>
              <a:rPr lang="tr-TR" sz="3200" dirty="0" smtClean="0">
                <a:ln w="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Arial Black" panose="020B0A04020102020204" pitchFamily="34" charset="0"/>
              </a:rPr>
              <a:t>DNA’nın Yapısı</a:t>
            </a:r>
            <a:endParaRPr lang="tr-TR" sz="3200" dirty="0">
              <a:ln w="0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Arial Black" panose="020B0A04020102020204" pitchFamily="34" charset="0"/>
            </a:endParaRPr>
          </a:p>
          <a:p>
            <a:endParaRPr lang="tr-TR" sz="2000" dirty="0">
              <a:ln w="0">
                <a:solidFill>
                  <a:sysClr val="windowText" lastClr="000000"/>
                </a:solidFill>
              </a:ln>
              <a:solidFill>
                <a:schemeClr val="accent1">
                  <a:lumMod val="75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Arial Black" panose="020B0A04020102020204" pitchFamily="34" charset="0"/>
            </a:endParaRPr>
          </a:p>
          <a:p>
            <a:r>
              <a:rPr lang="tr-TR" sz="3200" dirty="0">
                <a:ln w="0">
                  <a:solidFill>
                    <a:sysClr val="windowText" lastClr="000000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Arial Black" panose="020B0A04020102020204" pitchFamily="34" charset="0"/>
              </a:rPr>
              <a:t>LGS Örnek </a:t>
            </a:r>
            <a:r>
              <a:rPr lang="tr-TR" sz="3200" dirty="0" smtClean="0">
                <a:ln w="0">
                  <a:solidFill>
                    <a:sysClr val="windowText" lastClr="000000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Arial Black" panose="020B0A04020102020204" pitchFamily="34" charset="0"/>
              </a:rPr>
              <a:t>Sorularının </a:t>
            </a:r>
            <a:r>
              <a:rPr lang="tr-TR" sz="3200" dirty="0">
                <a:ln w="0">
                  <a:solidFill>
                    <a:sysClr val="windowText" lastClr="000000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Arial Black" panose="020B0A04020102020204" pitchFamily="34" charset="0"/>
              </a:rPr>
              <a:t>Çözümleri</a:t>
            </a:r>
          </a:p>
        </p:txBody>
      </p:sp>
    </p:spTree>
    <p:extLst>
      <p:ext uri="{BB962C8B-B14F-4D97-AF65-F5344CB8AC3E}">
        <p14:creationId xmlns:p14="http://schemas.microsoft.com/office/powerpoint/2010/main" val="3172822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 2"/>
          <p:cNvGrpSpPr/>
          <p:nvPr/>
        </p:nvGrpSpPr>
        <p:grpSpPr>
          <a:xfrm>
            <a:off x="10" y="7"/>
            <a:ext cx="12192001" cy="6862151"/>
            <a:chOff x="-1" y="-2"/>
            <a:chExt cx="12192001" cy="6862150"/>
          </a:xfrm>
        </p:grpSpPr>
        <p:sp>
          <p:nvSpPr>
            <p:cNvPr id="25" name="Yarım Çerçeve 24"/>
            <p:cNvSpPr/>
            <p:nvPr/>
          </p:nvSpPr>
          <p:spPr>
            <a:xfrm flipV="1">
              <a:off x="-1" y="3442148"/>
              <a:ext cx="7069527" cy="3420000"/>
            </a:xfrm>
            <a:prstGeom prst="halfFrame">
              <a:avLst>
                <a:gd name="adj1" fmla="val 3724"/>
                <a:gd name="adj2" fmla="val 3111"/>
              </a:avLst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sz="1801">
                <a:solidFill>
                  <a:schemeClr val="tx1"/>
                </a:solidFill>
              </a:endParaRPr>
            </a:p>
          </p:txBody>
        </p:sp>
        <p:sp>
          <p:nvSpPr>
            <p:cNvPr id="26" name="Yarım Çerçeve 25"/>
            <p:cNvSpPr/>
            <p:nvPr/>
          </p:nvSpPr>
          <p:spPr>
            <a:xfrm rot="10800000">
              <a:off x="6072000" y="3117273"/>
              <a:ext cx="6120000" cy="3740727"/>
            </a:xfrm>
            <a:prstGeom prst="halfFrame">
              <a:avLst>
                <a:gd name="adj1" fmla="val 3365"/>
                <a:gd name="adj2" fmla="val 3123"/>
              </a:avLst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sz="1801">
                <a:solidFill>
                  <a:schemeClr val="tx1"/>
                </a:solidFill>
              </a:endParaRPr>
            </a:p>
          </p:txBody>
        </p:sp>
        <p:sp>
          <p:nvSpPr>
            <p:cNvPr id="27" name="Yarım Çerçeve 26"/>
            <p:cNvSpPr/>
            <p:nvPr/>
          </p:nvSpPr>
          <p:spPr>
            <a:xfrm rot="5400000">
              <a:off x="7115346" y="-1656656"/>
              <a:ext cx="3420000" cy="6733309"/>
            </a:xfrm>
            <a:prstGeom prst="halfFrame">
              <a:avLst>
                <a:gd name="adj1" fmla="val 3319"/>
                <a:gd name="adj2" fmla="val 3111"/>
              </a:avLst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sz="1801">
                <a:solidFill>
                  <a:schemeClr val="tx1"/>
                </a:solidFill>
              </a:endParaRPr>
            </a:p>
          </p:txBody>
        </p:sp>
        <p:sp>
          <p:nvSpPr>
            <p:cNvPr id="28" name="Yarım Çerçeve 27"/>
            <p:cNvSpPr/>
            <p:nvPr/>
          </p:nvSpPr>
          <p:spPr>
            <a:xfrm>
              <a:off x="0" y="-2"/>
              <a:ext cx="6456218" cy="3768438"/>
            </a:xfrm>
            <a:prstGeom prst="halfFrame">
              <a:avLst>
                <a:gd name="adj1" fmla="val 2801"/>
                <a:gd name="adj2" fmla="val 2788"/>
              </a:avLst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sz="1801">
                <a:solidFill>
                  <a:schemeClr val="tx1"/>
                </a:solidFill>
              </a:endParaRPr>
            </a:p>
          </p:txBody>
        </p:sp>
      </p:grpSp>
      <p:grpSp>
        <p:nvGrpSpPr>
          <p:cNvPr id="15" name="Grup 14"/>
          <p:cNvGrpSpPr/>
          <p:nvPr/>
        </p:nvGrpSpPr>
        <p:grpSpPr>
          <a:xfrm>
            <a:off x="9480790" y="244702"/>
            <a:ext cx="2590591" cy="537943"/>
            <a:chOff x="9480781" y="244693"/>
            <a:chExt cx="2590590" cy="537943"/>
          </a:xfrm>
        </p:grpSpPr>
        <p:grpSp>
          <p:nvGrpSpPr>
            <p:cNvPr id="16" name="Grup 15"/>
            <p:cNvGrpSpPr/>
            <p:nvPr/>
          </p:nvGrpSpPr>
          <p:grpSpPr>
            <a:xfrm>
              <a:off x="10694072" y="278636"/>
              <a:ext cx="1377299" cy="504000"/>
              <a:chOff x="5284812" y="6004659"/>
              <a:chExt cx="1377299" cy="504000"/>
            </a:xfrm>
          </p:grpSpPr>
          <p:cxnSp>
            <p:nvCxnSpPr>
              <p:cNvPr id="19" name="Düz Bağlayıcı 18"/>
              <p:cNvCxnSpPr/>
              <p:nvPr/>
            </p:nvCxnSpPr>
            <p:spPr>
              <a:xfrm>
                <a:off x="5296394" y="6004659"/>
                <a:ext cx="0" cy="5040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Metin kutusu 19"/>
              <p:cNvSpPr txBox="1"/>
              <p:nvPr/>
            </p:nvSpPr>
            <p:spPr>
              <a:xfrm>
                <a:off x="5284812" y="6020870"/>
                <a:ext cx="1377299" cy="4154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tr-TR" sz="1200" dirty="0">
                    <a:ln w="0">
                      <a:solidFill>
                        <a:schemeClr val="tx1"/>
                      </a:solidFill>
                    </a:ln>
                    <a:solidFill>
                      <a:srgbClr val="FF0000"/>
                    </a:solidFill>
                    <a:effectLst>
                      <a:reflection blurRad="6350" stA="53000" endA="300" endPos="35500" dir="5400000" sy="-90000" algn="bl" rotWithShape="0"/>
                    </a:effectLst>
                    <a:latin typeface="Arial Black" panose="020B0A04020102020204" pitchFamily="34" charset="0"/>
                  </a:rPr>
                  <a:t>Murat HOCA</a:t>
                </a:r>
              </a:p>
              <a:p>
                <a:pPr algn="ctr"/>
                <a:r>
                  <a:rPr lang="tr-TR" sz="900" b="1" dirty="0">
                    <a:ln w="0">
                      <a:solidFill>
                        <a:schemeClr val="tx1"/>
                      </a:solidFill>
                    </a:ln>
                    <a:solidFill>
                      <a:srgbClr val="00B0F0"/>
                    </a:solidFill>
                    <a:effectLst>
                      <a:reflection blurRad="6350" stA="53000" endA="300" endPos="35500" dir="5400000" sy="-90000" algn="bl" rotWithShape="0"/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Fen Bilgisi Öğretmeni</a:t>
                </a:r>
              </a:p>
            </p:txBody>
          </p:sp>
        </p:grpSp>
        <p:pic>
          <p:nvPicPr>
            <p:cNvPr id="17" name="5 Resim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6723"/>
            <a:stretch/>
          </p:blipFill>
          <p:spPr bwMode="auto">
            <a:xfrm>
              <a:off x="9480781" y="244693"/>
              <a:ext cx="1141201" cy="47950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9" name="Metin kutusu 38"/>
          <p:cNvSpPr txBox="1"/>
          <p:nvPr/>
        </p:nvSpPr>
        <p:spPr>
          <a:xfrm>
            <a:off x="359320" y="132100"/>
            <a:ext cx="66309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tr-TR" sz="2400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DNA’nın YAPISI</a:t>
            </a:r>
            <a:endParaRPr lang="tr-TR" sz="180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pPr>
              <a:lnSpc>
                <a:spcPct val="150000"/>
              </a:lnSpc>
            </a:pPr>
            <a:r>
              <a:rPr lang="tr-TR" sz="2400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MEB </a:t>
            </a:r>
            <a:r>
              <a:rPr lang="tr-TR" sz="2400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ÖRNEK </a:t>
            </a:r>
            <a:r>
              <a:rPr lang="tr-TR" sz="2400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SORULAR</a:t>
            </a:r>
            <a:endParaRPr lang="tr-TR" sz="2400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2084" y="1959429"/>
            <a:ext cx="9331679" cy="4346261"/>
          </a:xfrm>
          <a:prstGeom prst="rect">
            <a:avLst/>
          </a:prstGeom>
        </p:spPr>
      </p:pic>
      <p:sp>
        <p:nvSpPr>
          <p:cNvPr id="32" name="Dikdörtgen 31"/>
          <p:cNvSpPr/>
          <p:nvPr/>
        </p:nvSpPr>
        <p:spPr>
          <a:xfrm>
            <a:off x="359320" y="1369638"/>
            <a:ext cx="4977292" cy="3694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801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[ Aralık 2018 Örnek Sorusu ]</a:t>
            </a:r>
            <a:endParaRPr lang="tr-TR" sz="1801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Serbest Form 28"/>
          <p:cNvSpPr/>
          <p:nvPr/>
        </p:nvSpPr>
        <p:spPr>
          <a:xfrm>
            <a:off x="8730532" y="2560320"/>
            <a:ext cx="1065475" cy="3419061"/>
          </a:xfrm>
          <a:custGeom>
            <a:avLst/>
            <a:gdLst>
              <a:gd name="connsiteX0" fmla="*/ 0 w 1065475"/>
              <a:gd name="connsiteY0" fmla="*/ 0 h 3419061"/>
              <a:gd name="connsiteX1" fmla="*/ 39757 w 1065475"/>
              <a:gd name="connsiteY1" fmla="*/ 63610 h 3419061"/>
              <a:gd name="connsiteX2" fmla="*/ 63611 w 1065475"/>
              <a:gd name="connsiteY2" fmla="*/ 87464 h 3419061"/>
              <a:gd name="connsiteX3" fmla="*/ 71562 w 1065475"/>
              <a:gd name="connsiteY3" fmla="*/ 111318 h 3419061"/>
              <a:gd name="connsiteX4" fmla="*/ 111318 w 1065475"/>
              <a:gd name="connsiteY4" fmla="*/ 159026 h 3419061"/>
              <a:gd name="connsiteX5" fmla="*/ 119270 w 1065475"/>
              <a:gd name="connsiteY5" fmla="*/ 182880 h 3419061"/>
              <a:gd name="connsiteX6" fmla="*/ 190831 w 1065475"/>
              <a:gd name="connsiteY6" fmla="*/ 222637 h 3419061"/>
              <a:gd name="connsiteX7" fmla="*/ 238539 w 1065475"/>
              <a:gd name="connsiteY7" fmla="*/ 246490 h 3419061"/>
              <a:gd name="connsiteX8" fmla="*/ 270345 w 1065475"/>
              <a:gd name="connsiteY8" fmla="*/ 254442 h 3419061"/>
              <a:gd name="connsiteX9" fmla="*/ 318052 w 1065475"/>
              <a:gd name="connsiteY9" fmla="*/ 270344 h 3419061"/>
              <a:gd name="connsiteX10" fmla="*/ 365760 w 1065475"/>
              <a:gd name="connsiteY10" fmla="*/ 302150 h 3419061"/>
              <a:gd name="connsiteX11" fmla="*/ 413468 w 1065475"/>
              <a:gd name="connsiteY11" fmla="*/ 318052 h 3419061"/>
              <a:gd name="connsiteX12" fmla="*/ 461176 w 1065475"/>
              <a:gd name="connsiteY12" fmla="*/ 349857 h 3419061"/>
              <a:gd name="connsiteX13" fmla="*/ 492981 w 1065475"/>
              <a:gd name="connsiteY13" fmla="*/ 397565 h 3419061"/>
              <a:gd name="connsiteX14" fmla="*/ 485030 w 1065475"/>
              <a:gd name="connsiteY14" fmla="*/ 715617 h 3419061"/>
              <a:gd name="connsiteX15" fmla="*/ 453225 w 1065475"/>
              <a:gd name="connsiteY15" fmla="*/ 747423 h 3419061"/>
              <a:gd name="connsiteX16" fmla="*/ 397565 w 1065475"/>
              <a:gd name="connsiteY16" fmla="*/ 803082 h 3419061"/>
              <a:gd name="connsiteX17" fmla="*/ 373711 w 1065475"/>
              <a:gd name="connsiteY17" fmla="*/ 818984 h 3419061"/>
              <a:gd name="connsiteX18" fmla="*/ 357809 w 1065475"/>
              <a:gd name="connsiteY18" fmla="*/ 842838 h 3419061"/>
              <a:gd name="connsiteX19" fmla="*/ 333955 w 1065475"/>
              <a:gd name="connsiteY19" fmla="*/ 850790 h 3419061"/>
              <a:gd name="connsiteX20" fmla="*/ 326004 w 1065475"/>
              <a:gd name="connsiteY20" fmla="*/ 874643 h 3419061"/>
              <a:gd name="connsiteX21" fmla="*/ 302150 w 1065475"/>
              <a:gd name="connsiteY21" fmla="*/ 890546 h 3419061"/>
              <a:gd name="connsiteX22" fmla="*/ 254442 w 1065475"/>
              <a:gd name="connsiteY22" fmla="*/ 922351 h 3419061"/>
              <a:gd name="connsiteX23" fmla="*/ 230588 w 1065475"/>
              <a:gd name="connsiteY23" fmla="*/ 938254 h 3419061"/>
              <a:gd name="connsiteX24" fmla="*/ 206734 w 1065475"/>
              <a:gd name="connsiteY24" fmla="*/ 962108 h 3419061"/>
              <a:gd name="connsiteX25" fmla="*/ 182880 w 1065475"/>
              <a:gd name="connsiteY25" fmla="*/ 970059 h 3419061"/>
              <a:gd name="connsiteX26" fmla="*/ 135172 w 1065475"/>
              <a:gd name="connsiteY26" fmla="*/ 1001864 h 3419061"/>
              <a:gd name="connsiteX27" fmla="*/ 95416 w 1065475"/>
              <a:gd name="connsiteY27" fmla="*/ 1041621 h 3419061"/>
              <a:gd name="connsiteX28" fmla="*/ 79513 w 1065475"/>
              <a:gd name="connsiteY28" fmla="*/ 1065475 h 3419061"/>
              <a:gd name="connsiteX29" fmla="*/ 31805 w 1065475"/>
              <a:gd name="connsiteY29" fmla="*/ 1097280 h 3419061"/>
              <a:gd name="connsiteX30" fmla="*/ 7951 w 1065475"/>
              <a:gd name="connsiteY30" fmla="*/ 1121134 h 3419061"/>
              <a:gd name="connsiteX31" fmla="*/ 15903 w 1065475"/>
              <a:gd name="connsiteY31" fmla="*/ 1280160 h 3419061"/>
              <a:gd name="connsiteX32" fmla="*/ 23854 w 1065475"/>
              <a:gd name="connsiteY32" fmla="*/ 1304014 h 3419061"/>
              <a:gd name="connsiteX33" fmla="*/ 47708 w 1065475"/>
              <a:gd name="connsiteY33" fmla="*/ 1311965 h 3419061"/>
              <a:gd name="connsiteX34" fmla="*/ 95416 w 1065475"/>
              <a:gd name="connsiteY34" fmla="*/ 1343770 h 3419061"/>
              <a:gd name="connsiteX35" fmla="*/ 127221 w 1065475"/>
              <a:gd name="connsiteY35" fmla="*/ 1391478 h 3419061"/>
              <a:gd name="connsiteX36" fmla="*/ 151075 w 1065475"/>
              <a:gd name="connsiteY36" fmla="*/ 1470991 h 3419061"/>
              <a:gd name="connsiteX37" fmla="*/ 198783 w 1065475"/>
              <a:gd name="connsiteY37" fmla="*/ 1486894 h 3419061"/>
              <a:gd name="connsiteX38" fmla="*/ 222637 w 1065475"/>
              <a:gd name="connsiteY38" fmla="*/ 1494845 h 3419061"/>
              <a:gd name="connsiteX39" fmla="*/ 246491 w 1065475"/>
              <a:gd name="connsiteY39" fmla="*/ 1510748 h 3419061"/>
              <a:gd name="connsiteX40" fmla="*/ 294198 w 1065475"/>
              <a:gd name="connsiteY40" fmla="*/ 1526650 h 3419061"/>
              <a:gd name="connsiteX41" fmla="*/ 318052 w 1065475"/>
              <a:gd name="connsiteY41" fmla="*/ 1534602 h 3419061"/>
              <a:gd name="connsiteX42" fmla="*/ 365760 w 1065475"/>
              <a:gd name="connsiteY42" fmla="*/ 1550504 h 3419061"/>
              <a:gd name="connsiteX43" fmla="*/ 389614 w 1065475"/>
              <a:gd name="connsiteY43" fmla="*/ 1558456 h 3419061"/>
              <a:gd name="connsiteX44" fmla="*/ 477078 w 1065475"/>
              <a:gd name="connsiteY44" fmla="*/ 1582310 h 3419061"/>
              <a:gd name="connsiteX45" fmla="*/ 524786 w 1065475"/>
              <a:gd name="connsiteY45" fmla="*/ 1614115 h 3419061"/>
              <a:gd name="connsiteX46" fmla="*/ 548640 w 1065475"/>
              <a:gd name="connsiteY46" fmla="*/ 1630017 h 3419061"/>
              <a:gd name="connsiteX47" fmla="*/ 596348 w 1065475"/>
              <a:gd name="connsiteY47" fmla="*/ 1653871 h 3419061"/>
              <a:gd name="connsiteX48" fmla="*/ 612251 w 1065475"/>
              <a:gd name="connsiteY48" fmla="*/ 1677725 h 3419061"/>
              <a:gd name="connsiteX49" fmla="*/ 636105 w 1065475"/>
              <a:gd name="connsiteY49" fmla="*/ 1685677 h 3419061"/>
              <a:gd name="connsiteX50" fmla="*/ 644056 w 1065475"/>
              <a:gd name="connsiteY50" fmla="*/ 1709530 h 3419061"/>
              <a:gd name="connsiteX51" fmla="*/ 675861 w 1065475"/>
              <a:gd name="connsiteY51" fmla="*/ 1725433 h 3419061"/>
              <a:gd name="connsiteX52" fmla="*/ 723569 w 1065475"/>
              <a:gd name="connsiteY52" fmla="*/ 1757238 h 3419061"/>
              <a:gd name="connsiteX53" fmla="*/ 755374 w 1065475"/>
              <a:gd name="connsiteY53" fmla="*/ 1773141 h 3419061"/>
              <a:gd name="connsiteX54" fmla="*/ 803082 w 1065475"/>
              <a:gd name="connsiteY54" fmla="*/ 1789043 h 3419061"/>
              <a:gd name="connsiteX55" fmla="*/ 850790 w 1065475"/>
              <a:gd name="connsiteY55" fmla="*/ 1828800 h 3419061"/>
              <a:gd name="connsiteX56" fmla="*/ 874644 w 1065475"/>
              <a:gd name="connsiteY56" fmla="*/ 1836751 h 3419061"/>
              <a:gd name="connsiteX57" fmla="*/ 930303 w 1065475"/>
              <a:gd name="connsiteY57" fmla="*/ 1868557 h 3419061"/>
              <a:gd name="connsiteX58" fmla="*/ 954157 w 1065475"/>
              <a:gd name="connsiteY58" fmla="*/ 1876508 h 3419061"/>
              <a:gd name="connsiteX59" fmla="*/ 1001865 w 1065475"/>
              <a:gd name="connsiteY59" fmla="*/ 1924216 h 3419061"/>
              <a:gd name="connsiteX60" fmla="*/ 1049572 w 1065475"/>
              <a:gd name="connsiteY60" fmla="*/ 1971923 h 3419061"/>
              <a:gd name="connsiteX61" fmla="*/ 1057524 w 1065475"/>
              <a:gd name="connsiteY61" fmla="*/ 2003729 h 3419061"/>
              <a:gd name="connsiteX62" fmla="*/ 1065475 w 1065475"/>
              <a:gd name="connsiteY62" fmla="*/ 2027583 h 3419061"/>
              <a:gd name="connsiteX63" fmla="*/ 1057524 w 1065475"/>
              <a:gd name="connsiteY63" fmla="*/ 2186609 h 3419061"/>
              <a:gd name="connsiteX64" fmla="*/ 1049572 w 1065475"/>
              <a:gd name="connsiteY64" fmla="*/ 2210463 h 3419061"/>
              <a:gd name="connsiteX65" fmla="*/ 1017767 w 1065475"/>
              <a:gd name="connsiteY65" fmla="*/ 2258170 h 3419061"/>
              <a:gd name="connsiteX66" fmla="*/ 993913 w 1065475"/>
              <a:gd name="connsiteY66" fmla="*/ 2274073 h 3419061"/>
              <a:gd name="connsiteX67" fmla="*/ 978011 w 1065475"/>
              <a:gd name="connsiteY67" fmla="*/ 2297927 h 3419061"/>
              <a:gd name="connsiteX68" fmla="*/ 930303 w 1065475"/>
              <a:gd name="connsiteY68" fmla="*/ 2329732 h 3419061"/>
              <a:gd name="connsiteX69" fmla="*/ 898498 w 1065475"/>
              <a:gd name="connsiteY69" fmla="*/ 2369489 h 3419061"/>
              <a:gd name="connsiteX70" fmla="*/ 858741 w 1065475"/>
              <a:gd name="connsiteY70" fmla="*/ 2409245 h 3419061"/>
              <a:gd name="connsiteX71" fmla="*/ 818985 w 1065475"/>
              <a:gd name="connsiteY71" fmla="*/ 2449002 h 3419061"/>
              <a:gd name="connsiteX72" fmla="*/ 787179 w 1065475"/>
              <a:gd name="connsiteY72" fmla="*/ 2496710 h 3419061"/>
              <a:gd name="connsiteX73" fmla="*/ 755374 w 1065475"/>
              <a:gd name="connsiteY73" fmla="*/ 2520563 h 3419061"/>
              <a:gd name="connsiteX74" fmla="*/ 707666 w 1065475"/>
              <a:gd name="connsiteY74" fmla="*/ 2552369 h 3419061"/>
              <a:gd name="connsiteX75" fmla="*/ 683812 w 1065475"/>
              <a:gd name="connsiteY75" fmla="*/ 2568271 h 3419061"/>
              <a:gd name="connsiteX76" fmla="*/ 628153 w 1065475"/>
              <a:gd name="connsiteY76" fmla="*/ 2600077 h 3419061"/>
              <a:gd name="connsiteX77" fmla="*/ 580445 w 1065475"/>
              <a:gd name="connsiteY77" fmla="*/ 2631882 h 3419061"/>
              <a:gd name="connsiteX78" fmla="*/ 588397 w 1065475"/>
              <a:gd name="connsiteY78" fmla="*/ 2695492 h 3419061"/>
              <a:gd name="connsiteX79" fmla="*/ 596348 w 1065475"/>
              <a:gd name="connsiteY79" fmla="*/ 2719346 h 3419061"/>
              <a:gd name="connsiteX80" fmla="*/ 620202 w 1065475"/>
              <a:gd name="connsiteY80" fmla="*/ 2727297 h 3419061"/>
              <a:gd name="connsiteX81" fmla="*/ 628153 w 1065475"/>
              <a:gd name="connsiteY81" fmla="*/ 2751151 h 3419061"/>
              <a:gd name="connsiteX82" fmla="*/ 659958 w 1065475"/>
              <a:gd name="connsiteY82" fmla="*/ 2798859 h 3419061"/>
              <a:gd name="connsiteX83" fmla="*/ 667910 w 1065475"/>
              <a:gd name="connsiteY83" fmla="*/ 2846567 h 3419061"/>
              <a:gd name="connsiteX84" fmla="*/ 723569 w 1065475"/>
              <a:gd name="connsiteY84" fmla="*/ 2918129 h 3419061"/>
              <a:gd name="connsiteX85" fmla="*/ 747423 w 1065475"/>
              <a:gd name="connsiteY85" fmla="*/ 2965837 h 3419061"/>
              <a:gd name="connsiteX86" fmla="*/ 795131 w 1065475"/>
              <a:gd name="connsiteY86" fmla="*/ 3005593 h 3419061"/>
              <a:gd name="connsiteX87" fmla="*/ 834887 w 1065475"/>
              <a:gd name="connsiteY87" fmla="*/ 3045350 h 3419061"/>
              <a:gd name="connsiteX88" fmla="*/ 850790 w 1065475"/>
              <a:gd name="connsiteY88" fmla="*/ 3069203 h 3419061"/>
              <a:gd name="connsiteX89" fmla="*/ 874644 w 1065475"/>
              <a:gd name="connsiteY89" fmla="*/ 3077155 h 3419061"/>
              <a:gd name="connsiteX90" fmla="*/ 898498 w 1065475"/>
              <a:gd name="connsiteY90" fmla="*/ 3093057 h 3419061"/>
              <a:gd name="connsiteX91" fmla="*/ 914400 w 1065475"/>
              <a:gd name="connsiteY91" fmla="*/ 3116911 h 3419061"/>
              <a:gd name="connsiteX92" fmla="*/ 978011 w 1065475"/>
              <a:gd name="connsiteY92" fmla="*/ 3188473 h 3419061"/>
              <a:gd name="connsiteX93" fmla="*/ 985962 w 1065475"/>
              <a:gd name="connsiteY93" fmla="*/ 3212327 h 3419061"/>
              <a:gd name="connsiteX94" fmla="*/ 1017767 w 1065475"/>
              <a:gd name="connsiteY94" fmla="*/ 3260035 h 3419061"/>
              <a:gd name="connsiteX95" fmla="*/ 1041621 w 1065475"/>
              <a:gd name="connsiteY95" fmla="*/ 3307743 h 3419061"/>
              <a:gd name="connsiteX96" fmla="*/ 1049572 w 1065475"/>
              <a:gd name="connsiteY96" fmla="*/ 3331597 h 3419061"/>
              <a:gd name="connsiteX97" fmla="*/ 1057524 w 1065475"/>
              <a:gd name="connsiteY97" fmla="*/ 3419061 h 3419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</a:cxnLst>
            <a:rect l="l" t="t" r="r" b="b"/>
            <a:pathLst>
              <a:path w="1065475" h="3419061">
                <a:moveTo>
                  <a:pt x="0" y="0"/>
                </a:moveTo>
                <a:cubicBezTo>
                  <a:pt x="3331" y="5552"/>
                  <a:pt x="31011" y="53115"/>
                  <a:pt x="39757" y="63610"/>
                </a:cubicBezTo>
                <a:cubicBezTo>
                  <a:pt x="46956" y="72248"/>
                  <a:pt x="55660" y="79513"/>
                  <a:pt x="63611" y="87464"/>
                </a:cubicBezTo>
                <a:cubicBezTo>
                  <a:pt x="66261" y="95415"/>
                  <a:pt x="67814" y="103821"/>
                  <a:pt x="71562" y="111318"/>
                </a:cubicBezTo>
                <a:cubicBezTo>
                  <a:pt x="82631" y="133456"/>
                  <a:pt x="93735" y="141442"/>
                  <a:pt x="111318" y="159026"/>
                </a:cubicBezTo>
                <a:cubicBezTo>
                  <a:pt x="113969" y="166977"/>
                  <a:pt x="113343" y="176953"/>
                  <a:pt x="119270" y="182880"/>
                </a:cubicBezTo>
                <a:cubicBezTo>
                  <a:pt x="169406" y="233015"/>
                  <a:pt x="150840" y="202641"/>
                  <a:pt x="190831" y="222637"/>
                </a:cubicBezTo>
                <a:cubicBezTo>
                  <a:pt x="237292" y="245868"/>
                  <a:pt x="191908" y="233167"/>
                  <a:pt x="238539" y="246490"/>
                </a:cubicBezTo>
                <a:cubicBezTo>
                  <a:pt x="249047" y="249492"/>
                  <a:pt x="259878" y="251302"/>
                  <a:pt x="270345" y="254442"/>
                </a:cubicBezTo>
                <a:cubicBezTo>
                  <a:pt x="286401" y="259259"/>
                  <a:pt x="318052" y="270344"/>
                  <a:pt x="318052" y="270344"/>
                </a:cubicBezTo>
                <a:cubicBezTo>
                  <a:pt x="333955" y="280946"/>
                  <a:pt x="347628" y="296106"/>
                  <a:pt x="365760" y="302150"/>
                </a:cubicBezTo>
                <a:lnTo>
                  <a:pt x="413468" y="318052"/>
                </a:lnTo>
                <a:cubicBezTo>
                  <a:pt x="429371" y="328654"/>
                  <a:pt x="450574" y="333954"/>
                  <a:pt x="461176" y="349857"/>
                </a:cubicBezTo>
                <a:lnTo>
                  <a:pt x="492981" y="397565"/>
                </a:lnTo>
                <a:cubicBezTo>
                  <a:pt x="490331" y="503582"/>
                  <a:pt x="489957" y="609681"/>
                  <a:pt x="485030" y="715617"/>
                </a:cubicBezTo>
                <a:cubicBezTo>
                  <a:pt x="483694" y="744333"/>
                  <a:pt x="475763" y="739909"/>
                  <a:pt x="453225" y="747423"/>
                </a:cubicBezTo>
                <a:cubicBezTo>
                  <a:pt x="439229" y="789408"/>
                  <a:pt x="452247" y="766628"/>
                  <a:pt x="397565" y="803082"/>
                </a:cubicBezTo>
                <a:lnTo>
                  <a:pt x="373711" y="818984"/>
                </a:lnTo>
                <a:cubicBezTo>
                  <a:pt x="368410" y="826935"/>
                  <a:pt x="365271" y="836868"/>
                  <a:pt x="357809" y="842838"/>
                </a:cubicBezTo>
                <a:cubicBezTo>
                  <a:pt x="351264" y="848074"/>
                  <a:pt x="339882" y="844863"/>
                  <a:pt x="333955" y="850790"/>
                </a:cubicBezTo>
                <a:cubicBezTo>
                  <a:pt x="328029" y="856716"/>
                  <a:pt x="331240" y="868098"/>
                  <a:pt x="326004" y="874643"/>
                </a:cubicBezTo>
                <a:cubicBezTo>
                  <a:pt x="320034" y="882105"/>
                  <a:pt x="309491" y="884428"/>
                  <a:pt x="302150" y="890546"/>
                </a:cubicBezTo>
                <a:cubicBezTo>
                  <a:pt x="262443" y="923635"/>
                  <a:pt x="296362" y="908378"/>
                  <a:pt x="254442" y="922351"/>
                </a:cubicBezTo>
                <a:cubicBezTo>
                  <a:pt x="246491" y="927652"/>
                  <a:pt x="237929" y="932136"/>
                  <a:pt x="230588" y="938254"/>
                </a:cubicBezTo>
                <a:cubicBezTo>
                  <a:pt x="221949" y="945453"/>
                  <a:pt x="216090" y="955871"/>
                  <a:pt x="206734" y="962108"/>
                </a:cubicBezTo>
                <a:cubicBezTo>
                  <a:pt x="199760" y="966757"/>
                  <a:pt x="190831" y="967409"/>
                  <a:pt x="182880" y="970059"/>
                </a:cubicBezTo>
                <a:cubicBezTo>
                  <a:pt x="166977" y="980661"/>
                  <a:pt x="145773" y="985961"/>
                  <a:pt x="135172" y="1001864"/>
                </a:cubicBezTo>
                <a:cubicBezTo>
                  <a:pt x="113969" y="1033669"/>
                  <a:pt x="127221" y="1020417"/>
                  <a:pt x="95416" y="1041621"/>
                </a:cubicBezTo>
                <a:cubicBezTo>
                  <a:pt x="90115" y="1049572"/>
                  <a:pt x="86705" y="1059182"/>
                  <a:pt x="79513" y="1065475"/>
                </a:cubicBezTo>
                <a:cubicBezTo>
                  <a:pt x="65129" y="1078061"/>
                  <a:pt x="45320" y="1083765"/>
                  <a:pt x="31805" y="1097280"/>
                </a:cubicBezTo>
                <a:lnTo>
                  <a:pt x="7951" y="1121134"/>
                </a:lnTo>
                <a:cubicBezTo>
                  <a:pt x="10602" y="1174143"/>
                  <a:pt x="11305" y="1227285"/>
                  <a:pt x="15903" y="1280160"/>
                </a:cubicBezTo>
                <a:cubicBezTo>
                  <a:pt x="16629" y="1288510"/>
                  <a:pt x="17927" y="1298087"/>
                  <a:pt x="23854" y="1304014"/>
                </a:cubicBezTo>
                <a:cubicBezTo>
                  <a:pt x="29781" y="1309941"/>
                  <a:pt x="39757" y="1309315"/>
                  <a:pt x="47708" y="1311965"/>
                </a:cubicBezTo>
                <a:cubicBezTo>
                  <a:pt x="63611" y="1322567"/>
                  <a:pt x="84814" y="1327867"/>
                  <a:pt x="95416" y="1343770"/>
                </a:cubicBezTo>
                <a:lnTo>
                  <a:pt x="127221" y="1391478"/>
                </a:lnTo>
                <a:cubicBezTo>
                  <a:pt x="129445" y="1407046"/>
                  <a:pt x="128385" y="1456810"/>
                  <a:pt x="151075" y="1470991"/>
                </a:cubicBezTo>
                <a:cubicBezTo>
                  <a:pt x="165290" y="1479875"/>
                  <a:pt x="182880" y="1481593"/>
                  <a:pt x="198783" y="1486894"/>
                </a:cubicBezTo>
                <a:lnTo>
                  <a:pt x="222637" y="1494845"/>
                </a:lnTo>
                <a:cubicBezTo>
                  <a:pt x="230588" y="1500146"/>
                  <a:pt x="237758" y="1506867"/>
                  <a:pt x="246491" y="1510748"/>
                </a:cubicBezTo>
                <a:cubicBezTo>
                  <a:pt x="261809" y="1517556"/>
                  <a:pt x="278296" y="1521349"/>
                  <a:pt x="294198" y="1526650"/>
                </a:cubicBezTo>
                <a:lnTo>
                  <a:pt x="318052" y="1534602"/>
                </a:lnTo>
                <a:lnTo>
                  <a:pt x="365760" y="1550504"/>
                </a:lnTo>
                <a:cubicBezTo>
                  <a:pt x="373711" y="1553155"/>
                  <a:pt x="381395" y="1556812"/>
                  <a:pt x="389614" y="1558456"/>
                </a:cubicBezTo>
                <a:cubicBezTo>
                  <a:pt x="410953" y="1562724"/>
                  <a:pt x="459781" y="1570779"/>
                  <a:pt x="477078" y="1582310"/>
                </a:cubicBezTo>
                <a:lnTo>
                  <a:pt x="524786" y="1614115"/>
                </a:lnTo>
                <a:cubicBezTo>
                  <a:pt x="532737" y="1619416"/>
                  <a:pt x="539574" y="1626995"/>
                  <a:pt x="548640" y="1630017"/>
                </a:cubicBezTo>
                <a:cubicBezTo>
                  <a:pt x="581560" y="1640991"/>
                  <a:pt x="565520" y="1633320"/>
                  <a:pt x="596348" y="1653871"/>
                </a:cubicBezTo>
                <a:cubicBezTo>
                  <a:pt x="601649" y="1661822"/>
                  <a:pt x="604789" y="1671755"/>
                  <a:pt x="612251" y="1677725"/>
                </a:cubicBezTo>
                <a:cubicBezTo>
                  <a:pt x="618796" y="1682961"/>
                  <a:pt x="630178" y="1679750"/>
                  <a:pt x="636105" y="1685677"/>
                </a:cubicBezTo>
                <a:cubicBezTo>
                  <a:pt x="642031" y="1691603"/>
                  <a:pt x="638130" y="1703604"/>
                  <a:pt x="644056" y="1709530"/>
                </a:cubicBezTo>
                <a:cubicBezTo>
                  <a:pt x="652437" y="1717911"/>
                  <a:pt x="666216" y="1718543"/>
                  <a:pt x="675861" y="1725433"/>
                </a:cubicBezTo>
                <a:cubicBezTo>
                  <a:pt x="750861" y="1779005"/>
                  <a:pt x="655343" y="1727998"/>
                  <a:pt x="723569" y="1757238"/>
                </a:cubicBezTo>
                <a:cubicBezTo>
                  <a:pt x="734464" y="1761907"/>
                  <a:pt x="744369" y="1768739"/>
                  <a:pt x="755374" y="1773141"/>
                </a:cubicBezTo>
                <a:cubicBezTo>
                  <a:pt x="770938" y="1779367"/>
                  <a:pt x="803082" y="1789043"/>
                  <a:pt x="803082" y="1789043"/>
                </a:cubicBezTo>
                <a:cubicBezTo>
                  <a:pt x="820666" y="1806627"/>
                  <a:pt x="828651" y="1817730"/>
                  <a:pt x="850790" y="1828800"/>
                </a:cubicBezTo>
                <a:cubicBezTo>
                  <a:pt x="858287" y="1832548"/>
                  <a:pt x="866693" y="1834101"/>
                  <a:pt x="874644" y="1836751"/>
                </a:cubicBezTo>
                <a:cubicBezTo>
                  <a:pt x="898599" y="1852721"/>
                  <a:pt x="902058" y="1856452"/>
                  <a:pt x="930303" y="1868557"/>
                </a:cubicBezTo>
                <a:cubicBezTo>
                  <a:pt x="938007" y="1871859"/>
                  <a:pt x="946206" y="1873858"/>
                  <a:pt x="954157" y="1876508"/>
                </a:cubicBezTo>
                <a:cubicBezTo>
                  <a:pt x="984521" y="1922056"/>
                  <a:pt x="952552" y="1879835"/>
                  <a:pt x="1001865" y="1924216"/>
                </a:cubicBezTo>
                <a:cubicBezTo>
                  <a:pt x="1018581" y="1939260"/>
                  <a:pt x="1049572" y="1971923"/>
                  <a:pt x="1049572" y="1971923"/>
                </a:cubicBezTo>
                <a:cubicBezTo>
                  <a:pt x="1052223" y="1982525"/>
                  <a:pt x="1054522" y="1993221"/>
                  <a:pt x="1057524" y="2003729"/>
                </a:cubicBezTo>
                <a:cubicBezTo>
                  <a:pt x="1059827" y="2011788"/>
                  <a:pt x="1065475" y="2019202"/>
                  <a:pt x="1065475" y="2027583"/>
                </a:cubicBezTo>
                <a:cubicBezTo>
                  <a:pt x="1065475" y="2080658"/>
                  <a:pt x="1062122" y="2133734"/>
                  <a:pt x="1057524" y="2186609"/>
                </a:cubicBezTo>
                <a:cubicBezTo>
                  <a:pt x="1056798" y="2194959"/>
                  <a:pt x="1053642" y="2203136"/>
                  <a:pt x="1049572" y="2210463"/>
                </a:cubicBezTo>
                <a:cubicBezTo>
                  <a:pt x="1040290" y="2227170"/>
                  <a:pt x="1033669" y="2247568"/>
                  <a:pt x="1017767" y="2258170"/>
                </a:cubicBezTo>
                <a:lnTo>
                  <a:pt x="993913" y="2274073"/>
                </a:lnTo>
                <a:cubicBezTo>
                  <a:pt x="988612" y="2282024"/>
                  <a:pt x="985203" y="2291634"/>
                  <a:pt x="978011" y="2297927"/>
                </a:cubicBezTo>
                <a:cubicBezTo>
                  <a:pt x="963627" y="2310513"/>
                  <a:pt x="930303" y="2329732"/>
                  <a:pt x="930303" y="2329732"/>
                </a:cubicBezTo>
                <a:cubicBezTo>
                  <a:pt x="914822" y="2376171"/>
                  <a:pt x="934463" y="2333523"/>
                  <a:pt x="898498" y="2369489"/>
                </a:cubicBezTo>
                <a:cubicBezTo>
                  <a:pt x="845497" y="2422491"/>
                  <a:pt x="922343" y="2366845"/>
                  <a:pt x="858741" y="2409245"/>
                </a:cubicBezTo>
                <a:cubicBezTo>
                  <a:pt x="795128" y="2504663"/>
                  <a:pt x="893198" y="2364187"/>
                  <a:pt x="818985" y="2449002"/>
                </a:cubicBezTo>
                <a:cubicBezTo>
                  <a:pt x="806399" y="2463386"/>
                  <a:pt x="802469" y="2485243"/>
                  <a:pt x="787179" y="2496710"/>
                </a:cubicBezTo>
                <a:cubicBezTo>
                  <a:pt x="776577" y="2504661"/>
                  <a:pt x="766230" y="2512964"/>
                  <a:pt x="755374" y="2520563"/>
                </a:cubicBezTo>
                <a:cubicBezTo>
                  <a:pt x="739716" y="2531523"/>
                  <a:pt x="723569" y="2541767"/>
                  <a:pt x="707666" y="2552369"/>
                </a:cubicBezTo>
                <a:cubicBezTo>
                  <a:pt x="699715" y="2557670"/>
                  <a:pt x="691457" y="2562537"/>
                  <a:pt x="683812" y="2568271"/>
                </a:cubicBezTo>
                <a:cubicBezTo>
                  <a:pt x="579488" y="2646514"/>
                  <a:pt x="706204" y="2556715"/>
                  <a:pt x="628153" y="2600077"/>
                </a:cubicBezTo>
                <a:cubicBezTo>
                  <a:pt x="611446" y="2609359"/>
                  <a:pt x="580445" y="2631882"/>
                  <a:pt x="580445" y="2631882"/>
                </a:cubicBezTo>
                <a:cubicBezTo>
                  <a:pt x="583096" y="2653085"/>
                  <a:pt x="584574" y="2674468"/>
                  <a:pt x="588397" y="2695492"/>
                </a:cubicBezTo>
                <a:cubicBezTo>
                  <a:pt x="589896" y="2703738"/>
                  <a:pt x="590421" y="2713419"/>
                  <a:pt x="596348" y="2719346"/>
                </a:cubicBezTo>
                <a:cubicBezTo>
                  <a:pt x="602275" y="2725273"/>
                  <a:pt x="612251" y="2724647"/>
                  <a:pt x="620202" y="2727297"/>
                </a:cubicBezTo>
                <a:cubicBezTo>
                  <a:pt x="622852" y="2735248"/>
                  <a:pt x="624083" y="2743824"/>
                  <a:pt x="628153" y="2751151"/>
                </a:cubicBezTo>
                <a:cubicBezTo>
                  <a:pt x="637435" y="2767858"/>
                  <a:pt x="659958" y="2798859"/>
                  <a:pt x="659958" y="2798859"/>
                </a:cubicBezTo>
                <a:cubicBezTo>
                  <a:pt x="662609" y="2814762"/>
                  <a:pt x="661709" y="2831685"/>
                  <a:pt x="667910" y="2846567"/>
                </a:cubicBezTo>
                <a:cubicBezTo>
                  <a:pt x="681497" y="2879176"/>
                  <a:pt x="700589" y="2895149"/>
                  <a:pt x="723569" y="2918129"/>
                </a:cubicBezTo>
                <a:cubicBezTo>
                  <a:pt x="730036" y="2937531"/>
                  <a:pt x="732008" y="2950423"/>
                  <a:pt x="747423" y="2965837"/>
                </a:cubicBezTo>
                <a:cubicBezTo>
                  <a:pt x="809961" y="3028374"/>
                  <a:pt x="730009" y="2927446"/>
                  <a:pt x="795131" y="3005593"/>
                </a:cubicBezTo>
                <a:cubicBezTo>
                  <a:pt x="828262" y="3045351"/>
                  <a:pt x="791153" y="3016194"/>
                  <a:pt x="834887" y="3045350"/>
                </a:cubicBezTo>
                <a:cubicBezTo>
                  <a:pt x="840188" y="3053301"/>
                  <a:pt x="843328" y="3063233"/>
                  <a:pt x="850790" y="3069203"/>
                </a:cubicBezTo>
                <a:cubicBezTo>
                  <a:pt x="857335" y="3074439"/>
                  <a:pt x="867147" y="3073407"/>
                  <a:pt x="874644" y="3077155"/>
                </a:cubicBezTo>
                <a:cubicBezTo>
                  <a:pt x="883191" y="3081429"/>
                  <a:pt x="890547" y="3087756"/>
                  <a:pt x="898498" y="3093057"/>
                </a:cubicBezTo>
                <a:cubicBezTo>
                  <a:pt x="903799" y="3101008"/>
                  <a:pt x="908051" y="3109769"/>
                  <a:pt x="914400" y="3116911"/>
                </a:cubicBezTo>
                <a:cubicBezTo>
                  <a:pt x="987024" y="3198614"/>
                  <a:pt x="941917" y="3134333"/>
                  <a:pt x="978011" y="3188473"/>
                </a:cubicBezTo>
                <a:cubicBezTo>
                  <a:pt x="980661" y="3196424"/>
                  <a:pt x="981892" y="3205000"/>
                  <a:pt x="985962" y="3212327"/>
                </a:cubicBezTo>
                <a:cubicBezTo>
                  <a:pt x="995244" y="3229034"/>
                  <a:pt x="1011723" y="3241903"/>
                  <a:pt x="1017767" y="3260035"/>
                </a:cubicBezTo>
                <a:cubicBezTo>
                  <a:pt x="1028740" y="3292955"/>
                  <a:pt x="1021069" y="3276915"/>
                  <a:pt x="1041621" y="3307743"/>
                </a:cubicBezTo>
                <a:cubicBezTo>
                  <a:pt x="1044271" y="3315694"/>
                  <a:pt x="1047928" y="3323378"/>
                  <a:pt x="1049572" y="3331597"/>
                </a:cubicBezTo>
                <a:cubicBezTo>
                  <a:pt x="1059023" y="3378853"/>
                  <a:pt x="1057524" y="3379205"/>
                  <a:pt x="1057524" y="3419061"/>
                </a:cubicBezTo>
              </a:path>
            </a:pathLst>
          </a:cu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51" name="Resim 5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72" b="59934"/>
          <a:stretch/>
        </p:blipFill>
        <p:spPr>
          <a:xfrm>
            <a:off x="949537" y="4312862"/>
            <a:ext cx="420774" cy="280072"/>
          </a:xfrm>
          <a:prstGeom prst="rect">
            <a:avLst/>
          </a:prstGeom>
        </p:spPr>
      </p:pic>
      <p:pic>
        <p:nvPicPr>
          <p:cNvPr id="53" name="Resim 5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768" b="60221"/>
          <a:stretch/>
        </p:blipFill>
        <p:spPr>
          <a:xfrm>
            <a:off x="949537" y="3965520"/>
            <a:ext cx="411843" cy="306917"/>
          </a:xfrm>
          <a:prstGeom prst="rect">
            <a:avLst/>
          </a:prstGeom>
        </p:spPr>
      </p:pic>
      <p:pic>
        <p:nvPicPr>
          <p:cNvPr id="61" name="Resim 6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768" b="60221"/>
          <a:stretch/>
        </p:blipFill>
        <p:spPr>
          <a:xfrm>
            <a:off x="916858" y="4582249"/>
            <a:ext cx="411843" cy="306917"/>
          </a:xfrm>
          <a:prstGeom prst="rect">
            <a:avLst/>
          </a:prstGeom>
        </p:spPr>
      </p:pic>
      <p:sp>
        <p:nvSpPr>
          <p:cNvPr id="30" name="Yuvarlatılmış Dikdörtgen 29"/>
          <p:cNvSpPr/>
          <p:nvPr/>
        </p:nvSpPr>
        <p:spPr>
          <a:xfrm>
            <a:off x="1122779" y="5847347"/>
            <a:ext cx="1006810" cy="458343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" name="Serbest Form 3"/>
          <p:cNvSpPr/>
          <p:nvPr/>
        </p:nvSpPr>
        <p:spPr>
          <a:xfrm>
            <a:off x="8160971" y="4336622"/>
            <a:ext cx="523865" cy="1576252"/>
          </a:xfrm>
          <a:custGeom>
            <a:avLst/>
            <a:gdLst>
              <a:gd name="connsiteX0" fmla="*/ 306151 w 523865"/>
              <a:gd name="connsiteY0" fmla="*/ 0 h 1576252"/>
              <a:gd name="connsiteX1" fmla="*/ 340985 w 523865"/>
              <a:gd name="connsiteY1" fmla="*/ 43543 h 1576252"/>
              <a:gd name="connsiteX2" fmla="*/ 393236 w 523865"/>
              <a:gd name="connsiteY2" fmla="*/ 78377 h 1576252"/>
              <a:gd name="connsiteX3" fmla="*/ 445488 w 523865"/>
              <a:gd name="connsiteY3" fmla="*/ 130629 h 1576252"/>
              <a:gd name="connsiteX4" fmla="*/ 454196 w 523865"/>
              <a:gd name="connsiteY4" fmla="*/ 156755 h 1576252"/>
              <a:gd name="connsiteX5" fmla="*/ 497739 w 523865"/>
              <a:gd name="connsiteY5" fmla="*/ 200297 h 1576252"/>
              <a:gd name="connsiteX6" fmla="*/ 506448 w 523865"/>
              <a:gd name="connsiteY6" fmla="*/ 235132 h 1576252"/>
              <a:gd name="connsiteX7" fmla="*/ 523865 w 523865"/>
              <a:gd name="connsiteY7" fmla="*/ 287383 h 1576252"/>
              <a:gd name="connsiteX8" fmla="*/ 515156 w 523865"/>
              <a:gd name="connsiteY8" fmla="*/ 409303 h 1576252"/>
              <a:gd name="connsiteX9" fmla="*/ 506448 w 523865"/>
              <a:gd name="connsiteY9" fmla="*/ 435429 h 1576252"/>
              <a:gd name="connsiteX10" fmla="*/ 436779 w 523865"/>
              <a:gd name="connsiteY10" fmla="*/ 522515 h 1576252"/>
              <a:gd name="connsiteX11" fmla="*/ 410654 w 523865"/>
              <a:gd name="connsiteY11" fmla="*/ 548640 h 1576252"/>
              <a:gd name="connsiteX12" fmla="*/ 393236 w 523865"/>
              <a:gd name="connsiteY12" fmla="*/ 566057 h 1576252"/>
              <a:gd name="connsiteX13" fmla="*/ 340985 w 523865"/>
              <a:gd name="connsiteY13" fmla="*/ 600892 h 1576252"/>
              <a:gd name="connsiteX14" fmla="*/ 306151 w 523865"/>
              <a:gd name="connsiteY14" fmla="*/ 644435 h 1576252"/>
              <a:gd name="connsiteX15" fmla="*/ 253899 w 523865"/>
              <a:gd name="connsiteY15" fmla="*/ 679269 h 1576252"/>
              <a:gd name="connsiteX16" fmla="*/ 227774 w 523865"/>
              <a:gd name="connsiteY16" fmla="*/ 696686 h 1576252"/>
              <a:gd name="connsiteX17" fmla="*/ 175522 w 523865"/>
              <a:gd name="connsiteY17" fmla="*/ 731520 h 1576252"/>
              <a:gd name="connsiteX18" fmla="*/ 149396 w 523865"/>
              <a:gd name="connsiteY18" fmla="*/ 748937 h 1576252"/>
              <a:gd name="connsiteX19" fmla="*/ 97145 w 523865"/>
              <a:gd name="connsiteY19" fmla="*/ 766355 h 1576252"/>
              <a:gd name="connsiteX20" fmla="*/ 44894 w 523865"/>
              <a:gd name="connsiteY20" fmla="*/ 792480 h 1576252"/>
              <a:gd name="connsiteX21" fmla="*/ 27476 w 523865"/>
              <a:gd name="connsiteY21" fmla="*/ 809897 h 1576252"/>
              <a:gd name="connsiteX22" fmla="*/ 1351 w 523865"/>
              <a:gd name="connsiteY22" fmla="*/ 827315 h 1576252"/>
              <a:gd name="connsiteX23" fmla="*/ 10059 w 523865"/>
              <a:gd name="connsiteY23" fmla="*/ 949235 h 1576252"/>
              <a:gd name="connsiteX24" fmla="*/ 18768 w 523865"/>
              <a:gd name="connsiteY24" fmla="*/ 1045029 h 1576252"/>
              <a:gd name="connsiteX25" fmla="*/ 44894 w 523865"/>
              <a:gd name="connsiteY25" fmla="*/ 1123406 h 1576252"/>
              <a:gd name="connsiteX26" fmla="*/ 53602 w 523865"/>
              <a:gd name="connsiteY26" fmla="*/ 1149532 h 1576252"/>
              <a:gd name="connsiteX27" fmla="*/ 71019 w 523865"/>
              <a:gd name="connsiteY27" fmla="*/ 1175657 h 1576252"/>
              <a:gd name="connsiteX28" fmla="*/ 79728 w 523865"/>
              <a:gd name="connsiteY28" fmla="*/ 1201783 h 1576252"/>
              <a:gd name="connsiteX29" fmla="*/ 105854 w 523865"/>
              <a:gd name="connsiteY29" fmla="*/ 1219200 h 1576252"/>
              <a:gd name="connsiteX30" fmla="*/ 149396 w 523865"/>
              <a:gd name="connsiteY30" fmla="*/ 1262743 h 1576252"/>
              <a:gd name="connsiteX31" fmla="*/ 166814 w 523865"/>
              <a:gd name="connsiteY31" fmla="*/ 1280160 h 1576252"/>
              <a:gd name="connsiteX32" fmla="*/ 227774 w 523865"/>
              <a:gd name="connsiteY32" fmla="*/ 1306286 h 1576252"/>
              <a:gd name="connsiteX33" fmla="*/ 280025 w 523865"/>
              <a:gd name="connsiteY33" fmla="*/ 1332412 h 1576252"/>
              <a:gd name="connsiteX34" fmla="*/ 375819 w 523865"/>
              <a:gd name="connsiteY34" fmla="*/ 1410789 h 1576252"/>
              <a:gd name="connsiteX35" fmla="*/ 393236 w 523865"/>
              <a:gd name="connsiteY35" fmla="*/ 1436915 h 1576252"/>
              <a:gd name="connsiteX36" fmla="*/ 436779 w 523865"/>
              <a:gd name="connsiteY36" fmla="*/ 1480457 h 1576252"/>
              <a:gd name="connsiteX37" fmla="*/ 454196 w 523865"/>
              <a:gd name="connsiteY37" fmla="*/ 1497875 h 1576252"/>
              <a:gd name="connsiteX38" fmla="*/ 454196 w 523865"/>
              <a:gd name="connsiteY38" fmla="*/ 1576252 h 1576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523865" h="1576252">
                <a:moveTo>
                  <a:pt x="306151" y="0"/>
                </a:moveTo>
                <a:cubicBezTo>
                  <a:pt x="317762" y="14514"/>
                  <a:pt x="327169" y="31109"/>
                  <a:pt x="340985" y="43543"/>
                </a:cubicBezTo>
                <a:cubicBezTo>
                  <a:pt x="356544" y="57546"/>
                  <a:pt x="378434" y="63575"/>
                  <a:pt x="393236" y="78377"/>
                </a:cubicBezTo>
                <a:lnTo>
                  <a:pt x="445488" y="130629"/>
                </a:lnTo>
                <a:cubicBezTo>
                  <a:pt x="448391" y="139338"/>
                  <a:pt x="448688" y="149411"/>
                  <a:pt x="454196" y="156755"/>
                </a:cubicBezTo>
                <a:cubicBezTo>
                  <a:pt x="466512" y="173176"/>
                  <a:pt x="497739" y="200297"/>
                  <a:pt x="497739" y="200297"/>
                </a:cubicBezTo>
                <a:cubicBezTo>
                  <a:pt x="500642" y="211909"/>
                  <a:pt x="503009" y="223668"/>
                  <a:pt x="506448" y="235132"/>
                </a:cubicBezTo>
                <a:cubicBezTo>
                  <a:pt x="511723" y="252717"/>
                  <a:pt x="523865" y="287383"/>
                  <a:pt x="523865" y="287383"/>
                </a:cubicBezTo>
                <a:cubicBezTo>
                  <a:pt x="520962" y="328023"/>
                  <a:pt x="519916" y="368839"/>
                  <a:pt x="515156" y="409303"/>
                </a:cubicBezTo>
                <a:cubicBezTo>
                  <a:pt x="514083" y="418420"/>
                  <a:pt x="510906" y="427404"/>
                  <a:pt x="506448" y="435429"/>
                </a:cubicBezTo>
                <a:cubicBezTo>
                  <a:pt x="478985" y="484864"/>
                  <a:pt x="473487" y="485807"/>
                  <a:pt x="436779" y="522515"/>
                </a:cubicBezTo>
                <a:lnTo>
                  <a:pt x="410654" y="548640"/>
                </a:lnTo>
                <a:cubicBezTo>
                  <a:pt x="404848" y="554446"/>
                  <a:pt x="400068" y="561502"/>
                  <a:pt x="393236" y="566057"/>
                </a:cubicBezTo>
                <a:lnTo>
                  <a:pt x="340985" y="600892"/>
                </a:lnTo>
                <a:cubicBezTo>
                  <a:pt x="329561" y="618027"/>
                  <a:pt x="322694" y="632028"/>
                  <a:pt x="306151" y="644435"/>
                </a:cubicBezTo>
                <a:cubicBezTo>
                  <a:pt x="289405" y="656995"/>
                  <a:pt x="271316" y="667658"/>
                  <a:pt x="253899" y="679269"/>
                </a:cubicBezTo>
                <a:lnTo>
                  <a:pt x="227774" y="696686"/>
                </a:lnTo>
                <a:lnTo>
                  <a:pt x="175522" y="731520"/>
                </a:lnTo>
                <a:cubicBezTo>
                  <a:pt x="166813" y="737326"/>
                  <a:pt x="159325" y="745627"/>
                  <a:pt x="149396" y="748937"/>
                </a:cubicBezTo>
                <a:cubicBezTo>
                  <a:pt x="131979" y="754743"/>
                  <a:pt x="112421" y="756171"/>
                  <a:pt x="97145" y="766355"/>
                </a:cubicBezTo>
                <a:cubicBezTo>
                  <a:pt x="63381" y="788864"/>
                  <a:pt x="80948" y="780462"/>
                  <a:pt x="44894" y="792480"/>
                </a:cubicBezTo>
                <a:cubicBezTo>
                  <a:pt x="39088" y="798286"/>
                  <a:pt x="33887" y="804768"/>
                  <a:pt x="27476" y="809897"/>
                </a:cubicBezTo>
                <a:cubicBezTo>
                  <a:pt x="19303" y="816435"/>
                  <a:pt x="2649" y="816929"/>
                  <a:pt x="1351" y="827315"/>
                </a:cubicBezTo>
                <a:cubicBezTo>
                  <a:pt x="-3703" y="867744"/>
                  <a:pt x="6810" y="908621"/>
                  <a:pt x="10059" y="949235"/>
                </a:cubicBezTo>
                <a:cubicBezTo>
                  <a:pt x="12616" y="981196"/>
                  <a:pt x="13196" y="1013454"/>
                  <a:pt x="18768" y="1045029"/>
                </a:cubicBezTo>
                <a:cubicBezTo>
                  <a:pt x="18769" y="1045037"/>
                  <a:pt x="40539" y="1110340"/>
                  <a:pt x="44894" y="1123406"/>
                </a:cubicBezTo>
                <a:cubicBezTo>
                  <a:pt x="47797" y="1132115"/>
                  <a:pt x="48510" y="1141894"/>
                  <a:pt x="53602" y="1149532"/>
                </a:cubicBezTo>
                <a:cubicBezTo>
                  <a:pt x="59408" y="1158240"/>
                  <a:pt x="66338" y="1166296"/>
                  <a:pt x="71019" y="1175657"/>
                </a:cubicBezTo>
                <a:cubicBezTo>
                  <a:pt x="75124" y="1183868"/>
                  <a:pt x="73993" y="1194615"/>
                  <a:pt x="79728" y="1201783"/>
                </a:cubicBezTo>
                <a:cubicBezTo>
                  <a:pt x="86266" y="1209956"/>
                  <a:pt x="97145" y="1213394"/>
                  <a:pt x="105854" y="1219200"/>
                </a:cubicBezTo>
                <a:cubicBezTo>
                  <a:pt x="135710" y="1263985"/>
                  <a:pt x="107929" y="1229570"/>
                  <a:pt x="149396" y="1262743"/>
                </a:cubicBezTo>
                <a:cubicBezTo>
                  <a:pt x="155807" y="1267872"/>
                  <a:pt x="159982" y="1275606"/>
                  <a:pt x="166814" y="1280160"/>
                </a:cubicBezTo>
                <a:cubicBezTo>
                  <a:pt x="221181" y="1316404"/>
                  <a:pt x="181326" y="1283062"/>
                  <a:pt x="227774" y="1306286"/>
                </a:cubicBezTo>
                <a:cubicBezTo>
                  <a:pt x="295301" y="1340050"/>
                  <a:pt x="214356" y="1310521"/>
                  <a:pt x="280025" y="1332412"/>
                </a:cubicBezTo>
                <a:cubicBezTo>
                  <a:pt x="310682" y="1355404"/>
                  <a:pt x="349899" y="1379685"/>
                  <a:pt x="375819" y="1410789"/>
                </a:cubicBezTo>
                <a:cubicBezTo>
                  <a:pt x="382519" y="1418830"/>
                  <a:pt x="386344" y="1429038"/>
                  <a:pt x="393236" y="1436915"/>
                </a:cubicBezTo>
                <a:cubicBezTo>
                  <a:pt x="406753" y="1452362"/>
                  <a:pt x="422265" y="1465943"/>
                  <a:pt x="436779" y="1480457"/>
                </a:cubicBezTo>
                <a:cubicBezTo>
                  <a:pt x="442585" y="1486263"/>
                  <a:pt x="454196" y="1489664"/>
                  <a:pt x="454196" y="1497875"/>
                </a:cubicBezTo>
                <a:lnTo>
                  <a:pt x="454196" y="1576252"/>
                </a:ln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9" name="Serbest Form 48"/>
          <p:cNvSpPr/>
          <p:nvPr/>
        </p:nvSpPr>
        <p:spPr>
          <a:xfrm flipH="1">
            <a:off x="8208581" y="2560320"/>
            <a:ext cx="1065475" cy="3419061"/>
          </a:xfrm>
          <a:custGeom>
            <a:avLst/>
            <a:gdLst>
              <a:gd name="connsiteX0" fmla="*/ 0 w 1065475"/>
              <a:gd name="connsiteY0" fmla="*/ 0 h 3419061"/>
              <a:gd name="connsiteX1" fmla="*/ 39757 w 1065475"/>
              <a:gd name="connsiteY1" fmla="*/ 63610 h 3419061"/>
              <a:gd name="connsiteX2" fmla="*/ 63611 w 1065475"/>
              <a:gd name="connsiteY2" fmla="*/ 87464 h 3419061"/>
              <a:gd name="connsiteX3" fmla="*/ 71562 w 1065475"/>
              <a:gd name="connsiteY3" fmla="*/ 111318 h 3419061"/>
              <a:gd name="connsiteX4" fmla="*/ 111318 w 1065475"/>
              <a:gd name="connsiteY4" fmla="*/ 159026 h 3419061"/>
              <a:gd name="connsiteX5" fmla="*/ 119270 w 1065475"/>
              <a:gd name="connsiteY5" fmla="*/ 182880 h 3419061"/>
              <a:gd name="connsiteX6" fmla="*/ 190831 w 1065475"/>
              <a:gd name="connsiteY6" fmla="*/ 222637 h 3419061"/>
              <a:gd name="connsiteX7" fmla="*/ 238539 w 1065475"/>
              <a:gd name="connsiteY7" fmla="*/ 246490 h 3419061"/>
              <a:gd name="connsiteX8" fmla="*/ 270345 w 1065475"/>
              <a:gd name="connsiteY8" fmla="*/ 254442 h 3419061"/>
              <a:gd name="connsiteX9" fmla="*/ 318052 w 1065475"/>
              <a:gd name="connsiteY9" fmla="*/ 270344 h 3419061"/>
              <a:gd name="connsiteX10" fmla="*/ 365760 w 1065475"/>
              <a:gd name="connsiteY10" fmla="*/ 302150 h 3419061"/>
              <a:gd name="connsiteX11" fmla="*/ 413468 w 1065475"/>
              <a:gd name="connsiteY11" fmla="*/ 318052 h 3419061"/>
              <a:gd name="connsiteX12" fmla="*/ 461176 w 1065475"/>
              <a:gd name="connsiteY12" fmla="*/ 349857 h 3419061"/>
              <a:gd name="connsiteX13" fmla="*/ 492981 w 1065475"/>
              <a:gd name="connsiteY13" fmla="*/ 397565 h 3419061"/>
              <a:gd name="connsiteX14" fmla="*/ 485030 w 1065475"/>
              <a:gd name="connsiteY14" fmla="*/ 715617 h 3419061"/>
              <a:gd name="connsiteX15" fmla="*/ 453225 w 1065475"/>
              <a:gd name="connsiteY15" fmla="*/ 747423 h 3419061"/>
              <a:gd name="connsiteX16" fmla="*/ 397565 w 1065475"/>
              <a:gd name="connsiteY16" fmla="*/ 803082 h 3419061"/>
              <a:gd name="connsiteX17" fmla="*/ 373711 w 1065475"/>
              <a:gd name="connsiteY17" fmla="*/ 818984 h 3419061"/>
              <a:gd name="connsiteX18" fmla="*/ 357809 w 1065475"/>
              <a:gd name="connsiteY18" fmla="*/ 842838 h 3419061"/>
              <a:gd name="connsiteX19" fmla="*/ 333955 w 1065475"/>
              <a:gd name="connsiteY19" fmla="*/ 850790 h 3419061"/>
              <a:gd name="connsiteX20" fmla="*/ 326004 w 1065475"/>
              <a:gd name="connsiteY20" fmla="*/ 874643 h 3419061"/>
              <a:gd name="connsiteX21" fmla="*/ 302150 w 1065475"/>
              <a:gd name="connsiteY21" fmla="*/ 890546 h 3419061"/>
              <a:gd name="connsiteX22" fmla="*/ 254442 w 1065475"/>
              <a:gd name="connsiteY22" fmla="*/ 922351 h 3419061"/>
              <a:gd name="connsiteX23" fmla="*/ 230588 w 1065475"/>
              <a:gd name="connsiteY23" fmla="*/ 938254 h 3419061"/>
              <a:gd name="connsiteX24" fmla="*/ 206734 w 1065475"/>
              <a:gd name="connsiteY24" fmla="*/ 962108 h 3419061"/>
              <a:gd name="connsiteX25" fmla="*/ 182880 w 1065475"/>
              <a:gd name="connsiteY25" fmla="*/ 970059 h 3419061"/>
              <a:gd name="connsiteX26" fmla="*/ 135172 w 1065475"/>
              <a:gd name="connsiteY26" fmla="*/ 1001864 h 3419061"/>
              <a:gd name="connsiteX27" fmla="*/ 95416 w 1065475"/>
              <a:gd name="connsiteY27" fmla="*/ 1041621 h 3419061"/>
              <a:gd name="connsiteX28" fmla="*/ 79513 w 1065475"/>
              <a:gd name="connsiteY28" fmla="*/ 1065475 h 3419061"/>
              <a:gd name="connsiteX29" fmla="*/ 31805 w 1065475"/>
              <a:gd name="connsiteY29" fmla="*/ 1097280 h 3419061"/>
              <a:gd name="connsiteX30" fmla="*/ 7951 w 1065475"/>
              <a:gd name="connsiteY30" fmla="*/ 1121134 h 3419061"/>
              <a:gd name="connsiteX31" fmla="*/ 15903 w 1065475"/>
              <a:gd name="connsiteY31" fmla="*/ 1280160 h 3419061"/>
              <a:gd name="connsiteX32" fmla="*/ 23854 w 1065475"/>
              <a:gd name="connsiteY32" fmla="*/ 1304014 h 3419061"/>
              <a:gd name="connsiteX33" fmla="*/ 47708 w 1065475"/>
              <a:gd name="connsiteY33" fmla="*/ 1311965 h 3419061"/>
              <a:gd name="connsiteX34" fmla="*/ 95416 w 1065475"/>
              <a:gd name="connsiteY34" fmla="*/ 1343770 h 3419061"/>
              <a:gd name="connsiteX35" fmla="*/ 127221 w 1065475"/>
              <a:gd name="connsiteY35" fmla="*/ 1391478 h 3419061"/>
              <a:gd name="connsiteX36" fmla="*/ 151075 w 1065475"/>
              <a:gd name="connsiteY36" fmla="*/ 1470991 h 3419061"/>
              <a:gd name="connsiteX37" fmla="*/ 198783 w 1065475"/>
              <a:gd name="connsiteY37" fmla="*/ 1486894 h 3419061"/>
              <a:gd name="connsiteX38" fmla="*/ 222637 w 1065475"/>
              <a:gd name="connsiteY38" fmla="*/ 1494845 h 3419061"/>
              <a:gd name="connsiteX39" fmla="*/ 246491 w 1065475"/>
              <a:gd name="connsiteY39" fmla="*/ 1510748 h 3419061"/>
              <a:gd name="connsiteX40" fmla="*/ 294198 w 1065475"/>
              <a:gd name="connsiteY40" fmla="*/ 1526650 h 3419061"/>
              <a:gd name="connsiteX41" fmla="*/ 318052 w 1065475"/>
              <a:gd name="connsiteY41" fmla="*/ 1534602 h 3419061"/>
              <a:gd name="connsiteX42" fmla="*/ 365760 w 1065475"/>
              <a:gd name="connsiteY42" fmla="*/ 1550504 h 3419061"/>
              <a:gd name="connsiteX43" fmla="*/ 389614 w 1065475"/>
              <a:gd name="connsiteY43" fmla="*/ 1558456 h 3419061"/>
              <a:gd name="connsiteX44" fmla="*/ 477078 w 1065475"/>
              <a:gd name="connsiteY44" fmla="*/ 1582310 h 3419061"/>
              <a:gd name="connsiteX45" fmla="*/ 524786 w 1065475"/>
              <a:gd name="connsiteY45" fmla="*/ 1614115 h 3419061"/>
              <a:gd name="connsiteX46" fmla="*/ 548640 w 1065475"/>
              <a:gd name="connsiteY46" fmla="*/ 1630017 h 3419061"/>
              <a:gd name="connsiteX47" fmla="*/ 596348 w 1065475"/>
              <a:gd name="connsiteY47" fmla="*/ 1653871 h 3419061"/>
              <a:gd name="connsiteX48" fmla="*/ 612251 w 1065475"/>
              <a:gd name="connsiteY48" fmla="*/ 1677725 h 3419061"/>
              <a:gd name="connsiteX49" fmla="*/ 636105 w 1065475"/>
              <a:gd name="connsiteY49" fmla="*/ 1685677 h 3419061"/>
              <a:gd name="connsiteX50" fmla="*/ 644056 w 1065475"/>
              <a:gd name="connsiteY50" fmla="*/ 1709530 h 3419061"/>
              <a:gd name="connsiteX51" fmla="*/ 675861 w 1065475"/>
              <a:gd name="connsiteY51" fmla="*/ 1725433 h 3419061"/>
              <a:gd name="connsiteX52" fmla="*/ 723569 w 1065475"/>
              <a:gd name="connsiteY52" fmla="*/ 1757238 h 3419061"/>
              <a:gd name="connsiteX53" fmla="*/ 755374 w 1065475"/>
              <a:gd name="connsiteY53" fmla="*/ 1773141 h 3419061"/>
              <a:gd name="connsiteX54" fmla="*/ 803082 w 1065475"/>
              <a:gd name="connsiteY54" fmla="*/ 1789043 h 3419061"/>
              <a:gd name="connsiteX55" fmla="*/ 850790 w 1065475"/>
              <a:gd name="connsiteY55" fmla="*/ 1828800 h 3419061"/>
              <a:gd name="connsiteX56" fmla="*/ 874644 w 1065475"/>
              <a:gd name="connsiteY56" fmla="*/ 1836751 h 3419061"/>
              <a:gd name="connsiteX57" fmla="*/ 930303 w 1065475"/>
              <a:gd name="connsiteY57" fmla="*/ 1868557 h 3419061"/>
              <a:gd name="connsiteX58" fmla="*/ 954157 w 1065475"/>
              <a:gd name="connsiteY58" fmla="*/ 1876508 h 3419061"/>
              <a:gd name="connsiteX59" fmla="*/ 1001865 w 1065475"/>
              <a:gd name="connsiteY59" fmla="*/ 1924216 h 3419061"/>
              <a:gd name="connsiteX60" fmla="*/ 1049572 w 1065475"/>
              <a:gd name="connsiteY60" fmla="*/ 1971923 h 3419061"/>
              <a:gd name="connsiteX61" fmla="*/ 1057524 w 1065475"/>
              <a:gd name="connsiteY61" fmla="*/ 2003729 h 3419061"/>
              <a:gd name="connsiteX62" fmla="*/ 1065475 w 1065475"/>
              <a:gd name="connsiteY62" fmla="*/ 2027583 h 3419061"/>
              <a:gd name="connsiteX63" fmla="*/ 1057524 w 1065475"/>
              <a:gd name="connsiteY63" fmla="*/ 2186609 h 3419061"/>
              <a:gd name="connsiteX64" fmla="*/ 1049572 w 1065475"/>
              <a:gd name="connsiteY64" fmla="*/ 2210463 h 3419061"/>
              <a:gd name="connsiteX65" fmla="*/ 1017767 w 1065475"/>
              <a:gd name="connsiteY65" fmla="*/ 2258170 h 3419061"/>
              <a:gd name="connsiteX66" fmla="*/ 993913 w 1065475"/>
              <a:gd name="connsiteY66" fmla="*/ 2274073 h 3419061"/>
              <a:gd name="connsiteX67" fmla="*/ 978011 w 1065475"/>
              <a:gd name="connsiteY67" fmla="*/ 2297927 h 3419061"/>
              <a:gd name="connsiteX68" fmla="*/ 930303 w 1065475"/>
              <a:gd name="connsiteY68" fmla="*/ 2329732 h 3419061"/>
              <a:gd name="connsiteX69" fmla="*/ 898498 w 1065475"/>
              <a:gd name="connsiteY69" fmla="*/ 2369489 h 3419061"/>
              <a:gd name="connsiteX70" fmla="*/ 858741 w 1065475"/>
              <a:gd name="connsiteY70" fmla="*/ 2409245 h 3419061"/>
              <a:gd name="connsiteX71" fmla="*/ 818985 w 1065475"/>
              <a:gd name="connsiteY71" fmla="*/ 2449002 h 3419061"/>
              <a:gd name="connsiteX72" fmla="*/ 787179 w 1065475"/>
              <a:gd name="connsiteY72" fmla="*/ 2496710 h 3419061"/>
              <a:gd name="connsiteX73" fmla="*/ 755374 w 1065475"/>
              <a:gd name="connsiteY73" fmla="*/ 2520563 h 3419061"/>
              <a:gd name="connsiteX74" fmla="*/ 707666 w 1065475"/>
              <a:gd name="connsiteY74" fmla="*/ 2552369 h 3419061"/>
              <a:gd name="connsiteX75" fmla="*/ 683812 w 1065475"/>
              <a:gd name="connsiteY75" fmla="*/ 2568271 h 3419061"/>
              <a:gd name="connsiteX76" fmla="*/ 628153 w 1065475"/>
              <a:gd name="connsiteY76" fmla="*/ 2600077 h 3419061"/>
              <a:gd name="connsiteX77" fmla="*/ 580445 w 1065475"/>
              <a:gd name="connsiteY77" fmla="*/ 2631882 h 3419061"/>
              <a:gd name="connsiteX78" fmla="*/ 588397 w 1065475"/>
              <a:gd name="connsiteY78" fmla="*/ 2695492 h 3419061"/>
              <a:gd name="connsiteX79" fmla="*/ 596348 w 1065475"/>
              <a:gd name="connsiteY79" fmla="*/ 2719346 h 3419061"/>
              <a:gd name="connsiteX80" fmla="*/ 620202 w 1065475"/>
              <a:gd name="connsiteY80" fmla="*/ 2727297 h 3419061"/>
              <a:gd name="connsiteX81" fmla="*/ 628153 w 1065475"/>
              <a:gd name="connsiteY81" fmla="*/ 2751151 h 3419061"/>
              <a:gd name="connsiteX82" fmla="*/ 659958 w 1065475"/>
              <a:gd name="connsiteY82" fmla="*/ 2798859 h 3419061"/>
              <a:gd name="connsiteX83" fmla="*/ 667910 w 1065475"/>
              <a:gd name="connsiteY83" fmla="*/ 2846567 h 3419061"/>
              <a:gd name="connsiteX84" fmla="*/ 723569 w 1065475"/>
              <a:gd name="connsiteY84" fmla="*/ 2918129 h 3419061"/>
              <a:gd name="connsiteX85" fmla="*/ 747423 w 1065475"/>
              <a:gd name="connsiteY85" fmla="*/ 2965837 h 3419061"/>
              <a:gd name="connsiteX86" fmla="*/ 795131 w 1065475"/>
              <a:gd name="connsiteY86" fmla="*/ 3005593 h 3419061"/>
              <a:gd name="connsiteX87" fmla="*/ 834887 w 1065475"/>
              <a:gd name="connsiteY87" fmla="*/ 3045350 h 3419061"/>
              <a:gd name="connsiteX88" fmla="*/ 850790 w 1065475"/>
              <a:gd name="connsiteY88" fmla="*/ 3069203 h 3419061"/>
              <a:gd name="connsiteX89" fmla="*/ 874644 w 1065475"/>
              <a:gd name="connsiteY89" fmla="*/ 3077155 h 3419061"/>
              <a:gd name="connsiteX90" fmla="*/ 898498 w 1065475"/>
              <a:gd name="connsiteY90" fmla="*/ 3093057 h 3419061"/>
              <a:gd name="connsiteX91" fmla="*/ 914400 w 1065475"/>
              <a:gd name="connsiteY91" fmla="*/ 3116911 h 3419061"/>
              <a:gd name="connsiteX92" fmla="*/ 978011 w 1065475"/>
              <a:gd name="connsiteY92" fmla="*/ 3188473 h 3419061"/>
              <a:gd name="connsiteX93" fmla="*/ 985962 w 1065475"/>
              <a:gd name="connsiteY93" fmla="*/ 3212327 h 3419061"/>
              <a:gd name="connsiteX94" fmla="*/ 1017767 w 1065475"/>
              <a:gd name="connsiteY94" fmla="*/ 3260035 h 3419061"/>
              <a:gd name="connsiteX95" fmla="*/ 1041621 w 1065475"/>
              <a:gd name="connsiteY95" fmla="*/ 3307743 h 3419061"/>
              <a:gd name="connsiteX96" fmla="*/ 1049572 w 1065475"/>
              <a:gd name="connsiteY96" fmla="*/ 3331597 h 3419061"/>
              <a:gd name="connsiteX97" fmla="*/ 1057524 w 1065475"/>
              <a:gd name="connsiteY97" fmla="*/ 3419061 h 3419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</a:cxnLst>
            <a:rect l="l" t="t" r="r" b="b"/>
            <a:pathLst>
              <a:path w="1065475" h="3419061">
                <a:moveTo>
                  <a:pt x="0" y="0"/>
                </a:moveTo>
                <a:cubicBezTo>
                  <a:pt x="3331" y="5552"/>
                  <a:pt x="31011" y="53115"/>
                  <a:pt x="39757" y="63610"/>
                </a:cubicBezTo>
                <a:cubicBezTo>
                  <a:pt x="46956" y="72248"/>
                  <a:pt x="55660" y="79513"/>
                  <a:pt x="63611" y="87464"/>
                </a:cubicBezTo>
                <a:cubicBezTo>
                  <a:pt x="66261" y="95415"/>
                  <a:pt x="67814" y="103821"/>
                  <a:pt x="71562" y="111318"/>
                </a:cubicBezTo>
                <a:cubicBezTo>
                  <a:pt x="82631" y="133456"/>
                  <a:pt x="93735" y="141442"/>
                  <a:pt x="111318" y="159026"/>
                </a:cubicBezTo>
                <a:cubicBezTo>
                  <a:pt x="113969" y="166977"/>
                  <a:pt x="113343" y="176953"/>
                  <a:pt x="119270" y="182880"/>
                </a:cubicBezTo>
                <a:cubicBezTo>
                  <a:pt x="169406" y="233015"/>
                  <a:pt x="150840" y="202641"/>
                  <a:pt x="190831" y="222637"/>
                </a:cubicBezTo>
                <a:cubicBezTo>
                  <a:pt x="237292" y="245868"/>
                  <a:pt x="191908" y="233167"/>
                  <a:pt x="238539" y="246490"/>
                </a:cubicBezTo>
                <a:cubicBezTo>
                  <a:pt x="249047" y="249492"/>
                  <a:pt x="259878" y="251302"/>
                  <a:pt x="270345" y="254442"/>
                </a:cubicBezTo>
                <a:cubicBezTo>
                  <a:pt x="286401" y="259259"/>
                  <a:pt x="318052" y="270344"/>
                  <a:pt x="318052" y="270344"/>
                </a:cubicBezTo>
                <a:cubicBezTo>
                  <a:pt x="333955" y="280946"/>
                  <a:pt x="347628" y="296106"/>
                  <a:pt x="365760" y="302150"/>
                </a:cubicBezTo>
                <a:lnTo>
                  <a:pt x="413468" y="318052"/>
                </a:lnTo>
                <a:cubicBezTo>
                  <a:pt x="429371" y="328654"/>
                  <a:pt x="450574" y="333954"/>
                  <a:pt x="461176" y="349857"/>
                </a:cubicBezTo>
                <a:lnTo>
                  <a:pt x="492981" y="397565"/>
                </a:lnTo>
                <a:cubicBezTo>
                  <a:pt x="490331" y="503582"/>
                  <a:pt x="489957" y="609681"/>
                  <a:pt x="485030" y="715617"/>
                </a:cubicBezTo>
                <a:cubicBezTo>
                  <a:pt x="483694" y="744333"/>
                  <a:pt x="475763" y="739909"/>
                  <a:pt x="453225" y="747423"/>
                </a:cubicBezTo>
                <a:cubicBezTo>
                  <a:pt x="439229" y="789408"/>
                  <a:pt x="452247" y="766628"/>
                  <a:pt x="397565" y="803082"/>
                </a:cubicBezTo>
                <a:lnTo>
                  <a:pt x="373711" y="818984"/>
                </a:lnTo>
                <a:cubicBezTo>
                  <a:pt x="368410" y="826935"/>
                  <a:pt x="365271" y="836868"/>
                  <a:pt x="357809" y="842838"/>
                </a:cubicBezTo>
                <a:cubicBezTo>
                  <a:pt x="351264" y="848074"/>
                  <a:pt x="339882" y="844863"/>
                  <a:pt x="333955" y="850790"/>
                </a:cubicBezTo>
                <a:cubicBezTo>
                  <a:pt x="328029" y="856716"/>
                  <a:pt x="331240" y="868098"/>
                  <a:pt x="326004" y="874643"/>
                </a:cubicBezTo>
                <a:cubicBezTo>
                  <a:pt x="320034" y="882105"/>
                  <a:pt x="309491" y="884428"/>
                  <a:pt x="302150" y="890546"/>
                </a:cubicBezTo>
                <a:cubicBezTo>
                  <a:pt x="262443" y="923635"/>
                  <a:pt x="296362" y="908378"/>
                  <a:pt x="254442" y="922351"/>
                </a:cubicBezTo>
                <a:cubicBezTo>
                  <a:pt x="246491" y="927652"/>
                  <a:pt x="237929" y="932136"/>
                  <a:pt x="230588" y="938254"/>
                </a:cubicBezTo>
                <a:cubicBezTo>
                  <a:pt x="221949" y="945453"/>
                  <a:pt x="216090" y="955871"/>
                  <a:pt x="206734" y="962108"/>
                </a:cubicBezTo>
                <a:cubicBezTo>
                  <a:pt x="199760" y="966757"/>
                  <a:pt x="190831" y="967409"/>
                  <a:pt x="182880" y="970059"/>
                </a:cubicBezTo>
                <a:cubicBezTo>
                  <a:pt x="166977" y="980661"/>
                  <a:pt x="145773" y="985961"/>
                  <a:pt x="135172" y="1001864"/>
                </a:cubicBezTo>
                <a:cubicBezTo>
                  <a:pt x="113969" y="1033669"/>
                  <a:pt x="127221" y="1020417"/>
                  <a:pt x="95416" y="1041621"/>
                </a:cubicBezTo>
                <a:cubicBezTo>
                  <a:pt x="90115" y="1049572"/>
                  <a:pt x="86705" y="1059182"/>
                  <a:pt x="79513" y="1065475"/>
                </a:cubicBezTo>
                <a:cubicBezTo>
                  <a:pt x="65129" y="1078061"/>
                  <a:pt x="45320" y="1083765"/>
                  <a:pt x="31805" y="1097280"/>
                </a:cubicBezTo>
                <a:lnTo>
                  <a:pt x="7951" y="1121134"/>
                </a:lnTo>
                <a:cubicBezTo>
                  <a:pt x="10602" y="1174143"/>
                  <a:pt x="11305" y="1227285"/>
                  <a:pt x="15903" y="1280160"/>
                </a:cubicBezTo>
                <a:cubicBezTo>
                  <a:pt x="16629" y="1288510"/>
                  <a:pt x="17927" y="1298087"/>
                  <a:pt x="23854" y="1304014"/>
                </a:cubicBezTo>
                <a:cubicBezTo>
                  <a:pt x="29781" y="1309941"/>
                  <a:pt x="39757" y="1309315"/>
                  <a:pt x="47708" y="1311965"/>
                </a:cubicBezTo>
                <a:cubicBezTo>
                  <a:pt x="63611" y="1322567"/>
                  <a:pt x="84814" y="1327867"/>
                  <a:pt x="95416" y="1343770"/>
                </a:cubicBezTo>
                <a:lnTo>
                  <a:pt x="127221" y="1391478"/>
                </a:lnTo>
                <a:cubicBezTo>
                  <a:pt x="129445" y="1407046"/>
                  <a:pt x="128385" y="1456810"/>
                  <a:pt x="151075" y="1470991"/>
                </a:cubicBezTo>
                <a:cubicBezTo>
                  <a:pt x="165290" y="1479875"/>
                  <a:pt x="182880" y="1481593"/>
                  <a:pt x="198783" y="1486894"/>
                </a:cubicBezTo>
                <a:lnTo>
                  <a:pt x="222637" y="1494845"/>
                </a:lnTo>
                <a:cubicBezTo>
                  <a:pt x="230588" y="1500146"/>
                  <a:pt x="237758" y="1506867"/>
                  <a:pt x="246491" y="1510748"/>
                </a:cubicBezTo>
                <a:cubicBezTo>
                  <a:pt x="261809" y="1517556"/>
                  <a:pt x="278296" y="1521349"/>
                  <a:pt x="294198" y="1526650"/>
                </a:cubicBezTo>
                <a:lnTo>
                  <a:pt x="318052" y="1534602"/>
                </a:lnTo>
                <a:lnTo>
                  <a:pt x="365760" y="1550504"/>
                </a:lnTo>
                <a:cubicBezTo>
                  <a:pt x="373711" y="1553155"/>
                  <a:pt x="381395" y="1556812"/>
                  <a:pt x="389614" y="1558456"/>
                </a:cubicBezTo>
                <a:cubicBezTo>
                  <a:pt x="410953" y="1562724"/>
                  <a:pt x="459781" y="1570779"/>
                  <a:pt x="477078" y="1582310"/>
                </a:cubicBezTo>
                <a:lnTo>
                  <a:pt x="524786" y="1614115"/>
                </a:lnTo>
                <a:cubicBezTo>
                  <a:pt x="532737" y="1619416"/>
                  <a:pt x="539574" y="1626995"/>
                  <a:pt x="548640" y="1630017"/>
                </a:cubicBezTo>
                <a:cubicBezTo>
                  <a:pt x="581560" y="1640991"/>
                  <a:pt x="565520" y="1633320"/>
                  <a:pt x="596348" y="1653871"/>
                </a:cubicBezTo>
                <a:cubicBezTo>
                  <a:pt x="601649" y="1661822"/>
                  <a:pt x="604789" y="1671755"/>
                  <a:pt x="612251" y="1677725"/>
                </a:cubicBezTo>
                <a:cubicBezTo>
                  <a:pt x="618796" y="1682961"/>
                  <a:pt x="630178" y="1679750"/>
                  <a:pt x="636105" y="1685677"/>
                </a:cubicBezTo>
                <a:cubicBezTo>
                  <a:pt x="642031" y="1691603"/>
                  <a:pt x="638130" y="1703604"/>
                  <a:pt x="644056" y="1709530"/>
                </a:cubicBezTo>
                <a:cubicBezTo>
                  <a:pt x="652437" y="1717911"/>
                  <a:pt x="666216" y="1718543"/>
                  <a:pt x="675861" y="1725433"/>
                </a:cubicBezTo>
                <a:cubicBezTo>
                  <a:pt x="750861" y="1779005"/>
                  <a:pt x="655343" y="1727998"/>
                  <a:pt x="723569" y="1757238"/>
                </a:cubicBezTo>
                <a:cubicBezTo>
                  <a:pt x="734464" y="1761907"/>
                  <a:pt x="744369" y="1768739"/>
                  <a:pt x="755374" y="1773141"/>
                </a:cubicBezTo>
                <a:cubicBezTo>
                  <a:pt x="770938" y="1779367"/>
                  <a:pt x="803082" y="1789043"/>
                  <a:pt x="803082" y="1789043"/>
                </a:cubicBezTo>
                <a:cubicBezTo>
                  <a:pt x="820666" y="1806627"/>
                  <a:pt x="828651" y="1817730"/>
                  <a:pt x="850790" y="1828800"/>
                </a:cubicBezTo>
                <a:cubicBezTo>
                  <a:pt x="858287" y="1832548"/>
                  <a:pt x="866693" y="1834101"/>
                  <a:pt x="874644" y="1836751"/>
                </a:cubicBezTo>
                <a:cubicBezTo>
                  <a:pt x="898599" y="1852721"/>
                  <a:pt x="902058" y="1856452"/>
                  <a:pt x="930303" y="1868557"/>
                </a:cubicBezTo>
                <a:cubicBezTo>
                  <a:pt x="938007" y="1871859"/>
                  <a:pt x="946206" y="1873858"/>
                  <a:pt x="954157" y="1876508"/>
                </a:cubicBezTo>
                <a:cubicBezTo>
                  <a:pt x="984521" y="1922056"/>
                  <a:pt x="952552" y="1879835"/>
                  <a:pt x="1001865" y="1924216"/>
                </a:cubicBezTo>
                <a:cubicBezTo>
                  <a:pt x="1018581" y="1939260"/>
                  <a:pt x="1049572" y="1971923"/>
                  <a:pt x="1049572" y="1971923"/>
                </a:cubicBezTo>
                <a:cubicBezTo>
                  <a:pt x="1052223" y="1982525"/>
                  <a:pt x="1054522" y="1993221"/>
                  <a:pt x="1057524" y="2003729"/>
                </a:cubicBezTo>
                <a:cubicBezTo>
                  <a:pt x="1059827" y="2011788"/>
                  <a:pt x="1065475" y="2019202"/>
                  <a:pt x="1065475" y="2027583"/>
                </a:cubicBezTo>
                <a:cubicBezTo>
                  <a:pt x="1065475" y="2080658"/>
                  <a:pt x="1062122" y="2133734"/>
                  <a:pt x="1057524" y="2186609"/>
                </a:cubicBezTo>
                <a:cubicBezTo>
                  <a:pt x="1056798" y="2194959"/>
                  <a:pt x="1053642" y="2203136"/>
                  <a:pt x="1049572" y="2210463"/>
                </a:cubicBezTo>
                <a:cubicBezTo>
                  <a:pt x="1040290" y="2227170"/>
                  <a:pt x="1033669" y="2247568"/>
                  <a:pt x="1017767" y="2258170"/>
                </a:cubicBezTo>
                <a:lnTo>
                  <a:pt x="993913" y="2274073"/>
                </a:lnTo>
                <a:cubicBezTo>
                  <a:pt x="988612" y="2282024"/>
                  <a:pt x="985203" y="2291634"/>
                  <a:pt x="978011" y="2297927"/>
                </a:cubicBezTo>
                <a:cubicBezTo>
                  <a:pt x="963627" y="2310513"/>
                  <a:pt x="930303" y="2329732"/>
                  <a:pt x="930303" y="2329732"/>
                </a:cubicBezTo>
                <a:cubicBezTo>
                  <a:pt x="914822" y="2376171"/>
                  <a:pt x="934463" y="2333523"/>
                  <a:pt x="898498" y="2369489"/>
                </a:cubicBezTo>
                <a:cubicBezTo>
                  <a:pt x="845497" y="2422491"/>
                  <a:pt x="922343" y="2366845"/>
                  <a:pt x="858741" y="2409245"/>
                </a:cubicBezTo>
                <a:cubicBezTo>
                  <a:pt x="795128" y="2504663"/>
                  <a:pt x="893198" y="2364187"/>
                  <a:pt x="818985" y="2449002"/>
                </a:cubicBezTo>
                <a:cubicBezTo>
                  <a:pt x="806399" y="2463386"/>
                  <a:pt x="802469" y="2485243"/>
                  <a:pt x="787179" y="2496710"/>
                </a:cubicBezTo>
                <a:cubicBezTo>
                  <a:pt x="776577" y="2504661"/>
                  <a:pt x="766230" y="2512964"/>
                  <a:pt x="755374" y="2520563"/>
                </a:cubicBezTo>
                <a:cubicBezTo>
                  <a:pt x="739716" y="2531523"/>
                  <a:pt x="723569" y="2541767"/>
                  <a:pt x="707666" y="2552369"/>
                </a:cubicBezTo>
                <a:cubicBezTo>
                  <a:pt x="699715" y="2557670"/>
                  <a:pt x="691457" y="2562537"/>
                  <a:pt x="683812" y="2568271"/>
                </a:cubicBezTo>
                <a:cubicBezTo>
                  <a:pt x="579488" y="2646514"/>
                  <a:pt x="706204" y="2556715"/>
                  <a:pt x="628153" y="2600077"/>
                </a:cubicBezTo>
                <a:cubicBezTo>
                  <a:pt x="611446" y="2609359"/>
                  <a:pt x="580445" y="2631882"/>
                  <a:pt x="580445" y="2631882"/>
                </a:cubicBezTo>
                <a:cubicBezTo>
                  <a:pt x="583096" y="2653085"/>
                  <a:pt x="584574" y="2674468"/>
                  <a:pt x="588397" y="2695492"/>
                </a:cubicBezTo>
                <a:cubicBezTo>
                  <a:pt x="589896" y="2703738"/>
                  <a:pt x="590421" y="2713419"/>
                  <a:pt x="596348" y="2719346"/>
                </a:cubicBezTo>
                <a:cubicBezTo>
                  <a:pt x="602275" y="2725273"/>
                  <a:pt x="612251" y="2724647"/>
                  <a:pt x="620202" y="2727297"/>
                </a:cubicBezTo>
                <a:cubicBezTo>
                  <a:pt x="622852" y="2735248"/>
                  <a:pt x="624083" y="2743824"/>
                  <a:pt x="628153" y="2751151"/>
                </a:cubicBezTo>
                <a:cubicBezTo>
                  <a:pt x="637435" y="2767858"/>
                  <a:pt x="659958" y="2798859"/>
                  <a:pt x="659958" y="2798859"/>
                </a:cubicBezTo>
                <a:cubicBezTo>
                  <a:pt x="662609" y="2814762"/>
                  <a:pt x="661709" y="2831685"/>
                  <a:pt x="667910" y="2846567"/>
                </a:cubicBezTo>
                <a:cubicBezTo>
                  <a:pt x="681497" y="2879176"/>
                  <a:pt x="700589" y="2895149"/>
                  <a:pt x="723569" y="2918129"/>
                </a:cubicBezTo>
                <a:cubicBezTo>
                  <a:pt x="730036" y="2937531"/>
                  <a:pt x="732008" y="2950423"/>
                  <a:pt x="747423" y="2965837"/>
                </a:cubicBezTo>
                <a:cubicBezTo>
                  <a:pt x="809961" y="3028374"/>
                  <a:pt x="730009" y="2927446"/>
                  <a:pt x="795131" y="3005593"/>
                </a:cubicBezTo>
                <a:cubicBezTo>
                  <a:pt x="828262" y="3045351"/>
                  <a:pt x="791153" y="3016194"/>
                  <a:pt x="834887" y="3045350"/>
                </a:cubicBezTo>
                <a:cubicBezTo>
                  <a:pt x="840188" y="3053301"/>
                  <a:pt x="843328" y="3063233"/>
                  <a:pt x="850790" y="3069203"/>
                </a:cubicBezTo>
                <a:cubicBezTo>
                  <a:pt x="857335" y="3074439"/>
                  <a:pt x="867147" y="3073407"/>
                  <a:pt x="874644" y="3077155"/>
                </a:cubicBezTo>
                <a:cubicBezTo>
                  <a:pt x="883191" y="3081429"/>
                  <a:pt x="890547" y="3087756"/>
                  <a:pt x="898498" y="3093057"/>
                </a:cubicBezTo>
                <a:cubicBezTo>
                  <a:pt x="903799" y="3101008"/>
                  <a:pt x="908051" y="3109769"/>
                  <a:pt x="914400" y="3116911"/>
                </a:cubicBezTo>
                <a:cubicBezTo>
                  <a:pt x="987024" y="3198614"/>
                  <a:pt x="941917" y="3134333"/>
                  <a:pt x="978011" y="3188473"/>
                </a:cubicBezTo>
                <a:cubicBezTo>
                  <a:pt x="980661" y="3196424"/>
                  <a:pt x="981892" y="3205000"/>
                  <a:pt x="985962" y="3212327"/>
                </a:cubicBezTo>
                <a:cubicBezTo>
                  <a:pt x="995244" y="3229034"/>
                  <a:pt x="1011723" y="3241903"/>
                  <a:pt x="1017767" y="3260035"/>
                </a:cubicBezTo>
                <a:cubicBezTo>
                  <a:pt x="1028740" y="3292955"/>
                  <a:pt x="1021069" y="3276915"/>
                  <a:pt x="1041621" y="3307743"/>
                </a:cubicBezTo>
                <a:cubicBezTo>
                  <a:pt x="1044271" y="3315694"/>
                  <a:pt x="1047928" y="3323378"/>
                  <a:pt x="1049572" y="3331597"/>
                </a:cubicBezTo>
                <a:cubicBezTo>
                  <a:pt x="1059023" y="3378853"/>
                  <a:pt x="1057524" y="3379205"/>
                  <a:pt x="1057524" y="3419061"/>
                </a:cubicBezTo>
              </a:path>
            </a:pathLst>
          </a:cu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Serbest Form 6"/>
          <p:cNvSpPr/>
          <p:nvPr/>
        </p:nvSpPr>
        <p:spPr>
          <a:xfrm>
            <a:off x="9262430" y="4373123"/>
            <a:ext cx="513840" cy="1612760"/>
          </a:xfrm>
          <a:custGeom>
            <a:avLst/>
            <a:gdLst>
              <a:gd name="connsiteX0" fmla="*/ 237510 w 513840"/>
              <a:gd name="connsiteY0" fmla="*/ 0 h 1612760"/>
              <a:gd name="connsiteX1" fmla="*/ 202341 w 513840"/>
              <a:gd name="connsiteY1" fmla="*/ 5024 h 1612760"/>
              <a:gd name="connsiteX2" fmla="*/ 187268 w 513840"/>
              <a:gd name="connsiteY2" fmla="*/ 35169 h 1612760"/>
              <a:gd name="connsiteX3" fmla="*/ 172196 w 513840"/>
              <a:gd name="connsiteY3" fmla="*/ 50241 h 1612760"/>
              <a:gd name="connsiteX4" fmla="*/ 167171 w 513840"/>
              <a:gd name="connsiteY4" fmla="*/ 65314 h 1612760"/>
              <a:gd name="connsiteX5" fmla="*/ 147075 w 513840"/>
              <a:gd name="connsiteY5" fmla="*/ 90435 h 1612760"/>
              <a:gd name="connsiteX6" fmla="*/ 121954 w 513840"/>
              <a:gd name="connsiteY6" fmla="*/ 110532 h 1612760"/>
              <a:gd name="connsiteX7" fmla="*/ 111906 w 513840"/>
              <a:gd name="connsiteY7" fmla="*/ 125604 h 1612760"/>
              <a:gd name="connsiteX8" fmla="*/ 91809 w 513840"/>
              <a:gd name="connsiteY8" fmla="*/ 145701 h 1612760"/>
              <a:gd name="connsiteX9" fmla="*/ 71712 w 513840"/>
              <a:gd name="connsiteY9" fmla="*/ 170822 h 1612760"/>
              <a:gd name="connsiteX10" fmla="*/ 66688 w 513840"/>
              <a:gd name="connsiteY10" fmla="*/ 185894 h 1612760"/>
              <a:gd name="connsiteX11" fmla="*/ 56640 w 513840"/>
              <a:gd name="connsiteY11" fmla="*/ 200967 h 1612760"/>
              <a:gd name="connsiteX12" fmla="*/ 51615 w 513840"/>
              <a:gd name="connsiteY12" fmla="*/ 221063 h 1612760"/>
              <a:gd name="connsiteX13" fmla="*/ 56640 w 513840"/>
              <a:gd name="connsiteY13" fmla="*/ 406958 h 1612760"/>
              <a:gd name="connsiteX14" fmla="*/ 61664 w 513840"/>
              <a:gd name="connsiteY14" fmla="*/ 422030 h 1612760"/>
              <a:gd name="connsiteX15" fmla="*/ 81761 w 513840"/>
              <a:gd name="connsiteY15" fmla="*/ 442127 h 1612760"/>
              <a:gd name="connsiteX16" fmla="*/ 106881 w 513840"/>
              <a:gd name="connsiteY16" fmla="*/ 462224 h 1612760"/>
              <a:gd name="connsiteX17" fmla="*/ 132002 w 513840"/>
              <a:gd name="connsiteY17" fmla="*/ 477296 h 1612760"/>
              <a:gd name="connsiteX18" fmla="*/ 142051 w 513840"/>
              <a:gd name="connsiteY18" fmla="*/ 487345 h 1612760"/>
              <a:gd name="connsiteX19" fmla="*/ 172196 w 513840"/>
              <a:gd name="connsiteY19" fmla="*/ 497393 h 1612760"/>
              <a:gd name="connsiteX20" fmla="*/ 217413 w 513840"/>
              <a:gd name="connsiteY20" fmla="*/ 507441 h 1612760"/>
              <a:gd name="connsiteX21" fmla="*/ 232486 w 513840"/>
              <a:gd name="connsiteY21" fmla="*/ 517490 h 1612760"/>
              <a:gd name="connsiteX22" fmla="*/ 267655 w 513840"/>
              <a:gd name="connsiteY22" fmla="*/ 542611 h 1612760"/>
              <a:gd name="connsiteX23" fmla="*/ 297800 w 513840"/>
              <a:gd name="connsiteY23" fmla="*/ 587828 h 1612760"/>
              <a:gd name="connsiteX24" fmla="*/ 307848 w 513840"/>
              <a:gd name="connsiteY24" fmla="*/ 602901 h 1612760"/>
              <a:gd name="connsiteX25" fmla="*/ 337993 w 513840"/>
              <a:gd name="connsiteY25" fmla="*/ 643094 h 1612760"/>
              <a:gd name="connsiteX26" fmla="*/ 363114 w 513840"/>
              <a:gd name="connsiteY26" fmla="*/ 688312 h 1612760"/>
              <a:gd name="connsiteX27" fmla="*/ 373163 w 513840"/>
              <a:gd name="connsiteY27" fmla="*/ 698360 h 1612760"/>
              <a:gd name="connsiteX28" fmla="*/ 398284 w 513840"/>
              <a:gd name="connsiteY28" fmla="*/ 723481 h 1612760"/>
              <a:gd name="connsiteX29" fmla="*/ 438477 w 513840"/>
              <a:gd name="connsiteY29" fmla="*/ 768699 h 1612760"/>
              <a:gd name="connsiteX30" fmla="*/ 453550 w 513840"/>
              <a:gd name="connsiteY30" fmla="*/ 783771 h 1612760"/>
              <a:gd name="connsiteX31" fmla="*/ 478670 w 513840"/>
              <a:gd name="connsiteY31" fmla="*/ 823965 h 1612760"/>
              <a:gd name="connsiteX32" fmla="*/ 503791 w 513840"/>
              <a:gd name="connsiteY32" fmla="*/ 854110 h 1612760"/>
              <a:gd name="connsiteX33" fmla="*/ 508815 w 513840"/>
              <a:gd name="connsiteY33" fmla="*/ 874206 h 1612760"/>
              <a:gd name="connsiteX34" fmla="*/ 513840 w 513840"/>
              <a:gd name="connsiteY34" fmla="*/ 889279 h 1612760"/>
              <a:gd name="connsiteX35" fmla="*/ 503791 w 513840"/>
              <a:gd name="connsiteY35" fmla="*/ 954593 h 1612760"/>
              <a:gd name="connsiteX36" fmla="*/ 493743 w 513840"/>
              <a:gd name="connsiteY36" fmla="*/ 969666 h 1612760"/>
              <a:gd name="connsiteX37" fmla="*/ 478670 w 513840"/>
              <a:gd name="connsiteY37" fmla="*/ 984738 h 1612760"/>
              <a:gd name="connsiteX38" fmla="*/ 473646 w 513840"/>
              <a:gd name="connsiteY38" fmla="*/ 999811 h 1612760"/>
              <a:gd name="connsiteX39" fmla="*/ 458574 w 513840"/>
              <a:gd name="connsiteY39" fmla="*/ 1009859 h 1612760"/>
              <a:gd name="connsiteX40" fmla="*/ 438477 w 513840"/>
              <a:gd name="connsiteY40" fmla="*/ 1029956 h 1612760"/>
              <a:gd name="connsiteX41" fmla="*/ 418380 w 513840"/>
              <a:gd name="connsiteY41" fmla="*/ 1060101 h 1612760"/>
              <a:gd name="connsiteX42" fmla="*/ 393259 w 513840"/>
              <a:gd name="connsiteY42" fmla="*/ 1080197 h 1612760"/>
              <a:gd name="connsiteX43" fmla="*/ 378187 w 513840"/>
              <a:gd name="connsiteY43" fmla="*/ 1090246 h 1612760"/>
              <a:gd name="connsiteX44" fmla="*/ 348042 w 513840"/>
              <a:gd name="connsiteY44" fmla="*/ 1110343 h 1612760"/>
              <a:gd name="connsiteX45" fmla="*/ 307848 w 513840"/>
              <a:gd name="connsiteY45" fmla="*/ 1145512 h 1612760"/>
              <a:gd name="connsiteX46" fmla="*/ 267655 w 513840"/>
              <a:gd name="connsiteY46" fmla="*/ 1165608 h 1612760"/>
              <a:gd name="connsiteX47" fmla="*/ 247558 w 513840"/>
              <a:gd name="connsiteY47" fmla="*/ 1185705 h 1612760"/>
              <a:gd name="connsiteX48" fmla="*/ 207365 w 513840"/>
              <a:gd name="connsiteY48" fmla="*/ 1220874 h 1612760"/>
              <a:gd name="connsiteX49" fmla="*/ 192292 w 513840"/>
              <a:gd name="connsiteY49" fmla="*/ 1235947 h 1612760"/>
              <a:gd name="connsiteX50" fmla="*/ 177220 w 513840"/>
              <a:gd name="connsiteY50" fmla="*/ 1245995 h 1612760"/>
              <a:gd name="connsiteX51" fmla="*/ 147075 w 513840"/>
              <a:gd name="connsiteY51" fmla="*/ 1286189 h 1612760"/>
              <a:gd name="connsiteX52" fmla="*/ 126978 w 513840"/>
              <a:gd name="connsiteY52" fmla="*/ 1311310 h 1612760"/>
              <a:gd name="connsiteX53" fmla="*/ 106881 w 513840"/>
              <a:gd name="connsiteY53" fmla="*/ 1336430 h 1612760"/>
              <a:gd name="connsiteX54" fmla="*/ 96833 w 513840"/>
              <a:gd name="connsiteY54" fmla="*/ 1351503 h 1612760"/>
              <a:gd name="connsiteX55" fmla="*/ 81761 w 513840"/>
              <a:gd name="connsiteY55" fmla="*/ 1366575 h 1612760"/>
              <a:gd name="connsiteX56" fmla="*/ 66688 w 513840"/>
              <a:gd name="connsiteY56" fmla="*/ 1396721 h 1612760"/>
              <a:gd name="connsiteX57" fmla="*/ 51615 w 513840"/>
              <a:gd name="connsiteY57" fmla="*/ 1411793 h 1612760"/>
              <a:gd name="connsiteX58" fmla="*/ 41567 w 513840"/>
              <a:gd name="connsiteY58" fmla="*/ 1426866 h 1612760"/>
              <a:gd name="connsiteX59" fmla="*/ 16446 w 513840"/>
              <a:gd name="connsiteY59" fmla="*/ 1462035 h 1612760"/>
              <a:gd name="connsiteX60" fmla="*/ 11422 w 513840"/>
              <a:gd name="connsiteY60" fmla="*/ 1477107 h 1612760"/>
              <a:gd name="connsiteX61" fmla="*/ 1374 w 513840"/>
              <a:gd name="connsiteY61" fmla="*/ 1487156 h 1612760"/>
              <a:gd name="connsiteX62" fmla="*/ 1374 w 513840"/>
              <a:gd name="connsiteY62" fmla="*/ 1612760 h 1612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513840" h="1612760">
                <a:moveTo>
                  <a:pt x="237510" y="0"/>
                </a:moveTo>
                <a:cubicBezTo>
                  <a:pt x="225787" y="1675"/>
                  <a:pt x="213162" y="215"/>
                  <a:pt x="202341" y="5024"/>
                </a:cubicBezTo>
                <a:cubicBezTo>
                  <a:pt x="191105" y="10018"/>
                  <a:pt x="192666" y="27072"/>
                  <a:pt x="187268" y="35169"/>
                </a:cubicBezTo>
                <a:cubicBezTo>
                  <a:pt x="183327" y="41081"/>
                  <a:pt x="177220" y="45217"/>
                  <a:pt x="172196" y="50241"/>
                </a:cubicBezTo>
                <a:cubicBezTo>
                  <a:pt x="170521" y="55265"/>
                  <a:pt x="169540" y="60577"/>
                  <a:pt x="167171" y="65314"/>
                </a:cubicBezTo>
                <a:cubicBezTo>
                  <a:pt x="162820" y="74016"/>
                  <a:pt x="154862" y="84205"/>
                  <a:pt x="147075" y="90435"/>
                </a:cubicBezTo>
                <a:cubicBezTo>
                  <a:pt x="132562" y="102046"/>
                  <a:pt x="132741" y="97048"/>
                  <a:pt x="121954" y="110532"/>
                </a:cubicBezTo>
                <a:cubicBezTo>
                  <a:pt x="118182" y="115247"/>
                  <a:pt x="115836" y="121020"/>
                  <a:pt x="111906" y="125604"/>
                </a:cubicBezTo>
                <a:cubicBezTo>
                  <a:pt x="105741" y="132797"/>
                  <a:pt x="97064" y="137818"/>
                  <a:pt x="91809" y="145701"/>
                </a:cubicBezTo>
                <a:cubicBezTo>
                  <a:pt x="79133" y="164715"/>
                  <a:pt x="86031" y="156503"/>
                  <a:pt x="71712" y="170822"/>
                </a:cubicBezTo>
                <a:cubicBezTo>
                  <a:pt x="70037" y="175846"/>
                  <a:pt x="69056" y="181157"/>
                  <a:pt x="66688" y="185894"/>
                </a:cubicBezTo>
                <a:cubicBezTo>
                  <a:pt x="63988" y="191295"/>
                  <a:pt x="59019" y="195417"/>
                  <a:pt x="56640" y="200967"/>
                </a:cubicBezTo>
                <a:cubicBezTo>
                  <a:pt x="53920" y="207314"/>
                  <a:pt x="53290" y="214364"/>
                  <a:pt x="51615" y="221063"/>
                </a:cubicBezTo>
                <a:cubicBezTo>
                  <a:pt x="53290" y="283028"/>
                  <a:pt x="53544" y="345048"/>
                  <a:pt x="56640" y="406958"/>
                </a:cubicBezTo>
                <a:cubicBezTo>
                  <a:pt x="56904" y="412247"/>
                  <a:pt x="58586" y="417721"/>
                  <a:pt x="61664" y="422030"/>
                </a:cubicBezTo>
                <a:cubicBezTo>
                  <a:pt x="67171" y="429739"/>
                  <a:pt x="76506" y="434244"/>
                  <a:pt x="81761" y="442127"/>
                </a:cubicBezTo>
                <a:cubicBezTo>
                  <a:pt x="94746" y="461606"/>
                  <a:pt x="86080" y="455290"/>
                  <a:pt x="106881" y="462224"/>
                </a:cubicBezTo>
                <a:cubicBezTo>
                  <a:pt x="132346" y="487687"/>
                  <a:pt x="99388" y="457727"/>
                  <a:pt x="132002" y="477296"/>
                </a:cubicBezTo>
                <a:cubicBezTo>
                  <a:pt x="136064" y="479733"/>
                  <a:pt x="137814" y="485226"/>
                  <a:pt x="142051" y="487345"/>
                </a:cubicBezTo>
                <a:cubicBezTo>
                  <a:pt x="151525" y="492082"/>
                  <a:pt x="162148" y="494044"/>
                  <a:pt x="172196" y="497393"/>
                </a:cubicBezTo>
                <a:cubicBezTo>
                  <a:pt x="196933" y="505639"/>
                  <a:pt x="182042" y="501546"/>
                  <a:pt x="217413" y="507441"/>
                </a:cubicBezTo>
                <a:cubicBezTo>
                  <a:pt x="222437" y="510791"/>
                  <a:pt x="227085" y="514789"/>
                  <a:pt x="232486" y="517490"/>
                </a:cubicBezTo>
                <a:cubicBezTo>
                  <a:pt x="253893" y="528194"/>
                  <a:pt x="248559" y="513968"/>
                  <a:pt x="267655" y="542611"/>
                </a:cubicBezTo>
                <a:lnTo>
                  <a:pt x="297800" y="587828"/>
                </a:lnTo>
                <a:cubicBezTo>
                  <a:pt x="301149" y="592852"/>
                  <a:pt x="303578" y="598631"/>
                  <a:pt x="307848" y="602901"/>
                </a:cubicBezTo>
                <a:cubicBezTo>
                  <a:pt x="319753" y="614805"/>
                  <a:pt x="332310" y="626046"/>
                  <a:pt x="337993" y="643094"/>
                </a:cubicBezTo>
                <a:cubicBezTo>
                  <a:pt x="344311" y="662045"/>
                  <a:pt x="345841" y="671041"/>
                  <a:pt x="363114" y="688312"/>
                </a:cubicBezTo>
                <a:cubicBezTo>
                  <a:pt x="366464" y="691661"/>
                  <a:pt x="370204" y="694661"/>
                  <a:pt x="373163" y="698360"/>
                </a:cubicBezTo>
                <a:cubicBezTo>
                  <a:pt x="392304" y="722286"/>
                  <a:pt x="372443" y="706255"/>
                  <a:pt x="398284" y="723481"/>
                </a:cubicBezTo>
                <a:cubicBezTo>
                  <a:pt x="420459" y="753050"/>
                  <a:pt x="407437" y="737660"/>
                  <a:pt x="438477" y="768699"/>
                </a:cubicBezTo>
                <a:lnTo>
                  <a:pt x="453550" y="783771"/>
                </a:lnTo>
                <a:cubicBezTo>
                  <a:pt x="479845" y="849511"/>
                  <a:pt x="446500" y="775711"/>
                  <a:pt x="478670" y="823965"/>
                </a:cubicBezTo>
                <a:cubicBezTo>
                  <a:pt x="501686" y="858488"/>
                  <a:pt x="455200" y="817664"/>
                  <a:pt x="503791" y="854110"/>
                </a:cubicBezTo>
                <a:cubicBezTo>
                  <a:pt x="505466" y="860809"/>
                  <a:pt x="506918" y="867567"/>
                  <a:pt x="508815" y="874206"/>
                </a:cubicBezTo>
                <a:cubicBezTo>
                  <a:pt x="510270" y="879298"/>
                  <a:pt x="513840" y="883983"/>
                  <a:pt x="513840" y="889279"/>
                </a:cubicBezTo>
                <a:cubicBezTo>
                  <a:pt x="513840" y="900806"/>
                  <a:pt x="512390" y="937393"/>
                  <a:pt x="503791" y="954593"/>
                </a:cubicBezTo>
                <a:cubicBezTo>
                  <a:pt x="501091" y="959994"/>
                  <a:pt x="497609" y="965027"/>
                  <a:pt x="493743" y="969666"/>
                </a:cubicBezTo>
                <a:cubicBezTo>
                  <a:pt x="489194" y="975124"/>
                  <a:pt x="483694" y="979714"/>
                  <a:pt x="478670" y="984738"/>
                </a:cubicBezTo>
                <a:cubicBezTo>
                  <a:pt x="476995" y="989762"/>
                  <a:pt x="476954" y="995675"/>
                  <a:pt x="473646" y="999811"/>
                </a:cubicBezTo>
                <a:cubicBezTo>
                  <a:pt x="469874" y="1004526"/>
                  <a:pt x="463158" y="1005929"/>
                  <a:pt x="458574" y="1009859"/>
                </a:cubicBezTo>
                <a:cubicBezTo>
                  <a:pt x="451381" y="1016024"/>
                  <a:pt x="443732" y="1022073"/>
                  <a:pt x="438477" y="1029956"/>
                </a:cubicBezTo>
                <a:cubicBezTo>
                  <a:pt x="431778" y="1040004"/>
                  <a:pt x="428428" y="1053402"/>
                  <a:pt x="418380" y="1060101"/>
                </a:cubicBezTo>
                <a:cubicBezTo>
                  <a:pt x="372005" y="1091018"/>
                  <a:pt x="429043" y="1051569"/>
                  <a:pt x="393259" y="1080197"/>
                </a:cubicBezTo>
                <a:cubicBezTo>
                  <a:pt x="388544" y="1083969"/>
                  <a:pt x="382826" y="1086380"/>
                  <a:pt x="378187" y="1090246"/>
                </a:cubicBezTo>
                <a:cubicBezTo>
                  <a:pt x="353098" y="1111153"/>
                  <a:pt x="374528" y="1101512"/>
                  <a:pt x="348042" y="1110343"/>
                </a:cubicBezTo>
                <a:cubicBezTo>
                  <a:pt x="334947" y="1123437"/>
                  <a:pt x="324464" y="1137204"/>
                  <a:pt x="307848" y="1145512"/>
                </a:cubicBezTo>
                <a:cubicBezTo>
                  <a:pt x="279204" y="1159834"/>
                  <a:pt x="305261" y="1136360"/>
                  <a:pt x="267655" y="1165608"/>
                </a:cubicBezTo>
                <a:cubicBezTo>
                  <a:pt x="260177" y="1171424"/>
                  <a:pt x="255440" y="1180450"/>
                  <a:pt x="247558" y="1185705"/>
                </a:cubicBezTo>
                <a:cubicBezTo>
                  <a:pt x="222634" y="1202323"/>
                  <a:pt x="236754" y="1191485"/>
                  <a:pt x="207365" y="1220874"/>
                </a:cubicBezTo>
                <a:cubicBezTo>
                  <a:pt x="202341" y="1225898"/>
                  <a:pt x="198204" y="1232006"/>
                  <a:pt x="192292" y="1235947"/>
                </a:cubicBezTo>
                <a:cubicBezTo>
                  <a:pt x="187268" y="1239296"/>
                  <a:pt x="181935" y="1242223"/>
                  <a:pt x="177220" y="1245995"/>
                </a:cubicBezTo>
                <a:cubicBezTo>
                  <a:pt x="154927" y="1263830"/>
                  <a:pt x="179244" y="1254023"/>
                  <a:pt x="147075" y="1286189"/>
                </a:cubicBezTo>
                <a:cubicBezTo>
                  <a:pt x="137727" y="1295536"/>
                  <a:pt x="133317" y="1298631"/>
                  <a:pt x="126978" y="1311310"/>
                </a:cubicBezTo>
                <a:cubicBezTo>
                  <a:pt x="114845" y="1335577"/>
                  <a:pt x="132289" y="1319493"/>
                  <a:pt x="106881" y="1336430"/>
                </a:cubicBezTo>
                <a:cubicBezTo>
                  <a:pt x="103532" y="1341454"/>
                  <a:pt x="100699" y="1346864"/>
                  <a:pt x="96833" y="1351503"/>
                </a:cubicBezTo>
                <a:cubicBezTo>
                  <a:pt x="92285" y="1356961"/>
                  <a:pt x="85702" y="1360663"/>
                  <a:pt x="81761" y="1366575"/>
                </a:cubicBezTo>
                <a:cubicBezTo>
                  <a:pt x="51554" y="1411885"/>
                  <a:pt x="106208" y="1349298"/>
                  <a:pt x="66688" y="1396721"/>
                </a:cubicBezTo>
                <a:cubicBezTo>
                  <a:pt x="62139" y="1402179"/>
                  <a:pt x="56164" y="1406335"/>
                  <a:pt x="51615" y="1411793"/>
                </a:cubicBezTo>
                <a:cubicBezTo>
                  <a:pt x="47749" y="1416432"/>
                  <a:pt x="45077" y="1421952"/>
                  <a:pt x="41567" y="1426866"/>
                </a:cubicBezTo>
                <a:cubicBezTo>
                  <a:pt x="10390" y="1470515"/>
                  <a:pt x="40141" y="1426493"/>
                  <a:pt x="16446" y="1462035"/>
                </a:cubicBezTo>
                <a:cubicBezTo>
                  <a:pt x="14771" y="1467059"/>
                  <a:pt x="14147" y="1472566"/>
                  <a:pt x="11422" y="1477107"/>
                </a:cubicBezTo>
                <a:cubicBezTo>
                  <a:pt x="8985" y="1481169"/>
                  <a:pt x="1724" y="1482432"/>
                  <a:pt x="1374" y="1487156"/>
                </a:cubicBezTo>
                <a:cubicBezTo>
                  <a:pt x="-1719" y="1528910"/>
                  <a:pt x="1374" y="1570892"/>
                  <a:pt x="1374" y="1612760"/>
                </a:cubicBezTo>
              </a:path>
            </a:pathLst>
          </a:cu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Yuvarlatılmış Dikdörtgen 7"/>
          <p:cNvSpPr/>
          <p:nvPr/>
        </p:nvSpPr>
        <p:spPr>
          <a:xfrm>
            <a:off x="8265249" y="2530166"/>
            <a:ext cx="675341" cy="27361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>
                <a:solidFill>
                  <a:schemeClr val="tx1"/>
                </a:solidFill>
              </a:rPr>
              <a:t>A</a:t>
            </a:r>
            <a:endParaRPr lang="tr-TR" dirty="0">
              <a:solidFill>
                <a:schemeClr val="tx1"/>
              </a:solidFill>
            </a:endParaRPr>
          </a:p>
        </p:txBody>
      </p:sp>
      <p:sp>
        <p:nvSpPr>
          <p:cNvPr id="31" name="Yuvarlatılmış Dikdörtgen 30"/>
          <p:cNvSpPr/>
          <p:nvPr/>
        </p:nvSpPr>
        <p:spPr>
          <a:xfrm>
            <a:off x="9068202" y="2543221"/>
            <a:ext cx="675341" cy="27361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>
                <a:solidFill>
                  <a:schemeClr val="tx1"/>
                </a:solidFill>
              </a:rPr>
              <a:t>T</a:t>
            </a:r>
            <a:endParaRPr lang="tr-TR" dirty="0">
              <a:solidFill>
                <a:schemeClr val="tx1"/>
              </a:solidFill>
            </a:endParaRPr>
          </a:p>
        </p:txBody>
      </p:sp>
      <p:cxnSp>
        <p:nvCxnSpPr>
          <p:cNvPr id="10" name="Düz Bağlayıcı 9"/>
          <p:cNvCxnSpPr/>
          <p:nvPr/>
        </p:nvCxnSpPr>
        <p:spPr>
          <a:xfrm>
            <a:off x="9100700" y="2666974"/>
            <a:ext cx="19726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Düz Bağlayıcı 32"/>
          <p:cNvCxnSpPr/>
          <p:nvPr/>
        </p:nvCxnSpPr>
        <p:spPr>
          <a:xfrm>
            <a:off x="8684836" y="2665454"/>
            <a:ext cx="19726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Düz Bağlayıcı 33"/>
          <p:cNvCxnSpPr/>
          <p:nvPr/>
        </p:nvCxnSpPr>
        <p:spPr>
          <a:xfrm flipV="1">
            <a:off x="1185762" y="2568943"/>
            <a:ext cx="1662204" cy="9957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Düz Bağlayıcı 34"/>
          <p:cNvCxnSpPr/>
          <p:nvPr/>
        </p:nvCxnSpPr>
        <p:spPr>
          <a:xfrm flipV="1">
            <a:off x="3989155" y="2543962"/>
            <a:ext cx="1662204" cy="9957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4864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4" grpId="0" animBg="1"/>
      <p:bldP spid="49" grpId="0" animBg="1"/>
      <p:bldP spid="7" grpId="0" animBg="1"/>
      <p:bldP spid="8" grpId="0"/>
      <p:bldP spid="3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 2"/>
          <p:cNvGrpSpPr/>
          <p:nvPr/>
        </p:nvGrpSpPr>
        <p:grpSpPr>
          <a:xfrm>
            <a:off x="10" y="7"/>
            <a:ext cx="12192001" cy="6862151"/>
            <a:chOff x="-1" y="-2"/>
            <a:chExt cx="12192001" cy="6862150"/>
          </a:xfrm>
        </p:grpSpPr>
        <p:sp>
          <p:nvSpPr>
            <p:cNvPr id="25" name="Yarım Çerçeve 24"/>
            <p:cNvSpPr/>
            <p:nvPr/>
          </p:nvSpPr>
          <p:spPr>
            <a:xfrm flipV="1">
              <a:off x="-1" y="3442148"/>
              <a:ext cx="7069527" cy="3420000"/>
            </a:xfrm>
            <a:prstGeom prst="halfFrame">
              <a:avLst>
                <a:gd name="adj1" fmla="val 3724"/>
                <a:gd name="adj2" fmla="val 3111"/>
              </a:avLst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sz="1801">
                <a:solidFill>
                  <a:schemeClr val="tx1"/>
                </a:solidFill>
              </a:endParaRPr>
            </a:p>
          </p:txBody>
        </p:sp>
        <p:sp>
          <p:nvSpPr>
            <p:cNvPr id="26" name="Yarım Çerçeve 25"/>
            <p:cNvSpPr/>
            <p:nvPr/>
          </p:nvSpPr>
          <p:spPr>
            <a:xfrm rot="10800000">
              <a:off x="6072000" y="3117273"/>
              <a:ext cx="6120000" cy="3740727"/>
            </a:xfrm>
            <a:prstGeom prst="halfFrame">
              <a:avLst>
                <a:gd name="adj1" fmla="val 3365"/>
                <a:gd name="adj2" fmla="val 3123"/>
              </a:avLst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sz="1801">
                <a:solidFill>
                  <a:schemeClr val="tx1"/>
                </a:solidFill>
              </a:endParaRPr>
            </a:p>
          </p:txBody>
        </p:sp>
        <p:sp>
          <p:nvSpPr>
            <p:cNvPr id="27" name="Yarım Çerçeve 26"/>
            <p:cNvSpPr/>
            <p:nvPr/>
          </p:nvSpPr>
          <p:spPr>
            <a:xfrm rot="5400000">
              <a:off x="7115346" y="-1656656"/>
              <a:ext cx="3420000" cy="6733309"/>
            </a:xfrm>
            <a:prstGeom prst="halfFrame">
              <a:avLst>
                <a:gd name="adj1" fmla="val 3319"/>
                <a:gd name="adj2" fmla="val 3111"/>
              </a:avLst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sz="1801">
                <a:solidFill>
                  <a:schemeClr val="tx1"/>
                </a:solidFill>
              </a:endParaRPr>
            </a:p>
          </p:txBody>
        </p:sp>
        <p:sp>
          <p:nvSpPr>
            <p:cNvPr id="28" name="Yarım Çerçeve 27"/>
            <p:cNvSpPr/>
            <p:nvPr/>
          </p:nvSpPr>
          <p:spPr>
            <a:xfrm>
              <a:off x="0" y="-2"/>
              <a:ext cx="6456218" cy="3768438"/>
            </a:xfrm>
            <a:prstGeom prst="halfFrame">
              <a:avLst>
                <a:gd name="adj1" fmla="val 2801"/>
                <a:gd name="adj2" fmla="val 2788"/>
              </a:avLst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sz="1801">
                <a:solidFill>
                  <a:schemeClr val="tx1"/>
                </a:solidFill>
              </a:endParaRPr>
            </a:p>
          </p:txBody>
        </p:sp>
      </p:grpSp>
      <p:grpSp>
        <p:nvGrpSpPr>
          <p:cNvPr id="15" name="Grup 14"/>
          <p:cNvGrpSpPr/>
          <p:nvPr/>
        </p:nvGrpSpPr>
        <p:grpSpPr>
          <a:xfrm>
            <a:off x="9480790" y="244702"/>
            <a:ext cx="2590591" cy="537943"/>
            <a:chOff x="9480781" y="244693"/>
            <a:chExt cx="2590590" cy="537943"/>
          </a:xfrm>
        </p:grpSpPr>
        <p:grpSp>
          <p:nvGrpSpPr>
            <p:cNvPr id="16" name="Grup 15"/>
            <p:cNvGrpSpPr/>
            <p:nvPr/>
          </p:nvGrpSpPr>
          <p:grpSpPr>
            <a:xfrm>
              <a:off x="10694072" y="278636"/>
              <a:ext cx="1377299" cy="504000"/>
              <a:chOff x="5284812" y="6004659"/>
              <a:chExt cx="1377299" cy="504000"/>
            </a:xfrm>
          </p:grpSpPr>
          <p:cxnSp>
            <p:nvCxnSpPr>
              <p:cNvPr id="19" name="Düz Bağlayıcı 18"/>
              <p:cNvCxnSpPr/>
              <p:nvPr/>
            </p:nvCxnSpPr>
            <p:spPr>
              <a:xfrm>
                <a:off x="5296394" y="6004659"/>
                <a:ext cx="0" cy="5040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Metin kutusu 19"/>
              <p:cNvSpPr txBox="1"/>
              <p:nvPr/>
            </p:nvSpPr>
            <p:spPr>
              <a:xfrm>
                <a:off x="5284812" y="6020870"/>
                <a:ext cx="1377299" cy="4154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tr-TR" sz="1200" dirty="0">
                    <a:ln w="0">
                      <a:solidFill>
                        <a:schemeClr val="tx1"/>
                      </a:solidFill>
                    </a:ln>
                    <a:solidFill>
                      <a:srgbClr val="FF0000"/>
                    </a:solidFill>
                    <a:effectLst>
                      <a:reflection blurRad="6350" stA="53000" endA="300" endPos="35500" dir="5400000" sy="-90000" algn="bl" rotWithShape="0"/>
                    </a:effectLst>
                    <a:latin typeface="Arial Black" panose="020B0A04020102020204" pitchFamily="34" charset="0"/>
                  </a:rPr>
                  <a:t>Murat HOCA</a:t>
                </a:r>
              </a:p>
              <a:p>
                <a:pPr algn="ctr"/>
                <a:r>
                  <a:rPr lang="tr-TR" sz="900" b="1" dirty="0">
                    <a:ln w="0">
                      <a:solidFill>
                        <a:schemeClr val="tx1"/>
                      </a:solidFill>
                    </a:ln>
                    <a:solidFill>
                      <a:srgbClr val="00B0F0"/>
                    </a:solidFill>
                    <a:effectLst>
                      <a:reflection blurRad="6350" stA="53000" endA="300" endPos="35500" dir="5400000" sy="-90000" algn="bl" rotWithShape="0"/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Fen Bilgisi Öğretmeni</a:t>
                </a:r>
              </a:p>
            </p:txBody>
          </p:sp>
        </p:grpSp>
        <p:pic>
          <p:nvPicPr>
            <p:cNvPr id="17" name="5 Resim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6723"/>
            <a:stretch/>
          </p:blipFill>
          <p:spPr bwMode="auto">
            <a:xfrm>
              <a:off x="9480781" y="244693"/>
              <a:ext cx="1141201" cy="47950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9" name="Metin kutusu 38"/>
          <p:cNvSpPr txBox="1"/>
          <p:nvPr/>
        </p:nvSpPr>
        <p:spPr>
          <a:xfrm>
            <a:off x="359320" y="132100"/>
            <a:ext cx="66309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tr-TR" sz="2400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DNA’nın YAPISI</a:t>
            </a:r>
            <a:endParaRPr lang="tr-TR" sz="180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pPr>
              <a:lnSpc>
                <a:spcPct val="150000"/>
              </a:lnSpc>
            </a:pPr>
            <a:r>
              <a:rPr lang="tr-TR" sz="2400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MEB </a:t>
            </a:r>
            <a:r>
              <a:rPr lang="tr-TR" sz="2400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ÖRNEK </a:t>
            </a:r>
            <a:r>
              <a:rPr lang="tr-TR" sz="2400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SORULAR</a:t>
            </a:r>
            <a:endParaRPr lang="tr-TR" sz="2400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32" name="Dikdörtgen 31"/>
          <p:cNvSpPr/>
          <p:nvPr/>
        </p:nvSpPr>
        <p:spPr>
          <a:xfrm>
            <a:off x="359320" y="1369638"/>
            <a:ext cx="4977292" cy="3694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801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tr-TR" sz="1801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[ Aralık 2018 Örnek Sorusu ]</a:t>
            </a:r>
            <a:endParaRPr lang="tr-TR" sz="1801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0897" y="2178984"/>
            <a:ext cx="10031834" cy="4324353"/>
          </a:xfrm>
          <a:prstGeom prst="rect">
            <a:avLst/>
          </a:prstGeom>
        </p:spPr>
      </p:pic>
      <p:pic>
        <p:nvPicPr>
          <p:cNvPr id="22" name="Resim 2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72" b="59934"/>
          <a:stretch/>
        </p:blipFill>
        <p:spPr>
          <a:xfrm>
            <a:off x="1129900" y="6229328"/>
            <a:ext cx="420774" cy="280072"/>
          </a:xfrm>
          <a:prstGeom prst="rect">
            <a:avLst/>
          </a:prstGeom>
        </p:spPr>
      </p:pic>
      <p:pic>
        <p:nvPicPr>
          <p:cNvPr id="23" name="Resim 2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768" b="60221"/>
          <a:stretch/>
        </p:blipFill>
        <p:spPr>
          <a:xfrm>
            <a:off x="1144975" y="5442971"/>
            <a:ext cx="411843" cy="306917"/>
          </a:xfrm>
          <a:prstGeom prst="rect">
            <a:avLst/>
          </a:prstGeom>
        </p:spPr>
      </p:pic>
      <p:sp>
        <p:nvSpPr>
          <p:cNvPr id="24" name="Yuvarlatılmış Dikdörtgen 23"/>
          <p:cNvSpPr/>
          <p:nvPr/>
        </p:nvSpPr>
        <p:spPr>
          <a:xfrm>
            <a:off x="1370311" y="6222332"/>
            <a:ext cx="5817298" cy="28100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31" name="Resim 3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768" b="60221"/>
          <a:stretch/>
        </p:blipFill>
        <p:spPr>
          <a:xfrm>
            <a:off x="1099642" y="5710052"/>
            <a:ext cx="411843" cy="306917"/>
          </a:xfrm>
          <a:prstGeom prst="rect">
            <a:avLst/>
          </a:prstGeom>
        </p:spPr>
      </p:pic>
      <p:pic>
        <p:nvPicPr>
          <p:cNvPr id="33" name="Resim 3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768" b="60221"/>
          <a:stretch/>
        </p:blipFill>
        <p:spPr>
          <a:xfrm>
            <a:off x="1129899" y="5955311"/>
            <a:ext cx="411843" cy="306917"/>
          </a:xfrm>
          <a:prstGeom prst="rect">
            <a:avLst/>
          </a:prstGeom>
        </p:spPr>
      </p:pic>
      <p:sp>
        <p:nvSpPr>
          <p:cNvPr id="34" name="Dikdörtgen 33"/>
          <p:cNvSpPr/>
          <p:nvPr/>
        </p:nvSpPr>
        <p:spPr>
          <a:xfrm>
            <a:off x="3228120" y="2411851"/>
            <a:ext cx="1390124" cy="3694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801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Kromozom</a:t>
            </a:r>
            <a:endParaRPr lang="tr-TR" sz="1801" b="1" dirty="0">
              <a:solidFill>
                <a:srgbClr val="FF0000"/>
              </a:solidFill>
            </a:endParaRPr>
          </a:p>
        </p:txBody>
      </p:sp>
      <p:sp>
        <p:nvSpPr>
          <p:cNvPr id="35" name="Dikdörtgen 34"/>
          <p:cNvSpPr/>
          <p:nvPr/>
        </p:nvSpPr>
        <p:spPr>
          <a:xfrm>
            <a:off x="8092542" y="2630433"/>
            <a:ext cx="633507" cy="3694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801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</a:t>
            </a:r>
            <a:endParaRPr lang="tr-TR" sz="1801" b="1" dirty="0">
              <a:solidFill>
                <a:srgbClr val="FF0000"/>
              </a:solidFill>
            </a:endParaRPr>
          </a:p>
        </p:txBody>
      </p:sp>
      <p:sp>
        <p:nvSpPr>
          <p:cNvPr id="36" name="Dikdörtgen 35"/>
          <p:cNvSpPr/>
          <p:nvPr/>
        </p:nvSpPr>
        <p:spPr>
          <a:xfrm>
            <a:off x="5703459" y="3850737"/>
            <a:ext cx="1505540" cy="3694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801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Organik baz</a:t>
            </a:r>
            <a:endParaRPr lang="tr-TR" sz="1801" b="1" dirty="0">
              <a:solidFill>
                <a:srgbClr val="FF0000"/>
              </a:solidFill>
            </a:endParaRPr>
          </a:p>
        </p:txBody>
      </p:sp>
      <p:sp>
        <p:nvSpPr>
          <p:cNvPr id="37" name="Dikdörtgen 36"/>
          <p:cNvSpPr/>
          <p:nvPr/>
        </p:nvSpPr>
        <p:spPr>
          <a:xfrm>
            <a:off x="8644012" y="3795918"/>
            <a:ext cx="877163" cy="3694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801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Fosfat</a:t>
            </a:r>
            <a:endParaRPr lang="tr-TR" sz="1801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4090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34" grpId="0"/>
      <p:bldP spid="35" grpId="0"/>
      <p:bldP spid="36" grpId="0"/>
      <p:bldP spid="3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 2"/>
          <p:cNvGrpSpPr/>
          <p:nvPr/>
        </p:nvGrpSpPr>
        <p:grpSpPr>
          <a:xfrm>
            <a:off x="10" y="7"/>
            <a:ext cx="12192001" cy="6862151"/>
            <a:chOff x="-1" y="-2"/>
            <a:chExt cx="12192001" cy="6862150"/>
          </a:xfrm>
        </p:grpSpPr>
        <p:sp>
          <p:nvSpPr>
            <p:cNvPr id="25" name="Yarım Çerçeve 24"/>
            <p:cNvSpPr/>
            <p:nvPr/>
          </p:nvSpPr>
          <p:spPr>
            <a:xfrm flipV="1">
              <a:off x="-1" y="3442148"/>
              <a:ext cx="7069527" cy="3420000"/>
            </a:xfrm>
            <a:prstGeom prst="halfFrame">
              <a:avLst>
                <a:gd name="adj1" fmla="val 3724"/>
                <a:gd name="adj2" fmla="val 3111"/>
              </a:avLst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sz="1801">
                <a:solidFill>
                  <a:schemeClr val="tx1"/>
                </a:solidFill>
              </a:endParaRPr>
            </a:p>
          </p:txBody>
        </p:sp>
        <p:sp>
          <p:nvSpPr>
            <p:cNvPr id="26" name="Yarım Çerçeve 25"/>
            <p:cNvSpPr/>
            <p:nvPr/>
          </p:nvSpPr>
          <p:spPr>
            <a:xfrm rot="10800000">
              <a:off x="6072000" y="3117273"/>
              <a:ext cx="6120000" cy="3740727"/>
            </a:xfrm>
            <a:prstGeom prst="halfFrame">
              <a:avLst>
                <a:gd name="adj1" fmla="val 3365"/>
                <a:gd name="adj2" fmla="val 3123"/>
              </a:avLst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sz="1801">
                <a:solidFill>
                  <a:schemeClr val="tx1"/>
                </a:solidFill>
              </a:endParaRPr>
            </a:p>
          </p:txBody>
        </p:sp>
        <p:sp>
          <p:nvSpPr>
            <p:cNvPr id="27" name="Yarım Çerçeve 26"/>
            <p:cNvSpPr/>
            <p:nvPr/>
          </p:nvSpPr>
          <p:spPr>
            <a:xfrm rot="5400000">
              <a:off x="7115346" y="-1656656"/>
              <a:ext cx="3420000" cy="6733309"/>
            </a:xfrm>
            <a:prstGeom prst="halfFrame">
              <a:avLst>
                <a:gd name="adj1" fmla="val 3319"/>
                <a:gd name="adj2" fmla="val 3111"/>
              </a:avLst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sz="1801">
                <a:solidFill>
                  <a:schemeClr val="tx1"/>
                </a:solidFill>
              </a:endParaRPr>
            </a:p>
          </p:txBody>
        </p:sp>
        <p:sp>
          <p:nvSpPr>
            <p:cNvPr id="28" name="Yarım Çerçeve 27"/>
            <p:cNvSpPr/>
            <p:nvPr/>
          </p:nvSpPr>
          <p:spPr>
            <a:xfrm>
              <a:off x="0" y="-2"/>
              <a:ext cx="6456218" cy="3768438"/>
            </a:xfrm>
            <a:prstGeom prst="halfFrame">
              <a:avLst>
                <a:gd name="adj1" fmla="val 2801"/>
                <a:gd name="adj2" fmla="val 2788"/>
              </a:avLst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sz="1801">
                <a:solidFill>
                  <a:schemeClr val="tx1"/>
                </a:solidFill>
              </a:endParaRPr>
            </a:p>
          </p:txBody>
        </p:sp>
      </p:grpSp>
      <p:grpSp>
        <p:nvGrpSpPr>
          <p:cNvPr id="15" name="Grup 14"/>
          <p:cNvGrpSpPr/>
          <p:nvPr/>
        </p:nvGrpSpPr>
        <p:grpSpPr>
          <a:xfrm>
            <a:off x="9480790" y="244702"/>
            <a:ext cx="2590591" cy="537943"/>
            <a:chOff x="9480781" y="244693"/>
            <a:chExt cx="2590590" cy="537943"/>
          </a:xfrm>
        </p:grpSpPr>
        <p:grpSp>
          <p:nvGrpSpPr>
            <p:cNvPr id="16" name="Grup 15"/>
            <p:cNvGrpSpPr/>
            <p:nvPr/>
          </p:nvGrpSpPr>
          <p:grpSpPr>
            <a:xfrm>
              <a:off x="10694072" y="278636"/>
              <a:ext cx="1377299" cy="504000"/>
              <a:chOff x="5284812" y="6004659"/>
              <a:chExt cx="1377299" cy="504000"/>
            </a:xfrm>
          </p:grpSpPr>
          <p:cxnSp>
            <p:nvCxnSpPr>
              <p:cNvPr id="19" name="Düz Bağlayıcı 18"/>
              <p:cNvCxnSpPr/>
              <p:nvPr/>
            </p:nvCxnSpPr>
            <p:spPr>
              <a:xfrm>
                <a:off x="5296394" y="6004659"/>
                <a:ext cx="0" cy="5040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Metin kutusu 19"/>
              <p:cNvSpPr txBox="1"/>
              <p:nvPr/>
            </p:nvSpPr>
            <p:spPr>
              <a:xfrm>
                <a:off x="5284812" y="6020870"/>
                <a:ext cx="1377299" cy="4154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tr-TR" sz="1200" dirty="0">
                    <a:ln w="0">
                      <a:solidFill>
                        <a:schemeClr val="tx1"/>
                      </a:solidFill>
                    </a:ln>
                    <a:solidFill>
                      <a:srgbClr val="FF0000"/>
                    </a:solidFill>
                    <a:effectLst>
                      <a:reflection blurRad="6350" stA="53000" endA="300" endPos="35500" dir="5400000" sy="-90000" algn="bl" rotWithShape="0"/>
                    </a:effectLst>
                    <a:latin typeface="Arial Black" panose="020B0A04020102020204" pitchFamily="34" charset="0"/>
                  </a:rPr>
                  <a:t>Murat HOCA</a:t>
                </a:r>
              </a:p>
              <a:p>
                <a:pPr algn="ctr"/>
                <a:r>
                  <a:rPr lang="tr-TR" sz="900" b="1" dirty="0">
                    <a:ln w="0">
                      <a:solidFill>
                        <a:schemeClr val="tx1"/>
                      </a:solidFill>
                    </a:ln>
                    <a:solidFill>
                      <a:srgbClr val="00B0F0"/>
                    </a:solidFill>
                    <a:effectLst>
                      <a:reflection blurRad="6350" stA="53000" endA="300" endPos="35500" dir="5400000" sy="-90000" algn="bl" rotWithShape="0"/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Fen Bilgisi Öğretmeni</a:t>
                </a:r>
              </a:p>
            </p:txBody>
          </p:sp>
        </p:grpSp>
        <p:pic>
          <p:nvPicPr>
            <p:cNvPr id="17" name="5 Resim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6723"/>
            <a:stretch/>
          </p:blipFill>
          <p:spPr bwMode="auto">
            <a:xfrm>
              <a:off x="9480781" y="244693"/>
              <a:ext cx="1141201" cy="47950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9" name="Metin kutusu 38"/>
          <p:cNvSpPr txBox="1"/>
          <p:nvPr/>
        </p:nvSpPr>
        <p:spPr>
          <a:xfrm>
            <a:off x="359320" y="132100"/>
            <a:ext cx="66309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tr-TR" sz="2400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DNA’nın YAPISI</a:t>
            </a:r>
            <a:endParaRPr lang="tr-TR" sz="180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pPr>
              <a:lnSpc>
                <a:spcPct val="150000"/>
              </a:lnSpc>
            </a:pPr>
            <a:r>
              <a:rPr lang="tr-TR" sz="2400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MEB </a:t>
            </a:r>
            <a:r>
              <a:rPr lang="tr-TR" sz="2400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ÖRNEK </a:t>
            </a:r>
            <a:r>
              <a:rPr lang="tr-TR" sz="2400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SORULAR</a:t>
            </a:r>
            <a:endParaRPr lang="tr-TR" sz="2400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32" name="Dikdörtgen 31"/>
          <p:cNvSpPr/>
          <p:nvPr/>
        </p:nvSpPr>
        <p:spPr>
          <a:xfrm>
            <a:off x="359320" y="1369638"/>
            <a:ext cx="4977292" cy="3694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801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tr-TR" sz="1801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[ Ocak 2019 Örnek Sorusu ]</a:t>
            </a:r>
            <a:endParaRPr lang="tr-TR" sz="1801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4542" y="1833759"/>
            <a:ext cx="7916476" cy="4881631"/>
          </a:xfrm>
          <a:prstGeom prst="rect">
            <a:avLst/>
          </a:prstGeom>
        </p:spPr>
      </p:pic>
      <p:pic>
        <p:nvPicPr>
          <p:cNvPr id="29" name="Resim 2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72" b="59934"/>
          <a:stretch/>
        </p:blipFill>
        <p:spPr>
          <a:xfrm>
            <a:off x="939204" y="5490037"/>
            <a:ext cx="420774" cy="280072"/>
          </a:xfrm>
          <a:prstGeom prst="rect">
            <a:avLst/>
          </a:prstGeom>
        </p:spPr>
      </p:pic>
      <p:pic>
        <p:nvPicPr>
          <p:cNvPr id="30" name="Resim 2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768" b="60221"/>
          <a:stretch/>
        </p:blipFill>
        <p:spPr>
          <a:xfrm>
            <a:off x="943670" y="5088459"/>
            <a:ext cx="411843" cy="306917"/>
          </a:xfrm>
          <a:prstGeom prst="rect">
            <a:avLst/>
          </a:prstGeom>
        </p:spPr>
      </p:pic>
      <p:pic>
        <p:nvPicPr>
          <p:cNvPr id="38" name="Resim 3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768" b="60221"/>
          <a:stretch/>
        </p:blipFill>
        <p:spPr>
          <a:xfrm>
            <a:off x="903153" y="5802008"/>
            <a:ext cx="411843" cy="306917"/>
          </a:xfrm>
          <a:prstGeom prst="rect">
            <a:avLst/>
          </a:prstGeom>
        </p:spPr>
      </p:pic>
      <p:pic>
        <p:nvPicPr>
          <p:cNvPr id="40" name="Resim 3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768" b="60221"/>
          <a:stretch/>
        </p:blipFill>
        <p:spPr>
          <a:xfrm>
            <a:off x="897649" y="6128308"/>
            <a:ext cx="411843" cy="306917"/>
          </a:xfrm>
          <a:prstGeom prst="rect">
            <a:avLst/>
          </a:prstGeom>
        </p:spPr>
      </p:pic>
      <p:cxnSp>
        <p:nvCxnSpPr>
          <p:cNvPr id="6" name="Düz Bağlayıcı 5"/>
          <p:cNvCxnSpPr/>
          <p:nvPr/>
        </p:nvCxnSpPr>
        <p:spPr>
          <a:xfrm>
            <a:off x="2590254" y="4442519"/>
            <a:ext cx="148855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Düz Bağlayıcı 40"/>
          <p:cNvCxnSpPr/>
          <p:nvPr/>
        </p:nvCxnSpPr>
        <p:spPr>
          <a:xfrm>
            <a:off x="5092450" y="4442519"/>
            <a:ext cx="148855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Düz Bağlayıcı 41"/>
          <p:cNvCxnSpPr/>
          <p:nvPr/>
        </p:nvCxnSpPr>
        <p:spPr>
          <a:xfrm>
            <a:off x="7243771" y="4444173"/>
            <a:ext cx="148855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Yuvarlatılmış Dikdörtgen 42"/>
          <p:cNvSpPr/>
          <p:nvPr/>
        </p:nvSpPr>
        <p:spPr>
          <a:xfrm>
            <a:off x="1235624" y="5510617"/>
            <a:ext cx="5220605" cy="28100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72953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 2"/>
          <p:cNvGrpSpPr/>
          <p:nvPr/>
        </p:nvGrpSpPr>
        <p:grpSpPr>
          <a:xfrm>
            <a:off x="10" y="7"/>
            <a:ext cx="12192001" cy="6862151"/>
            <a:chOff x="-1" y="-2"/>
            <a:chExt cx="12192001" cy="6862150"/>
          </a:xfrm>
        </p:grpSpPr>
        <p:sp>
          <p:nvSpPr>
            <p:cNvPr id="25" name="Yarım Çerçeve 24"/>
            <p:cNvSpPr/>
            <p:nvPr/>
          </p:nvSpPr>
          <p:spPr>
            <a:xfrm flipV="1">
              <a:off x="-1" y="3442148"/>
              <a:ext cx="7069527" cy="3420000"/>
            </a:xfrm>
            <a:prstGeom prst="halfFrame">
              <a:avLst>
                <a:gd name="adj1" fmla="val 3724"/>
                <a:gd name="adj2" fmla="val 3111"/>
              </a:avLst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sz="1801">
                <a:solidFill>
                  <a:schemeClr val="tx1"/>
                </a:solidFill>
              </a:endParaRPr>
            </a:p>
          </p:txBody>
        </p:sp>
        <p:sp>
          <p:nvSpPr>
            <p:cNvPr id="26" name="Yarım Çerçeve 25"/>
            <p:cNvSpPr/>
            <p:nvPr/>
          </p:nvSpPr>
          <p:spPr>
            <a:xfrm rot="10800000">
              <a:off x="6072000" y="3117273"/>
              <a:ext cx="6120000" cy="3740727"/>
            </a:xfrm>
            <a:prstGeom prst="halfFrame">
              <a:avLst>
                <a:gd name="adj1" fmla="val 3365"/>
                <a:gd name="adj2" fmla="val 3123"/>
              </a:avLst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sz="1801">
                <a:solidFill>
                  <a:schemeClr val="tx1"/>
                </a:solidFill>
              </a:endParaRPr>
            </a:p>
          </p:txBody>
        </p:sp>
        <p:sp>
          <p:nvSpPr>
            <p:cNvPr id="27" name="Yarım Çerçeve 26"/>
            <p:cNvSpPr/>
            <p:nvPr/>
          </p:nvSpPr>
          <p:spPr>
            <a:xfrm rot="5400000">
              <a:off x="7115346" y="-1656656"/>
              <a:ext cx="3420000" cy="6733309"/>
            </a:xfrm>
            <a:prstGeom prst="halfFrame">
              <a:avLst>
                <a:gd name="adj1" fmla="val 3319"/>
                <a:gd name="adj2" fmla="val 3111"/>
              </a:avLst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sz="1801">
                <a:solidFill>
                  <a:schemeClr val="tx1"/>
                </a:solidFill>
              </a:endParaRPr>
            </a:p>
          </p:txBody>
        </p:sp>
        <p:sp>
          <p:nvSpPr>
            <p:cNvPr id="28" name="Yarım Çerçeve 27"/>
            <p:cNvSpPr/>
            <p:nvPr/>
          </p:nvSpPr>
          <p:spPr>
            <a:xfrm>
              <a:off x="0" y="-2"/>
              <a:ext cx="6456218" cy="3768438"/>
            </a:xfrm>
            <a:prstGeom prst="halfFrame">
              <a:avLst>
                <a:gd name="adj1" fmla="val 2801"/>
                <a:gd name="adj2" fmla="val 2788"/>
              </a:avLst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sz="1801">
                <a:solidFill>
                  <a:schemeClr val="tx1"/>
                </a:solidFill>
              </a:endParaRPr>
            </a:p>
          </p:txBody>
        </p:sp>
      </p:grpSp>
      <p:grpSp>
        <p:nvGrpSpPr>
          <p:cNvPr id="15" name="Grup 14"/>
          <p:cNvGrpSpPr/>
          <p:nvPr/>
        </p:nvGrpSpPr>
        <p:grpSpPr>
          <a:xfrm>
            <a:off x="9480790" y="244702"/>
            <a:ext cx="2590591" cy="537943"/>
            <a:chOff x="9480781" y="244693"/>
            <a:chExt cx="2590590" cy="537943"/>
          </a:xfrm>
        </p:grpSpPr>
        <p:grpSp>
          <p:nvGrpSpPr>
            <p:cNvPr id="16" name="Grup 15"/>
            <p:cNvGrpSpPr/>
            <p:nvPr/>
          </p:nvGrpSpPr>
          <p:grpSpPr>
            <a:xfrm>
              <a:off x="10694072" y="278636"/>
              <a:ext cx="1377299" cy="504000"/>
              <a:chOff x="5284812" y="6004659"/>
              <a:chExt cx="1377299" cy="504000"/>
            </a:xfrm>
          </p:grpSpPr>
          <p:cxnSp>
            <p:nvCxnSpPr>
              <p:cNvPr id="19" name="Düz Bağlayıcı 18"/>
              <p:cNvCxnSpPr/>
              <p:nvPr/>
            </p:nvCxnSpPr>
            <p:spPr>
              <a:xfrm>
                <a:off x="5296394" y="6004659"/>
                <a:ext cx="0" cy="5040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Metin kutusu 19"/>
              <p:cNvSpPr txBox="1"/>
              <p:nvPr/>
            </p:nvSpPr>
            <p:spPr>
              <a:xfrm>
                <a:off x="5284812" y="6020870"/>
                <a:ext cx="1377299" cy="4154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tr-TR" sz="1200" dirty="0">
                    <a:ln w="0">
                      <a:solidFill>
                        <a:schemeClr val="tx1"/>
                      </a:solidFill>
                    </a:ln>
                    <a:solidFill>
                      <a:srgbClr val="FF0000"/>
                    </a:solidFill>
                    <a:effectLst>
                      <a:reflection blurRad="6350" stA="53000" endA="300" endPos="35500" dir="5400000" sy="-90000" algn="bl" rotWithShape="0"/>
                    </a:effectLst>
                    <a:latin typeface="Arial Black" panose="020B0A04020102020204" pitchFamily="34" charset="0"/>
                  </a:rPr>
                  <a:t>Murat HOCA</a:t>
                </a:r>
              </a:p>
              <a:p>
                <a:pPr algn="ctr"/>
                <a:r>
                  <a:rPr lang="tr-TR" sz="900" b="1" dirty="0">
                    <a:ln w="0">
                      <a:solidFill>
                        <a:schemeClr val="tx1"/>
                      </a:solidFill>
                    </a:ln>
                    <a:solidFill>
                      <a:srgbClr val="00B0F0"/>
                    </a:solidFill>
                    <a:effectLst>
                      <a:reflection blurRad="6350" stA="53000" endA="300" endPos="35500" dir="5400000" sy="-90000" algn="bl" rotWithShape="0"/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Fen Bilgisi Öğretmeni</a:t>
                </a:r>
              </a:p>
            </p:txBody>
          </p:sp>
        </p:grpSp>
        <p:pic>
          <p:nvPicPr>
            <p:cNvPr id="17" name="5 Resim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6723"/>
            <a:stretch/>
          </p:blipFill>
          <p:spPr bwMode="auto">
            <a:xfrm>
              <a:off x="9480781" y="244693"/>
              <a:ext cx="1141201" cy="47950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9" name="Metin kutusu 38"/>
          <p:cNvSpPr txBox="1"/>
          <p:nvPr/>
        </p:nvSpPr>
        <p:spPr>
          <a:xfrm>
            <a:off x="359320" y="132100"/>
            <a:ext cx="66309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tr-TR" sz="2400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DNA’nın YAPISI</a:t>
            </a:r>
            <a:endParaRPr lang="tr-TR" sz="180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pPr>
              <a:lnSpc>
                <a:spcPct val="150000"/>
              </a:lnSpc>
            </a:pPr>
            <a:r>
              <a:rPr lang="tr-TR" sz="2400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MEB </a:t>
            </a:r>
            <a:r>
              <a:rPr lang="tr-TR" sz="2400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ÖRNEK </a:t>
            </a:r>
            <a:r>
              <a:rPr lang="tr-TR" sz="2400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SORULAR</a:t>
            </a:r>
            <a:endParaRPr lang="tr-TR" sz="2400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32" name="Dikdörtgen 31"/>
          <p:cNvSpPr/>
          <p:nvPr/>
        </p:nvSpPr>
        <p:spPr>
          <a:xfrm>
            <a:off x="359320" y="1369638"/>
            <a:ext cx="4977292" cy="3694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801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[ Kasım 2019 Örnek Sorusu ]</a:t>
            </a:r>
            <a:endParaRPr lang="tr-TR" sz="1801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7182" y="1884226"/>
            <a:ext cx="9007569" cy="4640693"/>
          </a:xfrm>
          <a:prstGeom prst="rect">
            <a:avLst/>
          </a:prstGeom>
        </p:spPr>
      </p:pic>
      <p:sp>
        <p:nvSpPr>
          <p:cNvPr id="24" name="Dikdörtgen 23"/>
          <p:cNvSpPr/>
          <p:nvPr/>
        </p:nvSpPr>
        <p:spPr>
          <a:xfrm>
            <a:off x="5185900" y="2928363"/>
            <a:ext cx="4235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400" b="1" dirty="0" smtClean="0">
                <a:solidFill>
                  <a:srgbClr val="FF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T</a:t>
            </a:r>
            <a:endParaRPr lang="tr-TR" sz="24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31" name="Dikdörtgen 30"/>
          <p:cNvSpPr/>
          <p:nvPr/>
        </p:nvSpPr>
        <p:spPr>
          <a:xfrm>
            <a:off x="5882216" y="2917399"/>
            <a:ext cx="4235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400" b="1" dirty="0" smtClean="0">
                <a:solidFill>
                  <a:srgbClr val="FF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A</a:t>
            </a:r>
            <a:endParaRPr lang="tr-TR" sz="24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33" name="Resim 3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768" b="60221"/>
          <a:stretch/>
        </p:blipFill>
        <p:spPr>
          <a:xfrm>
            <a:off x="1124554" y="5457858"/>
            <a:ext cx="411843" cy="306917"/>
          </a:xfrm>
          <a:prstGeom prst="rect">
            <a:avLst/>
          </a:prstGeom>
        </p:spPr>
      </p:pic>
      <p:sp>
        <p:nvSpPr>
          <p:cNvPr id="5" name="Dikdörtgen 4"/>
          <p:cNvSpPr/>
          <p:nvPr/>
        </p:nvSpPr>
        <p:spPr>
          <a:xfrm>
            <a:off x="5273196" y="2814440"/>
            <a:ext cx="570601" cy="4423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4" name="Dikdörtgen 33"/>
          <p:cNvSpPr/>
          <p:nvPr/>
        </p:nvSpPr>
        <p:spPr>
          <a:xfrm>
            <a:off x="5722168" y="2803857"/>
            <a:ext cx="570601" cy="4423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6" name="Dikdörtgen 35"/>
          <p:cNvSpPr/>
          <p:nvPr/>
        </p:nvSpPr>
        <p:spPr>
          <a:xfrm>
            <a:off x="5860253" y="2856240"/>
            <a:ext cx="4411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400" b="1" dirty="0" smtClean="0">
                <a:solidFill>
                  <a:srgbClr val="FF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G</a:t>
            </a:r>
            <a:endParaRPr lang="tr-TR" sz="24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37" name="Dikdörtgen 36"/>
          <p:cNvSpPr/>
          <p:nvPr/>
        </p:nvSpPr>
        <p:spPr>
          <a:xfrm>
            <a:off x="5882216" y="3790596"/>
            <a:ext cx="4235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400" b="1" dirty="0" smtClean="0">
                <a:solidFill>
                  <a:srgbClr val="FF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</a:t>
            </a:r>
            <a:endParaRPr lang="tr-TR" sz="24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44" name="Resim 4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72" b="59934"/>
          <a:stretch/>
        </p:blipFill>
        <p:spPr>
          <a:xfrm>
            <a:off x="1151850" y="5741943"/>
            <a:ext cx="420774" cy="280072"/>
          </a:xfrm>
          <a:prstGeom prst="rect">
            <a:avLst/>
          </a:prstGeom>
        </p:spPr>
      </p:pic>
      <p:sp>
        <p:nvSpPr>
          <p:cNvPr id="46" name="Dikdörtgen 45"/>
          <p:cNvSpPr/>
          <p:nvPr/>
        </p:nvSpPr>
        <p:spPr>
          <a:xfrm>
            <a:off x="5682058" y="2803857"/>
            <a:ext cx="570601" cy="4423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7" name="Dikdörtgen 46"/>
          <p:cNvSpPr/>
          <p:nvPr/>
        </p:nvSpPr>
        <p:spPr>
          <a:xfrm>
            <a:off x="5627896" y="3679378"/>
            <a:ext cx="570601" cy="4423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8" name="Dikdörtgen 47"/>
          <p:cNvSpPr/>
          <p:nvPr/>
        </p:nvSpPr>
        <p:spPr>
          <a:xfrm>
            <a:off x="5103638" y="3682741"/>
            <a:ext cx="4411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400" b="1" dirty="0" smtClean="0">
                <a:solidFill>
                  <a:srgbClr val="FF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G</a:t>
            </a:r>
            <a:endParaRPr lang="tr-TR" sz="24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49" name="Dikdörtgen 48"/>
          <p:cNvSpPr/>
          <p:nvPr/>
        </p:nvSpPr>
        <p:spPr>
          <a:xfrm>
            <a:off x="6135609" y="3654566"/>
            <a:ext cx="4235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400" b="1" dirty="0" smtClean="0">
                <a:solidFill>
                  <a:srgbClr val="FF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</a:t>
            </a:r>
            <a:endParaRPr lang="tr-TR" sz="24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50" name="Resim 4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768" b="60221"/>
          <a:stretch/>
        </p:blipFill>
        <p:spPr>
          <a:xfrm>
            <a:off x="1124554" y="5981711"/>
            <a:ext cx="411843" cy="306917"/>
          </a:xfrm>
          <a:prstGeom prst="rect">
            <a:avLst/>
          </a:prstGeom>
        </p:spPr>
      </p:pic>
      <p:sp>
        <p:nvSpPr>
          <p:cNvPr id="51" name="Dikdörtgen 50"/>
          <p:cNvSpPr/>
          <p:nvPr/>
        </p:nvSpPr>
        <p:spPr>
          <a:xfrm>
            <a:off x="5163978" y="3583149"/>
            <a:ext cx="570601" cy="4423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2" name="Dikdörtgen 51"/>
          <p:cNvSpPr/>
          <p:nvPr/>
        </p:nvSpPr>
        <p:spPr>
          <a:xfrm>
            <a:off x="5916783" y="3533997"/>
            <a:ext cx="570601" cy="4423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3" name="Dikdörtgen 52"/>
          <p:cNvSpPr/>
          <p:nvPr/>
        </p:nvSpPr>
        <p:spPr>
          <a:xfrm>
            <a:off x="6223032" y="3669705"/>
            <a:ext cx="4235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400" b="1" dirty="0" smtClean="0">
                <a:solidFill>
                  <a:srgbClr val="FF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</a:t>
            </a:r>
            <a:endParaRPr lang="tr-TR" sz="24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54" name="Dikdörtgen 53"/>
          <p:cNvSpPr/>
          <p:nvPr/>
        </p:nvSpPr>
        <p:spPr>
          <a:xfrm>
            <a:off x="5267499" y="2849931"/>
            <a:ext cx="4235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400" b="1" dirty="0" smtClean="0">
                <a:solidFill>
                  <a:srgbClr val="FF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T</a:t>
            </a:r>
            <a:endParaRPr lang="tr-TR" sz="24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55" name="Resim 5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768" b="60221"/>
          <a:stretch/>
        </p:blipFill>
        <p:spPr>
          <a:xfrm>
            <a:off x="1140474" y="6243295"/>
            <a:ext cx="411843" cy="306917"/>
          </a:xfrm>
          <a:prstGeom prst="rect">
            <a:avLst/>
          </a:prstGeom>
        </p:spPr>
      </p:pic>
      <p:sp>
        <p:nvSpPr>
          <p:cNvPr id="56" name="Yuvarlatılmış Dikdörtgen 55"/>
          <p:cNvSpPr/>
          <p:nvPr/>
        </p:nvSpPr>
        <p:spPr>
          <a:xfrm>
            <a:off x="1481448" y="5743083"/>
            <a:ext cx="6611674" cy="26283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77160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31" grpId="0"/>
      <p:bldP spid="5" grpId="0" animBg="1"/>
      <p:bldP spid="34" grpId="0" animBg="1"/>
      <p:bldP spid="36" grpId="0"/>
      <p:bldP spid="37" grpId="0"/>
      <p:bldP spid="46" grpId="0" animBg="1"/>
      <p:bldP spid="47" grpId="0" animBg="1"/>
      <p:bldP spid="48" grpId="0"/>
      <p:bldP spid="49" grpId="0"/>
      <p:bldP spid="51" grpId="0" animBg="1"/>
      <p:bldP spid="52" grpId="0" animBg="1"/>
      <p:bldP spid="53" grpId="0"/>
      <p:bldP spid="54" grpId="0"/>
      <p:bldP spid="5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 2"/>
          <p:cNvGrpSpPr/>
          <p:nvPr/>
        </p:nvGrpSpPr>
        <p:grpSpPr>
          <a:xfrm>
            <a:off x="10" y="7"/>
            <a:ext cx="12192001" cy="6862151"/>
            <a:chOff x="-1" y="-2"/>
            <a:chExt cx="12192001" cy="6862150"/>
          </a:xfrm>
        </p:grpSpPr>
        <p:sp>
          <p:nvSpPr>
            <p:cNvPr id="25" name="Yarım Çerçeve 24"/>
            <p:cNvSpPr/>
            <p:nvPr/>
          </p:nvSpPr>
          <p:spPr>
            <a:xfrm flipV="1">
              <a:off x="-1" y="3442148"/>
              <a:ext cx="7069527" cy="3420000"/>
            </a:xfrm>
            <a:prstGeom prst="halfFrame">
              <a:avLst>
                <a:gd name="adj1" fmla="val 3724"/>
                <a:gd name="adj2" fmla="val 3111"/>
              </a:avLst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sz="1801">
                <a:solidFill>
                  <a:schemeClr val="tx1"/>
                </a:solidFill>
              </a:endParaRPr>
            </a:p>
          </p:txBody>
        </p:sp>
        <p:sp>
          <p:nvSpPr>
            <p:cNvPr id="26" name="Yarım Çerçeve 25"/>
            <p:cNvSpPr/>
            <p:nvPr/>
          </p:nvSpPr>
          <p:spPr>
            <a:xfrm rot="10800000">
              <a:off x="6072000" y="3117273"/>
              <a:ext cx="6120000" cy="3740727"/>
            </a:xfrm>
            <a:prstGeom prst="halfFrame">
              <a:avLst>
                <a:gd name="adj1" fmla="val 3365"/>
                <a:gd name="adj2" fmla="val 3123"/>
              </a:avLst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sz="1801">
                <a:solidFill>
                  <a:schemeClr val="tx1"/>
                </a:solidFill>
              </a:endParaRPr>
            </a:p>
          </p:txBody>
        </p:sp>
        <p:sp>
          <p:nvSpPr>
            <p:cNvPr id="27" name="Yarım Çerçeve 26"/>
            <p:cNvSpPr/>
            <p:nvPr/>
          </p:nvSpPr>
          <p:spPr>
            <a:xfrm rot="5400000">
              <a:off x="7115346" y="-1656656"/>
              <a:ext cx="3420000" cy="6733309"/>
            </a:xfrm>
            <a:prstGeom prst="halfFrame">
              <a:avLst>
                <a:gd name="adj1" fmla="val 3319"/>
                <a:gd name="adj2" fmla="val 3111"/>
              </a:avLst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sz="1801">
                <a:solidFill>
                  <a:schemeClr val="tx1"/>
                </a:solidFill>
              </a:endParaRPr>
            </a:p>
          </p:txBody>
        </p:sp>
        <p:sp>
          <p:nvSpPr>
            <p:cNvPr id="28" name="Yarım Çerçeve 27"/>
            <p:cNvSpPr/>
            <p:nvPr/>
          </p:nvSpPr>
          <p:spPr>
            <a:xfrm>
              <a:off x="0" y="-2"/>
              <a:ext cx="6456218" cy="3768438"/>
            </a:xfrm>
            <a:prstGeom prst="halfFrame">
              <a:avLst>
                <a:gd name="adj1" fmla="val 2801"/>
                <a:gd name="adj2" fmla="val 2788"/>
              </a:avLst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sz="1801">
                <a:solidFill>
                  <a:schemeClr val="tx1"/>
                </a:solidFill>
              </a:endParaRPr>
            </a:p>
          </p:txBody>
        </p:sp>
      </p:grpSp>
      <p:grpSp>
        <p:nvGrpSpPr>
          <p:cNvPr id="15" name="Grup 14"/>
          <p:cNvGrpSpPr/>
          <p:nvPr/>
        </p:nvGrpSpPr>
        <p:grpSpPr>
          <a:xfrm>
            <a:off x="9480790" y="244702"/>
            <a:ext cx="2590591" cy="537943"/>
            <a:chOff x="9480781" y="244693"/>
            <a:chExt cx="2590590" cy="537943"/>
          </a:xfrm>
        </p:grpSpPr>
        <p:grpSp>
          <p:nvGrpSpPr>
            <p:cNvPr id="16" name="Grup 15"/>
            <p:cNvGrpSpPr/>
            <p:nvPr/>
          </p:nvGrpSpPr>
          <p:grpSpPr>
            <a:xfrm>
              <a:off x="10694072" y="278636"/>
              <a:ext cx="1377299" cy="504000"/>
              <a:chOff x="5284812" y="6004659"/>
              <a:chExt cx="1377299" cy="504000"/>
            </a:xfrm>
          </p:grpSpPr>
          <p:cxnSp>
            <p:nvCxnSpPr>
              <p:cNvPr id="19" name="Düz Bağlayıcı 18"/>
              <p:cNvCxnSpPr/>
              <p:nvPr/>
            </p:nvCxnSpPr>
            <p:spPr>
              <a:xfrm>
                <a:off x="5296394" y="6004659"/>
                <a:ext cx="0" cy="5040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Metin kutusu 19"/>
              <p:cNvSpPr txBox="1"/>
              <p:nvPr/>
            </p:nvSpPr>
            <p:spPr>
              <a:xfrm>
                <a:off x="5284812" y="6020870"/>
                <a:ext cx="1377299" cy="4154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tr-TR" sz="1200" dirty="0">
                    <a:ln w="0">
                      <a:solidFill>
                        <a:schemeClr val="tx1"/>
                      </a:solidFill>
                    </a:ln>
                    <a:solidFill>
                      <a:srgbClr val="FF0000"/>
                    </a:solidFill>
                    <a:effectLst>
                      <a:reflection blurRad="6350" stA="53000" endA="300" endPos="35500" dir="5400000" sy="-90000" algn="bl" rotWithShape="0"/>
                    </a:effectLst>
                    <a:latin typeface="Arial Black" panose="020B0A04020102020204" pitchFamily="34" charset="0"/>
                  </a:rPr>
                  <a:t>Murat HOCA</a:t>
                </a:r>
              </a:p>
              <a:p>
                <a:pPr algn="ctr"/>
                <a:r>
                  <a:rPr lang="tr-TR" sz="900" b="1" dirty="0">
                    <a:ln w="0">
                      <a:solidFill>
                        <a:schemeClr val="tx1"/>
                      </a:solidFill>
                    </a:ln>
                    <a:solidFill>
                      <a:srgbClr val="00B0F0"/>
                    </a:solidFill>
                    <a:effectLst>
                      <a:reflection blurRad="6350" stA="53000" endA="300" endPos="35500" dir="5400000" sy="-90000" algn="bl" rotWithShape="0"/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Fen Bilgisi Öğretmeni</a:t>
                </a:r>
              </a:p>
            </p:txBody>
          </p:sp>
        </p:grpSp>
        <p:pic>
          <p:nvPicPr>
            <p:cNvPr id="17" name="5 Resim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6723"/>
            <a:stretch/>
          </p:blipFill>
          <p:spPr bwMode="auto">
            <a:xfrm>
              <a:off x="9480781" y="244693"/>
              <a:ext cx="1141201" cy="47950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9" name="Metin kutusu 38"/>
          <p:cNvSpPr txBox="1"/>
          <p:nvPr/>
        </p:nvSpPr>
        <p:spPr>
          <a:xfrm>
            <a:off x="359320" y="132100"/>
            <a:ext cx="66309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tr-TR" sz="2400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DNA’nın YAPISI</a:t>
            </a:r>
            <a:endParaRPr lang="tr-TR" sz="180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pPr>
              <a:lnSpc>
                <a:spcPct val="150000"/>
              </a:lnSpc>
            </a:pPr>
            <a:r>
              <a:rPr lang="tr-TR" sz="2400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MEB ÖRNEK SORULAR</a:t>
            </a:r>
            <a:endParaRPr lang="tr-TR" sz="2400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32" name="Dikdörtgen 31"/>
          <p:cNvSpPr/>
          <p:nvPr/>
        </p:nvSpPr>
        <p:spPr>
          <a:xfrm>
            <a:off x="359320" y="1369638"/>
            <a:ext cx="4977292" cy="3694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801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tr-TR" sz="1801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[ Aralık 2019 Örnek Sorusu ]</a:t>
            </a:r>
            <a:endParaRPr lang="tr-TR" sz="1801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3"/>
          <a:srcRect r="5080" b="5964"/>
          <a:stretch/>
        </p:blipFill>
        <p:spPr>
          <a:xfrm>
            <a:off x="450291" y="2024743"/>
            <a:ext cx="11272970" cy="4433955"/>
          </a:xfrm>
          <a:prstGeom prst="rect">
            <a:avLst/>
          </a:prstGeom>
        </p:spPr>
      </p:pic>
      <p:sp>
        <p:nvSpPr>
          <p:cNvPr id="35" name="Dikdörtgen 34"/>
          <p:cNvSpPr/>
          <p:nvPr/>
        </p:nvSpPr>
        <p:spPr>
          <a:xfrm>
            <a:off x="1991720" y="5002394"/>
            <a:ext cx="29527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200" b="1" dirty="0" smtClean="0">
                <a:solidFill>
                  <a:srgbClr val="FF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T</a:t>
            </a:r>
            <a:endParaRPr lang="tr-TR" sz="12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38" name="Dikdörtgen 37"/>
          <p:cNvSpPr/>
          <p:nvPr/>
        </p:nvSpPr>
        <p:spPr>
          <a:xfrm>
            <a:off x="1984346" y="5482899"/>
            <a:ext cx="30489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200" b="1" dirty="0" smtClean="0">
                <a:solidFill>
                  <a:srgbClr val="FF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A</a:t>
            </a:r>
            <a:endParaRPr lang="tr-TR" sz="12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Elmas 5"/>
          <p:cNvSpPr/>
          <p:nvPr/>
        </p:nvSpPr>
        <p:spPr>
          <a:xfrm>
            <a:off x="2098197" y="6029159"/>
            <a:ext cx="90214" cy="122056"/>
          </a:xfrm>
          <a:prstGeom prst="diamond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0" name="Yuvarlatılmış Dikdörtgen 39"/>
          <p:cNvSpPr/>
          <p:nvPr/>
        </p:nvSpPr>
        <p:spPr>
          <a:xfrm>
            <a:off x="457864" y="4845181"/>
            <a:ext cx="2681121" cy="1635667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1" name="Yuvarlatılmış Dikdörtgen 40"/>
          <p:cNvSpPr/>
          <p:nvPr/>
        </p:nvSpPr>
        <p:spPr>
          <a:xfrm>
            <a:off x="3194750" y="4845181"/>
            <a:ext cx="2681121" cy="1635667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2" name="Dikdörtgen 41"/>
          <p:cNvSpPr/>
          <p:nvPr/>
        </p:nvSpPr>
        <p:spPr>
          <a:xfrm>
            <a:off x="4067553" y="4988746"/>
            <a:ext cx="30489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2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A</a:t>
            </a:r>
            <a:endParaRPr lang="tr-TR" sz="12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43" name="Dikdörtgen 42"/>
          <p:cNvSpPr/>
          <p:nvPr/>
        </p:nvSpPr>
        <p:spPr>
          <a:xfrm>
            <a:off x="4060179" y="5481951"/>
            <a:ext cx="29527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2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T</a:t>
            </a:r>
            <a:endParaRPr lang="tr-TR" sz="12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5-Nokta Yıldız 6"/>
          <p:cNvSpPr/>
          <p:nvPr/>
        </p:nvSpPr>
        <p:spPr>
          <a:xfrm>
            <a:off x="4178300" y="6029159"/>
            <a:ext cx="101600" cy="122056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57" name="Resim 5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72" b="59934"/>
          <a:stretch/>
        </p:blipFill>
        <p:spPr>
          <a:xfrm>
            <a:off x="6545377" y="4955345"/>
            <a:ext cx="420774" cy="280072"/>
          </a:xfrm>
          <a:prstGeom prst="rect">
            <a:avLst/>
          </a:prstGeom>
        </p:spPr>
      </p:pic>
      <p:pic>
        <p:nvPicPr>
          <p:cNvPr id="58" name="Resim 5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768" b="60221"/>
          <a:stretch/>
        </p:blipFill>
        <p:spPr>
          <a:xfrm>
            <a:off x="6578388" y="4329975"/>
            <a:ext cx="411843" cy="306917"/>
          </a:xfrm>
          <a:prstGeom prst="rect">
            <a:avLst/>
          </a:prstGeom>
        </p:spPr>
      </p:pic>
      <p:pic>
        <p:nvPicPr>
          <p:cNvPr id="59" name="Resim 5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768" b="60221"/>
          <a:stretch/>
        </p:blipFill>
        <p:spPr>
          <a:xfrm>
            <a:off x="6549843" y="4648428"/>
            <a:ext cx="411843" cy="306917"/>
          </a:xfrm>
          <a:prstGeom prst="rect">
            <a:avLst/>
          </a:prstGeom>
        </p:spPr>
      </p:pic>
      <p:sp>
        <p:nvSpPr>
          <p:cNvPr id="60" name="Yuvarlatılmış Dikdörtgen 59"/>
          <p:cNvSpPr/>
          <p:nvPr/>
        </p:nvSpPr>
        <p:spPr>
          <a:xfrm>
            <a:off x="9480790" y="5872187"/>
            <a:ext cx="1090724" cy="27902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62696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8" grpId="0"/>
      <p:bldP spid="6" grpId="0" animBg="1"/>
      <p:bldP spid="40" grpId="0" animBg="1"/>
      <p:bldP spid="41" grpId="0" animBg="1"/>
      <p:bldP spid="42" grpId="0"/>
      <p:bldP spid="43" grpId="0"/>
      <p:bldP spid="7" grpId="0" animBg="1"/>
      <p:bldP spid="6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Resim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796" y="1843261"/>
            <a:ext cx="10739955" cy="4938348"/>
          </a:xfrm>
          <a:prstGeom prst="rect">
            <a:avLst/>
          </a:prstGeom>
        </p:spPr>
      </p:pic>
      <p:grpSp>
        <p:nvGrpSpPr>
          <p:cNvPr id="3" name="Grup 2"/>
          <p:cNvGrpSpPr/>
          <p:nvPr/>
        </p:nvGrpSpPr>
        <p:grpSpPr>
          <a:xfrm>
            <a:off x="10" y="7"/>
            <a:ext cx="12192001" cy="6862151"/>
            <a:chOff x="-1" y="-2"/>
            <a:chExt cx="12192001" cy="6862150"/>
          </a:xfrm>
        </p:grpSpPr>
        <p:sp>
          <p:nvSpPr>
            <p:cNvPr id="25" name="Yarım Çerçeve 24"/>
            <p:cNvSpPr/>
            <p:nvPr/>
          </p:nvSpPr>
          <p:spPr>
            <a:xfrm flipV="1">
              <a:off x="-1" y="3442148"/>
              <a:ext cx="7069527" cy="3420000"/>
            </a:xfrm>
            <a:prstGeom prst="halfFrame">
              <a:avLst>
                <a:gd name="adj1" fmla="val 3724"/>
                <a:gd name="adj2" fmla="val 3111"/>
              </a:avLst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sz="1801">
                <a:solidFill>
                  <a:schemeClr val="tx1"/>
                </a:solidFill>
              </a:endParaRPr>
            </a:p>
          </p:txBody>
        </p:sp>
        <p:sp>
          <p:nvSpPr>
            <p:cNvPr id="26" name="Yarım Çerçeve 25"/>
            <p:cNvSpPr/>
            <p:nvPr/>
          </p:nvSpPr>
          <p:spPr>
            <a:xfrm rot="10800000">
              <a:off x="6072000" y="3117273"/>
              <a:ext cx="6120000" cy="3740727"/>
            </a:xfrm>
            <a:prstGeom prst="halfFrame">
              <a:avLst>
                <a:gd name="adj1" fmla="val 3365"/>
                <a:gd name="adj2" fmla="val 3123"/>
              </a:avLst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sz="1801">
                <a:solidFill>
                  <a:schemeClr val="tx1"/>
                </a:solidFill>
              </a:endParaRPr>
            </a:p>
          </p:txBody>
        </p:sp>
        <p:sp>
          <p:nvSpPr>
            <p:cNvPr id="27" name="Yarım Çerçeve 26"/>
            <p:cNvSpPr/>
            <p:nvPr/>
          </p:nvSpPr>
          <p:spPr>
            <a:xfrm rot="5400000">
              <a:off x="7115346" y="-1656656"/>
              <a:ext cx="3420000" cy="6733309"/>
            </a:xfrm>
            <a:prstGeom prst="halfFrame">
              <a:avLst>
                <a:gd name="adj1" fmla="val 3319"/>
                <a:gd name="adj2" fmla="val 3111"/>
              </a:avLst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sz="1801">
                <a:solidFill>
                  <a:schemeClr val="tx1"/>
                </a:solidFill>
              </a:endParaRPr>
            </a:p>
          </p:txBody>
        </p:sp>
        <p:sp>
          <p:nvSpPr>
            <p:cNvPr id="28" name="Yarım Çerçeve 27"/>
            <p:cNvSpPr/>
            <p:nvPr/>
          </p:nvSpPr>
          <p:spPr>
            <a:xfrm>
              <a:off x="0" y="-2"/>
              <a:ext cx="6456218" cy="3768438"/>
            </a:xfrm>
            <a:prstGeom prst="halfFrame">
              <a:avLst>
                <a:gd name="adj1" fmla="val 2801"/>
                <a:gd name="adj2" fmla="val 2788"/>
              </a:avLst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sz="1801">
                <a:solidFill>
                  <a:schemeClr val="tx1"/>
                </a:solidFill>
              </a:endParaRPr>
            </a:p>
          </p:txBody>
        </p:sp>
      </p:grpSp>
      <p:grpSp>
        <p:nvGrpSpPr>
          <p:cNvPr id="15" name="Grup 14"/>
          <p:cNvGrpSpPr/>
          <p:nvPr/>
        </p:nvGrpSpPr>
        <p:grpSpPr>
          <a:xfrm>
            <a:off x="9480790" y="244702"/>
            <a:ext cx="2590591" cy="537943"/>
            <a:chOff x="9480781" y="244693"/>
            <a:chExt cx="2590590" cy="537943"/>
          </a:xfrm>
        </p:grpSpPr>
        <p:grpSp>
          <p:nvGrpSpPr>
            <p:cNvPr id="16" name="Grup 15"/>
            <p:cNvGrpSpPr/>
            <p:nvPr/>
          </p:nvGrpSpPr>
          <p:grpSpPr>
            <a:xfrm>
              <a:off x="10694072" y="278636"/>
              <a:ext cx="1377299" cy="504000"/>
              <a:chOff x="5284812" y="6004659"/>
              <a:chExt cx="1377299" cy="504000"/>
            </a:xfrm>
          </p:grpSpPr>
          <p:cxnSp>
            <p:nvCxnSpPr>
              <p:cNvPr id="19" name="Düz Bağlayıcı 18"/>
              <p:cNvCxnSpPr/>
              <p:nvPr/>
            </p:nvCxnSpPr>
            <p:spPr>
              <a:xfrm>
                <a:off x="5296394" y="6004659"/>
                <a:ext cx="0" cy="5040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Metin kutusu 19"/>
              <p:cNvSpPr txBox="1"/>
              <p:nvPr/>
            </p:nvSpPr>
            <p:spPr>
              <a:xfrm>
                <a:off x="5284812" y="6020870"/>
                <a:ext cx="1377299" cy="4154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tr-TR" sz="1200" dirty="0">
                    <a:ln w="0">
                      <a:solidFill>
                        <a:schemeClr val="tx1"/>
                      </a:solidFill>
                    </a:ln>
                    <a:solidFill>
                      <a:srgbClr val="FF0000"/>
                    </a:solidFill>
                    <a:effectLst>
                      <a:reflection blurRad="6350" stA="53000" endA="300" endPos="35500" dir="5400000" sy="-90000" algn="bl" rotWithShape="0"/>
                    </a:effectLst>
                    <a:latin typeface="Arial Black" panose="020B0A04020102020204" pitchFamily="34" charset="0"/>
                  </a:rPr>
                  <a:t>Murat HOCA</a:t>
                </a:r>
              </a:p>
              <a:p>
                <a:pPr algn="ctr"/>
                <a:r>
                  <a:rPr lang="tr-TR" sz="900" b="1" dirty="0">
                    <a:ln w="0">
                      <a:solidFill>
                        <a:schemeClr val="tx1"/>
                      </a:solidFill>
                    </a:ln>
                    <a:solidFill>
                      <a:srgbClr val="00B0F0"/>
                    </a:solidFill>
                    <a:effectLst>
                      <a:reflection blurRad="6350" stA="53000" endA="300" endPos="35500" dir="5400000" sy="-90000" algn="bl" rotWithShape="0"/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Fen Bilgisi Öğretmeni</a:t>
                </a:r>
              </a:p>
            </p:txBody>
          </p:sp>
        </p:grpSp>
        <p:pic>
          <p:nvPicPr>
            <p:cNvPr id="17" name="5 Resim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6723"/>
            <a:stretch/>
          </p:blipFill>
          <p:spPr bwMode="auto">
            <a:xfrm>
              <a:off x="9480781" y="244693"/>
              <a:ext cx="1141201" cy="47950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9" name="Metin kutusu 38"/>
          <p:cNvSpPr txBox="1"/>
          <p:nvPr/>
        </p:nvSpPr>
        <p:spPr>
          <a:xfrm>
            <a:off x="359320" y="132100"/>
            <a:ext cx="66309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tr-TR" sz="2400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DNA’nın YAPISI</a:t>
            </a:r>
            <a:endParaRPr lang="tr-TR" sz="180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pPr>
              <a:lnSpc>
                <a:spcPct val="150000"/>
              </a:lnSpc>
            </a:pPr>
            <a:r>
              <a:rPr lang="tr-TR" sz="2400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MEB </a:t>
            </a:r>
            <a:r>
              <a:rPr lang="tr-TR" sz="2400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ÖRNEK </a:t>
            </a:r>
            <a:r>
              <a:rPr lang="tr-TR" sz="2400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SORULAR</a:t>
            </a:r>
            <a:endParaRPr lang="tr-TR" sz="2400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32" name="Dikdörtgen 31"/>
          <p:cNvSpPr/>
          <p:nvPr/>
        </p:nvSpPr>
        <p:spPr>
          <a:xfrm>
            <a:off x="359320" y="1369638"/>
            <a:ext cx="4977292" cy="3694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801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tr-TR" sz="1801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[ Mart 2020 Örnek Sorusu ]</a:t>
            </a:r>
            <a:endParaRPr lang="tr-TR" sz="1801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Dikdörtgen 32"/>
          <p:cNvSpPr/>
          <p:nvPr/>
        </p:nvSpPr>
        <p:spPr>
          <a:xfrm>
            <a:off x="2079022" y="4820285"/>
            <a:ext cx="28725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2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1</a:t>
            </a:r>
            <a:endParaRPr lang="tr-TR" sz="12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34" name="Dikdörtgen 33"/>
          <p:cNvSpPr/>
          <p:nvPr/>
        </p:nvSpPr>
        <p:spPr>
          <a:xfrm>
            <a:off x="2532652" y="4832716"/>
            <a:ext cx="28725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2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7</a:t>
            </a:r>
            <a:endParaRPr lang="tr-TR" sz="12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36" name="Dikdörtgen 35"/>
          <p:cNvSpPr/>
          <p:nvPr/>
        </p:nvSpPr>
        <p:spPr>
          <a:xfrm>
            <a:off x="2975951" y="4836715"/>
            <a:ext cx="28725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2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7</a:t>
            </a:r>
            <a:endParaRPr lang="tr-TR" sz="12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37" name="Dikdörtgen 36"/>
          <p:cNvSpPr/>
          <p:nvPr/>
        </p:nvSpPr>
        <p:spPr>
          <a:xfrm>
            <a:off x="4067345" y="4849146"/>
            <a:ext cx="28725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2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2</a:t>
            </a:r>
            <a:endParaRPr lang="tr-TR" sz="12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44" name="Dikdörtgen 43"/>
          <p:cNvSpPr/>
          <p:nvPr/>
        </p:nvSpPr>
        <p:spPr>
          <a:xfrm>
            <a:off x="4899388" y="4882311"/>
            <a:ext cx="28725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2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1</a:t>
            </a:r>
            <a:endParaRPr lang="tr-TR" sz="12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45" name="Dikdörtgen 44"/>
          <p:cNvSpPr/>
          <p:nvPr/>
        </p:nvSpPr>
        <p:spPr>
          <a:xfrm>
            <a:off x="5353018" y="4881730"/>
            <a:ext cx="28725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2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7</a:t>
            </a:r>
            <a:endParaRPr lang="tr-TR" sz="12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46" name="Dikdörtgen 45"/>
          <p:cNvSpPr/>
          <p:nvPr/>
        </p:nvSpPr>
        <p:spPr>
          <a:xfrm>
            <a:off x="5795208" y="4898523"/>
            <a:ext cx="28725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2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7</a:t>
            </a:r>
            <a:endParaRPr lang="tr-TR" sz="12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11" name="U Dönüş Oku 10"/>
          <p:cNvSpPr/>
          <p:nvPr/>
        </p:nvSpPr>
        <p:spPr>
          <a:xfrm>
            <a:off x="907704" y="3927763"/>
            <a:ext cx="3339443" cy="369490"/>
          </a:xfrm>
          <a:prstGeom prst="uturnArrow">
            <a:avLst>
              <a:gd name="adj1" fmla="val 11975"/>
              <a:gd name="adj2" fmla="val 25000"/>
              <a:gd name="adj3" fmla="val 25000"/>
              <a:gd name="adj4" fmla="val 43750"/>
              <a:gd name="adj5" fmla="val 7500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sp>
        <p:nvSpPr>
          <p:cNvPr id="47" name="U Dönüş Oku 46"/>
          <p:cNvSpPr/>
          <p:nvPr/>
        </p:nvSpPr>
        <p:spPr>
          <a:xfrm>
            <a:off x="1339439" y="4018964"/>
            <a:ext cx="2486603" cy="369490"/>
          </a:xfrm>
          <a:prstGeom prst="uturnArrow">
            <a:avLst>
              <a:gd name="adj1" fmla="val 11975"/>
              <a:gd name="adj2" fmla="val 25000"/>
              <a:gd name="adj3" fmla="val 25000"/>
              <a:gd name="adj4" fmla="val 43750"/>
              <a:gd name="adj5" fmla="val 7500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sp>
        <p:nvSpPr>
          <p:cNvPr id="48" name="U Dönüş Oku 47"/>
          <p:cNvSpPr/>
          <p:nvPr/>
        </p:nvSpPr>
        <p:spPr>
          <a:xfrm flipV="1">
            <a:off x="1855190" y="5027437"/>
            <a:ext cx="3279594" cy="369490"/>
          </a:xfrm>
          <a:prstGeom prst="uturnArrow">
            <a:avLst>
              <a:gd name="adj1" fmla="val 11975"/>
              <a:gd name="adj2" fmla="val 25000"/>
              <a:gd name="adj3" fmla="val 25000"/>
              <a:gd name="adj4" fmla="val 43750"/>
              <a:gd name="adj5" fmla="val 7500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sp>
        <p:nvSpPr>
          <p:cNvPr id="49" name="U Dönüş Oku 48"/>
          <p:cNvSpPr/>
          <p:nvPr/>
        </p:nvSpPr>
        <p:spPr>
          <a:xfrm flipV="1">
            <a:off x="2269626" y="4881730"/>
            <a:ext cx="2435592" cy="396706"/>
          </a:xfrm>
          <a:prstGeom prst="uturnArrow">
            <a:avLst>
              <a:gd name="adj1" fmla="val 11975"/>
              <a:gd name="adj2" fmla="val 25000"/>
              <a:gd name="adj3" fmla="val 25000"/>
              <a:gd name="adj4" fmla="val 43750"/>
              <a:gd name="adj5" fmla="val 7500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pic>
        <p:nvPicPr>
          <p:cNvPr id="50" name="Resim 4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768" b="60221"/>
          <a:stretch/>
        </p:blipFill>
        <p:spPr>
          <a:xfrm>
            <a:off x="7801127" y="2243911"/>
            <a:ext cx="411843" cy="306917"/>
          </a:xfrm>
          <a:prstGeom prst="rect">
            <a:avLst/>
          </a:prstGeom>
        </p:spPr>
      </p:pic>
      <p:sp>
        <p:nvSpPr>
          <p:cNvPr id="29" name="Dikdörtgen 28"/>
          <p:cNvSpPr/>
          <p:nvPr/>
        </p:nvSpPr>
        <p:spPr>
          <a:xfrm>
            <a:off x="812409" y="4815811"/>
            <a:ext cx="28725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2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2</a:t>
            </a:r>
            <a:endParaRPr lang="tr-TR" sz="12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30" name="Dikdörtgen 29"/>
          <p:cNvSpPr/>
          <p:nvPr/>
        </p:nvSpPr>
        <p:spPr>
          <a:xfrm>
            <a:off x="1232841" y="4826350"/>
            <a:ext cx="28725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2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3</a:t>
            </a:r>
            <a:endParaRPr lang="tr-TR" sz="12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31" name="Dikdörtgen 30"/>
          <p:cNvSpPr/>
          <p:nvPr/>
        </p:nvSpPr>
        <p:spPr>
          <a:xfrm>
            <a:off x="1678510" y="4803084"/>
            <a:ext cx="28725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2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1</a:t>
            </a:r>
            <a:endParaRPr lang="tr-TR" sz="12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35" name="Dikdörtgen 34"/>
          <p:cNvSpPr/>
          <p:nvPr/>
        </p:nvSpPr>
        <p:spPr>
          <a:xfrm>
            <a:off x="3625355" y="4859529"/>
            <a:ext cx="28725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2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3</a:t>
            </a:r>
            <a:endParaRPr lang="tr-TR" sz="12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38" name="Dikdörtgen 37"/>
          <p:cNvSpPr/>
          <p:nvPr/>
        </p:nvSpPr>
        <p:spPr>
          <a:xfrm>
            <a:off x="4534664" y="4803083"/>
            <a:ext cx="28725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2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1</a:t>
            </a:r>
            <a:endParaRPr lang="tr-TR" sz="12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1577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6" grpId="0"/>
      <p:bldP spid="37" grpId="0"/>
      <p:bldP spid="44" grpId="0"/>
      <p:bldP spid="45" grpId="0"/>
      <p:bldP spid="46" grpId="0"/>
      <p:bldP spid="11" grpId="0" animBg="1"/>
      <p:bldP spid="47" grpId="0" animBg="1"/>
      <p:bldP spid="48" grpId="0" animBg="1"/>
      <p:bldP spid="49" grpId="0" animBg="1"/>
      <p:bldP spid="29" grpId="0"/>
      <p:bldP spid="30" grpId="0"/>
      <p:bldP spid="31" grpId="0"/>
      <p:bldP spid="35" grpId="0"/>
      <p:bldP spid="3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Resim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796" y="1843261"/>
            <a:ext cx="10739955" cy="4938348"/>
          </a:xfrm>
          <a:prstGeom prst="rect">
            <a:avLst/>
          </a:prstGeom>
        </p:spPr>
      </p:pic>
      <p:grpSp>
        <p:nvGrpSpPr>
          <p:cNvPr id="3" name="Grup 2"/>
          <p:cNvGrpSpPr/>
          <p:nvPr/>
        </p:nvGrpSpPr>
        <p:grpSpPr>
          <a:xfrm>
            <a:off x="10" y="7"/>
            <a:ext cx="12192001" cy="6862151"/>
            <a:chOff x="-1" y="-2"/>
            <a:chExt cx="12192001" cy="6862150"/>
          </a:xfrm>
        </p:grpSpPr>
        <p:sp>
          <p:nvSpPr>
            <p:cNvPr id="25" name="Yarım Çerçeve 24"/>
            <p:cNvSpPr/>
            <p:nvPr/>
          </p:nvSpPr>
          <p:spPr>
            <a:xfrm flipV="1">
              <a:off x="-1" y="3442148"/>
              <a:ext cx="7069527" cy="3420000"/>
            </a:xfrm>
            <a:prstGeom prst="halfFrame">
              <a:avLst>
                <a:gd name="adj1" fmla="val 3724"/>
                <a:gd name="adj2" fmla="val 3111"/>
              </a:avLst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sz="1801">
                <a:solidFill>
                  <a:schemeClr val="tx1"/>
                </a:solidFill>
              </a:endParaRPr>
            </a:p>
          </p:txBody>
        </p:sp>
        <p:sp>
          <p:nvSpPr>
            <p:cNvPr id="26" name="Yarım Çerçeve 25"/>
            <p:cNvSpPr/>
            <p:nvPr/>
          </p:nvSpPr>
          <p:spPr>
            <a:xfrm rot="10800000">
              <a:off x="6072000" y="3117273"/>
              <a:ext cx="6120000" cy="3740727"/>
            </a:xfrm>
            <a:prstGeom prst="halfFrame">
              <a:avLst>
                <a:gd name="adj1" fmla="val 3365"/>
                <a:gd name="adj2" fmla="val 3123"/>
              </a:avLst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sz="1801">
                <a:solidFill>
                  <a:schemeClr val="tx1"/>
                </a:solidFill>
              </a:endParaRPr>
            </a:p>
          </p:txBody>
        </p:sp>
        <p:sp>
          <p:nvSpPr>
            <p:cNvPr id="27" name="Yarım Çerçeve 26"/>
            <p:cNvSpPr/>
            <p:nvPr/>
          </p:nvSpPr>
          <p:spPr>
            <a:xfrm rot="5400000">
              <a:off x="7115346" y="-1656656"/>
              <a:ext cx="3420000" cy="6733309"/>
            </a:xfrm>
            <a:prstGeom prst="halfFrame">
              <a:avLst>
                <a:gd name="adj1" fmla="val 3319"/>
                <a:gd name="adj2" fmla="val 3111"/>
              </a:avLst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sz="1801">
                <a:solidFill>
                  <a:schemeClr val="tx1"/>
                </a:solidFill>
              </a:endParaRPr>
            </a:p>
          </p:txBody>
        </p:sp>
        <p:sp>
          <p:nvSpPr>
            <p:cNvPr id="28" name="Yarım Çerçeve 27"/>
            <p:cNvSpPr/>
            <p:nvPr/>
          </p:nvSpPr>
          <p:spPr>
            <a:xfrm>
              <a:off x="0" y="-2"/>
              <a:ext cx="6456218" cy="3768438"/>
            </a:xfrm>
            <a:prstGeom prst="halfFrame">
              <a:avLst>
                <a:gd name="adj1" fmla="val 2801"/>
                <a:gd name="adj2" fmla="val 2788"/>
              </a:avLst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sz="1801">
                <a:solidFill>
                  <a:schemeClr val="tx1"/>
                </a:solidFill>
              </a:endParaRPr>
            </a:p>
          </p:txBody>
        </p:sp>
      </p:grpSp>
      <p:grpSp>
        <p:nvGrpSpPr>
          <p:cNvPr id="15" name="Grup 14"/>
          <p:cNvGrpSpPr/>
          <p:nvPr/>
        </p:nvGrpSpPr>
        <p:grpSpPr>
          <a:xfrm>
            <a:off x="9480790" y="244702"/>
            <a:ext cx="2590591" cy="537943"/>
            <a:chOff x="9480781" y="244693"/>
            <a:chExt cx="2590590" cy="537943"/>
          </a:xfrm>
        </p:grpSpPr>
        <p:grpSp>
          <p:nvGrpSpPr>
            <p:cNvPr id="16" name="Grup 15"/>
            <p:cNvGrpSpPr/>
            <p:nvPr/>
          </p:nvGrpSpPr>
          <p:grpSpPr>
            <a:xfrm>
              <a:off x="10694072" y="278636"/>
              <a:ext cx="1377299" cy="504000"/>
              <a:chOff x="5284812" y="6004659"/>
              <a:chExt cx="1377299" cy="504000"/>
            </a:xfrm>
          </p:grpSpPr>
          <p:cxnSp>
            <p:nvCxnSpPr>
              <p:cNvPr id="19" name="Düz Bağlayıcı 18"/>
              <p:cNvCxnSpPr/>
              <p:nvPr/>
            </p:nvCxnSpPr>
            <p:spPr>
              <a:xfrm>
                <a:off x="5296394" y="6004659"/>
                <a:ext cx="0" cy="5040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Metin kutusu 19"/>
              <p:cNvSpPr txBox="1"/>
              <p:nvPr/>
            </p:nvSpPr>
            <p:spPr>
              <a:xfrm>
                <a:off x="5284812" y="6020870"/>
                <a:ext cx="1377299" cy="4154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tr-TR" sz="1200" dirty="0">
                    <a:ln w="0">
                      <a:solidFill>
                        <a:schemeClr val="tx1"/>
                      </a:solidFill>
                    </a:ln>
                    <a:solidFill>
                      <a:srgbClr val="FF0000"/>
                    </a:solidFill>
                    <a:effectLst>
                      <a:reflection blurRad="6350" stA="53000" endA="300" endPos="35500" dir="5400000" sy="-90000" algn="bl" rotWithShape="0"/>
                    </a:effectLst>
                    <a:latin typeface="Arial Black" panose="020B0A04020102020204" pitchFamily="34" charset="0"/>
                  </a:rPr>
                  <a:t>Murat HOCA</a:t>
                </a:r>
              </a:p>
              <a:p>
                <a:pPr algn="ctr"/>
                <a:r>
                  <a:rPr lang="tr-TR" sz="900" b="1" dirty="0">
                    <a:ln w="0">
                      <a:solidFill>
                        <a:schemeClr val="tx1"/>
                      </a:solidFill>
                    </a:ln>
                    <a:solidFill>
                      <a:srgbClr val="00B0F0"/>
                    </a:solidFill>
                    <a:effectLst>
                      <a:reflection blurRad="6350" stA="53000" endA="300" endPos="35500" dir="5400000" sy="-90000" algn="bl" rotWithShape="0"/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Fen Bilgisi Öğretmeni</a:t>
                </a:r>
              </a:p>
            </p:txBody>
          </p:sp>
        </p:grpSp>
        <p:pic>
          <p:nvPicPr>
            <p:cNvPr id="17" name="5 Resim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6723"/>
            <a:stretch/>
          </p:blipFill>
          <p:spPr bwMode="auto">
            <a:xfrm>
              <a:off x="9480781" y="244693"/>
              <a:ext cx="1141201" cy="47950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9" name="Metin kutusu 38"/>
          <p:cNvSpPr txBox="1"/>
          <p:nvPr/>
        </p:nvSpPr>
        <p:spPr>
          <a:xfrm>
            <a:off x="359320" y="132100"/>
            <a:ext cx="66309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tr-TR" sz="2400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DNA’nın YAPISI</a:t>
            </a:r>
            <a:endParaRPr lang="tr-TR" sz="180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pPr>
              <a:lnSpc>
                <a:spcPct val="150000"/>
              </a:lnSpc>
            </a:pPr>
            <a:r>
              <a:rPr lang="tr-TR" sz="2400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MEB </a:t>
            </a:r>
            <a:r>
              <a:rPr lang="tr-TR" sz="2400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ÖRNEK </a:t>
            </a:r>
            <a:r>
              <a:rPr lang="tr-TR" sz="2400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SORULAR</a:t>
            </a:r>
            <a:endParaRPr lang="tr-TR" sz="2400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32" name="Dikdörtgen 31"/>
          <p:cNvSpPr/>
          <p:nvPr/>
        </p:nvSpPr>
        <p:spPr>
          <a:xfrm>
            <a:off x="359320" y="1369638"/>
            <a:ext cx="4977292" cy="3694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801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tr-TR" sz="1801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[ Mart 2020 Örnek Sorusu ]</a:t>
            </a:r>
            <a:endParaRPr lang="tr-TR" sz="1801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Dikdörtgen 32"/>
          <p:cNvSpPr/>
          <p:nvPr/>
        </p:nvSpPr>
        <p:spPr>
          <a:xfrm>
            <a:off x="764075" y="4836715"/>
            <a:ext cx="28725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2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1</a:t>
            </a:r>
            <a:endParaRPr lang="tr-TR" sz="12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34" name="Dikdörtgen 33"/>
          <p:cNvSpPr/>
          <p:nvPr/>
        </p:nvSpPr>
        <p:spPr>
          <a:xfrm>
            <a:off x="1226517" y="4849146"/>
            <a:ext cx="28725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2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2</a:t>
            </a:r>
            <a:endParaRPr lang="tr-TR" sz="12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36" name="Dikdörtgen 35"/>
          <p:cNvSpPr/>
          <p:nvPr/>
        </p:nvSpPr>
        <p:spPr>
          <a:xfrm>
            <a:off x="2975951" y="4836715"/>
            <a:ext cx="28725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2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8</a:t>
            </a:r>
            <a:endParaRPr lang="tr-TR" sz="12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37" name="Dikdörtgen 36"/>
          <p:cNvSpPr/>
          <p:nvPr/>
        </p:nvSpPr>
        <p:spPr>
          <a:xfrm>
            <a:off x="3636375" y="4816084"/>
            <a:ext cx="28725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2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1</a:t>
            </a:r>
            <a:endParaRPr lang="tr-TR" sz="12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44" name="Dikdörtgen 43"/>
          <p:cNvSpPr/>
          <p:nvPr/>
        </p:nvSpPr>
        <p:spPr>
          <a:xfrm>
            <a:off x="4056807" y="4829847"/>
            <a:ext cx="28725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2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4</a:t>
            </a:r>
            <a:endParaRPr lang="tr-TR" sz="12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45" name="Dikdörtgen 44"/>
          <p:cNvSpPr/>
          <p:nvPr/>
        </p:nvSpPr>
        <p:spPr>
          <a:xfrm>
            <a:off x="5353018" y="4881730"/>
            <a:ext cx="28725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2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8</a:t>
            </a:r>
            <a:endParaRPr lang="tr-TR" sz="12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46" name="Dikdörtgen 45"/>
          <p:cNvSpPr/>
          <p:nvPr/>
        </p:nvSpPr>
        <p:spPr>
          <a:xfrm>
            <a:off x="5795208" y="4898523"/>
            <a:ext cx="28725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2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8</a:t>
            </a:r>
            <a:endParaRPr lang="tr-TR" sz="12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11" name="U Dönüş Oku 10"/>
          <p:cNvSpPr/>
          <p:nvPr/>
        </p:nvSpPr>
        <p:spPr>
          <a:xfrm>
            <a:off x="958504" y="3915062"/>
            <a:ext cx="3784946" cy="504823"/>
          </a:xfrm>
          <a:prstGeom prst="uturnArrow">
            <a:avLst>
              <a:gd name="adj1" fmla="val 11975"/>
              <a:gd name="adj2" fmla="val 25000"/>
              <a:gd name="adj3" fmla="val 25000"/>
              <a:gd name="adj4" fmla="val 43750"/>
              <a:gd name="adj5" fmla="val 75000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sp>
        <p:nvSpPr>
          <p:cNvPr id="47" name="U Dönüş Oku 46"/>
          <p:cNvSpPr/>
          <p:nvPr/>
        </p:nvSpPr>
        <p:spPr>
          <a:xfrm>
            <a:off x="1339439" y="4018964"/>
            <a:ext cx="3825311" cy="369490"/>
          </a:xfrm>
          <a:prstGeom prst="uturnArrow">
            <a:avLst>
              <a:gd name="adj1" fmla="val 11975"/>
              <a:gd name="adj2" fmla="val 25000"/>
              <a:gd name="adj3" fmla="val 25000"/>
              <a:gd name="adj4" fmla="val 43750"/>
              <a:gd name="adj5" fmla="val 75000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sp>
        <p:nvSpPr>
          <p:cNvPr id="48" name="U Dönüş Oku 47"/>
          <p:cNvSpPr/>
          <p:nvPr/>
        </p:nvSpPr>
        <p:spPr>
          <a:xfrm flipV="1">
            <a:off x="1832218" y="4924587"/>
            <a:ext cx="2022232" cy="369490"/>
          </a:xfrm>
          <a:prstGeom prst="uturnArrow">
            <a:avLst>
              <a:gd name="adj1" fmla="val 11975"/>
              <a:gd name="adj2" fmla="val 25000"/>
              <a:gd name="adj3" fmla="val 25000"/>
              <a:gd name="adj4" fmla="val 43750"/>
              <a:gd name="adj5" fmla="val 75000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sp>
        <p:nvSpPr>
          <p:cNvPr id="49" name="U Dönüş Oku 48"/>
          <p:cNvSpPr/>
          <p:nvPr/>
        </p:nvSpPr>
        <p:spPr>
          <a:xfrm flipV="1">
            <a:off x="2251895" y="5039894"/>
            <a:ext cx="2034290" cy="396706"/>
          </a:xfrm>
          <a:prstGeom prst="uturnArrow">
            <a:avLst>
              <a:gd name="adj1" fmla="val 11975"/>
              <a:gd name="adj2" fmla="val 25000"/>
              <a:gd name="adj3" fmla="val 25000"/>
              <a:gd name="adj4" fmla="val 43750"/>
              <a:gd name="adj5" fmla="val 75000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pic>
        <p:nvPicPr>
          <p:cNvPr id="50" name="Resim 4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768" b="60221"/>
          <a:stretch/>
        </p:blipFill>
        <p:spPr>
          <a:xfrm>
            <a:off x="7801127" y="2243911"/>
            <a:ext cx="411843" cy="306917"/>
          </a:xfrm>
          <a:prstGeom prst="rect">
            <a:avLst/>
          </a:prstGeom>
        </p:spPr>
      </p:pic>
      <p:pic>
        <p:nvPicPr>
          <p:cNvPr id="30" name="Resim 2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768" b="60221"/>
          <a:stretch/>
        </p:blipFill>
        <p:spPr>
          <a:xfrm>
            <a:off x="7830212" y="3228082"/>
            <a:ext cx="411843" cy="306917"/>
          </a:xfrm>
          <a:prstGeom prst="rect">
            <a:avLst/>
          </a:prstGeom>
        </p:spPr>
      </p:pic>
      <p:sp>
        <p:nvSpPr>
          <p:cNvPr id="29" name="Dikdörtgen 28"/>
          <p:cNvSpPr/>
          <p:nvPr/>
        </p:nvSpPr>
        <p:spPr>
          <a:xfrm>
            <a:off x="1611118" y="4816084"/>
            <a:ext cx="26412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2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1</a:t>
            </a:r>
            <a:endParaRPr lang="tr-TR" sz="12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31" name="Dikdörtgen 30"/>
          <p:cNvSpPr/>
          <p:nvPr/>
        </p:nvSpPr>
        <p:spPr>
          <a:xfrm>
            <a:off x="2130211" y="4810808"/>
            <a:ext cx="26412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2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4</a:t>
            </a:r>
            <a:endParaRPr lang="tr-TR" sz="12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35" name="Dikdörtgen 34"/>
          <p:cNvSpPr/>
          <p:nvPr/>
        </p:nvSpPr>
        <p:spPr>
          <a:xfrm>
            <a:off x="2596472" y="4829846"/>
            <a:ext cx="26412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2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8</a:t>
            </a:r>
            <a:endParaRPr lang="tr-TR" sz="12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38" name="Dikdörtgen 37"/>
          <p:cNvSpPr/>
          <p:nvPr/>
        </p:nvSpPr>
        <p:spPr>
          <a:xfrm>
            <a:off x="4498161" y="4862137"/>
            <a:ext cx="26412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2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1</a:t>
            </a:r>
            <a:endParaRPr lang="tr-TR" sz="12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40" name="Dikdörtgen 39"/>
          <p:cNvSpPr/>
          <p:nvPr/>
        </p:nvSpPr>
        <p:spPr>
          <a:xfrm>
            <a:off x="4912758" y="4849145"/>
            <a:ext cx="26412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2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2</a:t>
            </a:r>
            <a:endParaRPr lang="tr-TR" sz="12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10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6" grpId="0"/>
      <p:bldP spid="37" grpId="0"/>
      <p:bldP spid="44" grpId="0"/>
      <p:bldP spid="45" grpId="0"/>
      <p:bldP spid="46" grpId="0"/>
      <p:bldP spid="11" grpId="0" animBg="1"/>
      <p:bldP spid="47" grpId="0" animBg="1"/>
      <p:bldP spid="48" grpId="0" animBg="1"/>
      <p:bldP spid="49" grpId="0" animBg="1"/>
      <p:bldP spid="29" grpId="0"/>
      <p:bldP spid="31" grpId="0"/>
      <p:bldP spid="35" grpId="0"/>
      <p:bldP spid="38" grpId="0"/>
      <p:bldP spid="4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Yarım Çerçeve 29"/>
          <p:cNvSpPr/>
          <p:nvPr/>
        </p:nvSpPr>
        <p:spPr>
          <a:xfrm flipV="1">
            <a:off x="-1" y="3442148"/>
            <a:ext cx="7069527" cy="3420000"/>
          </a:xfrm>
          <a:prstGeom prst="halfFrame">
            <a:avLst>
              <a:gd name="adj1" fmla="val 3724"/>
              <a:gd name="adj2" fmla="val 3111"/>
            </a:avLst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801">
              <a:solidFill>
                <a:schemeClr val="tx1"/>
              </a:solidFill>
            </a:endParaRPr>
          </a:p>
        </p:txBody>
      </p:sp>
      <p:sp>
        <p:nvSpPr>
          <p:cNvPr id="31" name="Yarım Çerçeve 30"/>
          <p:cNvSpPr/>
          <p:nvPr/>
        </p:nvSpPr>
        <p:spPr>
          <a:xfrm rot="10800000">
            <a:off x="6072000" y="3117283"/>
            <a:ext cx="6120000" cy="3740727"/>
          </a:xfrm>
          <a:prstGeom prst="halfFrame">
            <a:avLst>
              <a:gd name="adj1" fmla="val 3365"/>
              <a:gd name="adj2" fmla="val 3123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801">
              <a:solidFill>
                <a:schemeClr val="tx1"/>
              </a:solidFill>
            </a:endParaRPr>
          </a:p>
        </p:txBody>
      </p:sp>
      <p:sp>
        <p:nvSpPr>
          <p:cNvPr id="32" name="Yarım Çerçeve 31"/>
          <p:cNvSpPr/>
          <p:nvPr/>
        </p:nvSpPr>
        <p:spPr>
          <a:xfrm rot="5400000">
            <a:off x="7115346" y="-1656657"/>
            <a:ext cx="3420000" cy="6733309"/>
          </a:xfrm>
          <a:prstGeom prst="halfFrame">
            <a:avLst>
              <a:gd name="adj1" fmla="val 3319"/>
              <a:gd name="adj2" fmla="val 3111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801">
              <a:solidFill>
                <a:schemeClr val="tx1"/>
              </a:solidFill>
            </a:endParaRPr>
          </a:p>
        </p:txBody>
      </p:sp>
      <p:sp>
        <p:nvSpPr>
          <p:cNvPr id="33" name="Yarım Çerçeve 32"/>
          <p:cNvSpPr/>
          <p:nvPr/>
        </p:nvSpPr>
        <p:spPr>
          <a:xfrm>
            <a:off x="0" y="-2"/>
            <a:ext cx="6456218" cy="3768438"/>
          </a:xfrm>
          <a:prstGeom prst="halfFrame">
            <a:avLst>
              <a:gd name="adj1" fmla="val 2801"/>
              <a:gd name="adj2" fmla="val 2788"/>
            </a:avLst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801">
              <a:solidFill>
                <a:schemeClr val="tx1"/>
              </a:solidFill>
            </a:endParaRPr>
          </a:p>
        </p:txBody>
      </p:sp>
      <p:grpSp>
        <p:nvGrpSpPr>
          <p:cNvPr id="14" name="Grup 13"/>
          <p:cNvGrpSpPr/>
          <p:nvPr/>
        </p:nvGrpSpPr>
        <p:grpSpPr>
          <a:xfrm>
            <a:off x="9480790" y="244702"/>
            <a:ext cx="2590591" cy="537943"/>
            <a:chOff x="9480781" y="244693"/>
            <a:chExt cx="2590590" cy="537943"/>
          </a:xfrm>
        </p:grpSpPr>
        <p:grpSp>
          <p:nvGrpSpPr>
            <p:cNvPr id="15" name="Grup 14"/>
            <p:cNvGrpSpPr/>
            <p:nvPr/>
          </p:nvGrpSpPr>
          <p:grpSpPr>
            <a:xfrm>
              <a:off x="10694072" y="278636"/>
              <a:ext cx="1377299" cy="504000"/>
              <a:chOff x="5284812" y="6004659"/>
              <a:chExt cx="1377299" cy="504000"/>
            </a:xfrm>
          </p:grpSpPr>
          <p:cxnSp>
            <p:nvCxnSpPr>
              <p:cNvPr id="17" name="Düz Bağlayıcı 16"/>
              <p:cNvCxnSpPr/>
              <p:nvPr/>
            </p:nvCxnSpPr>
            <p:spPr>
              <a:xfrm>
                <a:off x="5296394" y="6004659"/>
                <a:ext cx="0" cy="5040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Metin kutusu 17"/>
              <p:cNvSpPr txBox="1"/>
              <p:nvPr/>
            </p:nvSpPr>
            <p:spPr>
              <a:xfrm>
                <a:off x="5284812" y="6020870"/>
                <a:ext cx="1377299" cy="4154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tr-TR" sz="1200" dirty="0">
                    <a:ln w="0">
                      <a:solidFill>
                        <a:schemeClr val="tx1"/>
                      </a:solidFill>
                    </a:ln>
                    <a:solidFill>
                      <a:srgbClr val="FF0000"/>
                    </a:solidFill>
                    <a:effectLst>
                      <a:reflection blurRad="6350" stA="53000" endA="300" endPos="35500" dir="5400000" sy="-90000" algn="bl" rotWithShape="0"/>
                    </a:effectLst>
                    <a:latin typeface="Arial Black" panose="020B0A04020102020204" pitchFamily="34" charset="0"/>
                  </a:rPr>
                  <a:t>Murat HOCA</a:t>
                </a:r>
              </a:p>
              <a:p>
                <a:pPr algn="ctr"/>
                <a:r>
                  <a:rPr lang="tr-TR" sz="900" b="1" dirty="0">
                    <a:ln w="0">
                      <a:solidFill>
                        <a:schemeClr val="tx1"/>
                      </a:solidFill>
                    </a:ln>
                    <a:solidFill>
                      <a:srgbClr val="00B0F0"/>
                    </a:solidFill>
                    <a:effectLst>
                      <a:reflection blurRad="6350" stA="53000" endA="300" endPos="35500" dir="5400000" sy="-90000" algn="bl" rotWithShape="0"/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Fen Bilgisi Öğretmeni</a:t>
                </a:r>
              </a:p>
            </p:txBody>
          </p:sp>
        </p:grpSp>
        <p:pic>
          <p:nvPicPr>
            <p:cNvPr id="16" name="5 Resim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6723"/>
            <a:stretch/>
          </p:blipFill>
          <p:spPr bwMode="auto">
            <a:xfrm>
              <a:off x="9480781" y="244693"/>
              <a:ext cx="1141201" cy="47950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4" name="Metin kutusu 23"/>
          <p:cNvSpPr txBox="1"/>
          <p:nvPr/>
        </p:nvSpPr>
        <p:spPr>
          <a:xfrm>
            <a:off x="696441" y="52069"/>
            <a:ext cx="6854292" cy="1004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300000"/>
              </a:lnSpc>
            </a:pPr>
            <a:r>
              <a:rPr lang="tr-TR" sz="2400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DNA’nın YAPISI</a:t>
            </a:r>
            <a:endParaRPr lang="tr-TR" sz="180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25" name="Dikdörtgen 24"/>
          <p:cNvSpPr/>
          <p:nvPr/>
        </p:nvSpPr>
        <p:spPr>
          <a:xfrm>
            <a:off x="621185" y="1397622"/>
            <a:ext cx="10672548" cy="4567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tr-TR" sz="180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Göz rengi, saç rengi, saç şekli kan grubu </a:t>
            </a:r>
            <a:r>
              <a:rPr lang="tr-TR" sz="180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gibi özelliklere </a:t>
            </a:r>
            <a:r>
              <a:rPr lang="tr-TR" sz="180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…………………… denir.</a:t>
            </a:r>
          </a:p>
        </p:txBody>
      </p:sp>
      <p:sp>
        <p:nvSpPr>
          <p:cNvPr id="34" name="Dikdörtgen 33"/>
          <p:cNvSpPr/>
          <p:nvPr/>
        </p:nvSpPr>
        <p:spPr>
          <a:xfrm>
            <a:off x="6828959" y="1397622"/>
            <a:ext cx="1736373" cy="3694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801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tr-TR" sz="1801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alıtsal özellik</a:t>
            </a:r>
            <a:endParaRPr lang="tr-TR" sz="1801" dirty="0"/>
          </a:p>
        </p:txBody>
      </p:sp>
      <p:sp>
        <p:nvSpPr>
          <p:cNvPr id="27" name="Dikdörtgen 26"/>
          <p:cNvSpPr/>
          <p:nvPr/>
        </p:nvSpPr>
        <p:spPr>
          <a:xfrm>
            <a:off x="3866605" y="3658723"/>
            <a:ext cx="7427127" cy="25864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tr-TR" sz="180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Genetik özelliklerimiz hücrelerimizdeki ……………. içinde bulunan ……………………..taşınır.</a:t>
            </a:r>
          </a:p>
          <a:p>
            <a:pPr marL="342900" indent="-342900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tr-TR" sz="180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tr-TR" sz="180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Kromozomlar ……… ve ……………..……….. birleşmesiyle oluşur.</a:t>
            </a:r>
          </a:p>
          <a:p>
            <a:pPr marL="342900" indent="-342900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tr-TR" sz="180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tr-TR" sz="180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İnsanda …………… kromozom vardır.</a:t>
            </a:r>
          </a:p>
        </p:txBody>
      </p:sp>
      <p:sp>
        <p:nvSpPr>
          <p:cNvPr id="35" name="Dikdörtgen 34"/>
          <p:cNvSpPr/>
          <p:nvPr/>
        </p:nvSpPr>
        <p:spPr>
          <a:xfrm>
            <a:off x="621185" y="2695023"/>
            <a:ext cx="620778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000" dirty="0" smtClean="0">
                <a:solidFill>
                  <a:srgbClr val="0070C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Kalıtsal Özellikleri Taşıyan Yapılar</a:t>
            </a:r>
            <a:endParaRPr lang="tr-TR" sz="1200" dirty="0">
              <a:solidFill>
                <a:srgbClr val="0070C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Dikdörtgen 38"/>
          <p:cNvSpPr/>
          <p:nvPr/>
        </p:nvSpPr>
        <p:spPr>
          <a:xfrm>
            <a:off x="625712" y="3211905"/>
            <a:ext cx="19868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u="sng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Kromozom</a:t>
            </a:r>
            <a:endParaRPr lang="tr-TR" b="1" u="sng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Hücre Bölünmeleri: Mitoz Bölünm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185" y="3885208"/>
            <a:ext cx="2314575" cy="2257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Dikdörtgen 40"/>
          <p:cNvSpPr/>
          <p:nvPr/>
        </p:nvSpPr>
        <p:spPr>
          <a:xfrm>
            <a:off x="8256187" y="3708130"/>
            <a:ext cx="1120820" cy="3694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801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çekirdek</a:t>
            </a:r>
            <a:endParaRPr lang="tr-TR" sz="1801" dirty="0"/>
          </a:p>
        </p:txBody>
      </p:sp>
      <p:sp>
        <p:nvSpPr>
          <p:cNvPr id="43" name="Dikdörtgen 42"/>
          <p:cNvSpPr/>
          <p:nvPr/>
        </p:nvSpPr>
        <p:spPr>
          <a:xfrm>
            <a:off x="4372037" y="4107266"/>
            <a:ext cx="1826141" cy="3694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801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kromozomlarla</a:t>
            </a:r>
            <a:endParaRPr lang="tr-TR" sz="1801" dirty="0"/>
          </a:p>
        </p:txBody>
      </p:sp>
      <p:sp>
        <p:nvSpPr>
          <p:cNvPr id="47" name="Dikdörtgen 46"/>
          <p:cNvSpPr/>
          <p:nvPr/>
        </p:nvSpPr>
        <p:spPr>
          <a:xfrm>
            <a:off x="5803524" y="4936249"/>
            <a:ext cx="684803" cy="3694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801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DNA</a:t>
            </a:r>
            <a:endParaRPr lang="tr-TR" sz="1801" dirty="0"/>
          </a:p>
        </p:txBody>
      </p:sp>
      <p:sp>
        <p:nvSpPr>
          <p:cNvPr id="48" name="Dikdörtgen 47"/>
          <p:cNvSpPr/>
          <p:nvPr/>
        </p:nvSpPr>
        <p:spPr>
          <a:xfrm>
            <a:off x="6858762" y="4917083"/>
            <a:ext cx="2031325" cy="3694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801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özel proteinlerin </a:t>
            </a:r>
          </a:p>
        </p:txBody>
      </p:sp>
      <p:sp>
        <p:nvSpPr>
          <p:cNvPr id="49" name="Dikdörtgen 48"/>
          <p:cNvSpPr/>
          <p:nvPr/>
        </p:nvSpPr>
        <p:spPr>
          <a:xfrm>
            <a:off x="5371904" y="5745958"/>
            <a:ext cx="973343" cy="3694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801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2n = 46</a:t>
            </a:r>
            <a:endParaRPr lang="tr-TR" sz="180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123314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41" grpId="0"/>
      <p:bldP spid="43" grpId="0"/>
      <p:bldP spid="47" grpId="0"/>
      <p:bldP spid="48" grpId="0"/>
      <p:bldP spid="4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Resim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796" y="1843261"/>
            <a:ext cx="10739955" cy="4938348"/>
          </a:xfrm>
          <a:prstGeom prst="rect">
            <a:avLst/>
          </a:prstGeom>
        </p:spPr>
      </p:pic>
      <p:grpSp>
        <p:nvGrpSpPr>
          <p:cNvPr id="3" name="Grup 2"/>
          <p:cNvGrpSpPr/>
          <p:nvPr/>
        </p:nvGrpSpPr>
        <p:grpSpPr>
          <a:xfrm>
            <a:off x="10" y="7"/>
            <a:ext cx="12192001" cy="6862151"/>
            <a:chOff x="-1" y="-2"/>
            <a:chExt cx="12192001" cy="6862150"/>
          </a:xfrm>
        </p:grpSpPr>
        <p:sp>
          <p:nvSpPr>
            <p:cNvPr id="25" name="Yarım Çerçeve 24"/>
            <p:cNvSpPr/>
            <p:nvPr/>
          </p:nvSpPr>
          <p:spPr>
            <a:xfrm flipV="1">
              <a:off x="-1" y="3442148"/>
              <a:ext cx="7069527" cy="3420000"/>
            </a:xfrm>
            <a:prstGeom prst="halfFrame">
              <a:avLst>
                <a:gd name="adj1" fmla="val 3724"/>
                <a:gd name="adj2" fmla="val 3111"/>
              </a:avLst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sz="1801">
                <a:solidFill>
                  <a:schemeClr val="tx1"/>
                </a:solidFill>
              </a:endParaRPr>
            </a:p>
          </p:txBody>
        </p:sp>
        <p:sp>
          <p:nvSpPr>
            <p:cNvPr id="26" name="Yarım Çerçeve 25"/>
            <p:cNvSpPr/>
            <p:nvPr/>
          </p:nvSpPr>
          <p:spPr>
            <a:xfrm rot="10800000">
              <a:off x="6072000" y="3117273"/>
              <a:ext cx="6120000" cy="3740727"/>
            </a:xfrm>
            <a:prstGeom prst="halfFrame">
              <a:avLst>
                <a:gd name="adj1" fmla="val 3365"/>
                <a:gd name="adj2" fmla="val 3123"/>
              </a:avLst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sz="1801">
                <a:solidFill>
                  <a:schemeClr val="tx1"/>
                </a:solidFill>
              </a:endParaRPr>
            </a:p>
          </p:txBody>
        </p:sp>
        <p:sp>
          <p:nvSpPr>
            <p:cNvPr id="27" name="Yarım Çerçeve 26"/>
            <p:cNvSpPr/>
            <p:nvPr/>
          </p:nvSpPr>
          <p:spPr>
            <a:xfrm rot="5400000">
              <a:off x="7115346" y="-1656656"/>
              <a:ext cx="3420000" cy="6733309"/>
            </a:xfrm>
            <a:prstGeom prst="halfFrame">
              <a:avLst>
                <a:gd name="adj1" fmla="val 3319"/>
                <a:gd name="adj2" fmla="val 3111"/>
              </a:avLst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sz="1801">
                <a:solidFill>
                  <a:schemeClr val="tx1"/>
                </a:solidFill>
              </a:endParaRPr>
            </a:p>
          </p:txBody>
        </p:sp>
        <p:sp>
          <p:nvSpPr>
            <p:cNvPr id="28" name="Yarım Çerçeve 27"/>
            <p:cNvSpPr/>
            <p:nvPr/>
          </p:nvSpPr>
          <p:spPr>
            <a:xfrm>
              <a:off x="0" y="-2"/>
              <a:ext cx="6456218" cy="3768438"/>
            </a:xfrm>
            <a:prstGeom prst="halfFrame">
              <a:avLst>
                <a:gd name="adj1" fmla="val 2801"/>
                <a:gd name="adj2" fmla="val 2788"/>
              </a:avLst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sz="1801">
                <a:solidFill>
                  <a:schemeClr val="tx1"/>
                </a:solidFill>
              </a:endParaRPr>
            </a:p>
          </p:txBody>
        </p:sp>
      </p:grpSp>
      <p:grpSp>
        <p:nvGrpSpPr>
          <p:cNvPr id="15" name="Grup 14"/>
          <p:cNvGrpSpPr/>
          <p:nvPr/>
        </p:nvGrpSpPr>
        <p:grpSpPr>
          <a:xfrm>
            <a:off x="9480790" y="244702"/>
            <a:ext cx="2590591" cy="537943"/>
            <a:chOff x="9480781" y="244693"/>
            <a:chExt cx="2590590" cy="537943"/>
          </a:xfrm>
        </p:grpSpPr>
        <p:grpSp>
          <p:nvGrpSpPr>
            <p:cNvPr id="16" name="Grup 15"/>
            <p:cNvGrpSpPr/>
            <p:nvPr/>
          </p:nvGrpSpPr>
          <p:grpSpPr>
            <a:xfrm>
              <a:off x="10694072" y="278636"/>
              <a:ext cx="1377299" cy="504000"/>
              <a:chOff x="5284812" y="6004659"/>
              <a:chExt cx="1377299" cy="504000"/>
            </a:xfrm>
          </p:grpSpPr>
          <p:cxnSp>
            <p:nvCxnSpPr>
              <p:cNvPr id="19" name="Düz Bağlayıcı 18"/>
              <p:cNvCxnSpPr/>
              <p:nvPr/>
            </p:nvCxnSpPr>
            <p:spPr>
              <a:xfrm>
                <a:off x="5296394" y="6004659"/>
                <a:ext cx="0" cy="5040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Metin kutusu 19"/>
              <p:cNvSpPr txBox="1"/>
              <p:nvPr/>
            </p:nvSpPr>
            <p:spPr>
              <a:xfrm>
                <a:off x="5284812" y="6020870"/>
                <a:ext cx="1377299" cy="4154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tr-TR" sz="1200" dirty="0">
                    <a:ln w="0">
                      <a:solidFill>
                        <a:schemeClr val="tx1"/>
                      </a:solidFill>
                    </a:ln>
                    <a:solidFill>
                      <a:srgbClr val="FF0000"/>
                    </a:solidFill>
                    <a:effectLst>
                      <a:reflection blurRad="6350" stA="53000" endA="300" endPos="35500" dir="5400000" sy="-90000" algn="bl" rotWithShape="0"/>
                    </a:effectLst>
                    <a:latin typeface="Arial Black" panose="020B0A04020102020204" pitchFamily="34" charset="0"/>
                  </a:rPr>
                  <a:t>Murat HOCA</a:t>
                </a:r>
              </a:p>
              <a:p>
                <a:pPr algn="ctr"/>
                <a:r>
                  <a:rPr lang="tr-TR" sz="900" b="1" dirty="0">
                    <a:ln w="0">
                      <a:solidFill>
                        <a:schemeClr val="tx1"/>
                      </a:solidFill>
                    </a:ln>
                    <a:solidFill>
                      <a:srgbClr val="00B0F0"/>
                    </a:solidFill>
                    <a:effectLst>
                      <a:reflection blurRad="6350" stA="53000" endA="300" endPos="35500" dir="5400000" sy="-90000" algn="bl" rotWithShape="0"/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Fen Bilgisi Öğretmeni</a:t>
                </a:r>
              </a:p>
            </p:txBody>
          </p:sp>
        </p:grpSp>
        <p:pic>
          <p:nvPicPr>
            <p:cNvPr id="17" name="5 Resim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6723"/>
            <a:stretch/>
          </p:blipFill>
          <p:spPr bwMode="auto">
            <a:xfrm>
              <a:off x="9480781" y="244693"/>
              <a:ext cx="1141201" cy="47950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9" name="Metin kutusu 38"/>
          <p:cNvSpPr txBox="1"/>
          <p:nvPr/>
        </p:nvSpPr>
        <p:spPr>
          <a:xfrm>
            <a:off x="359320" y="132100"/>
            <a:ext cx="66309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tr-TR" sz="2400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DNA’nın YAPISI</a:t>
            </a:r>
            <a:endParaRPr lang="tr-TR" sz="180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pPr>
              <a:lnSpc>
                <a:spcPct val="150000"/>
              </a:lnSpc>
            </a:pPr>
            <a:r>
              <a:rPr lang="tr-TR" sz="2400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MEB </a:t>
            </a:r>
            <a:r>
              <a:rPr lang="tr-TR" sz="2400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ÖRNEK </a:t>
            </a:r>
            <a:r>
              <a:rPr lang="tr-TR" sz="2400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SORULAR</a:t>
            </a:r>
            <a:endParaRPr lang="tr-TR" sz="2400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32" name="Dikdörtgen 31"/>
          <p:cNvSpPr/>
          <p:nvPr/>
        </p:nvSpPr>
        <p:spPr>
          <a:xfrm>
            <a:off x="359320" y="1369638"/>
            <a:ext cx="4977292" cy="3694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801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tr-TR" sz="1801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[ Mart 2020 Örnek Sorusu ]</a:t>
            </a:r>
            <a:endParaRPr lang="tr-TR" sz="1801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Dikdörtgen 32"/>
          <p:cNvSpPr/>
          <p:nvPr/>
        </p:nvSpPr>
        <p:spPr>
          <a:xfrm>
            <a:off x="1233020" y="4836715"/>
            <a:ext cx="25192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2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1</a:t>
            </a:r>
            <a:endParaRPr lang="tr-TR" sz="12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34" name="Dikdörtgen 33"/>
          <p:cNvSpPr/>
          <p:nvPr/>
        </p:nvSpPr>
        <p:spPr>
          <a:xfrm>
            <a:off x="2128247" y="4810186"/>
            <a:ext cx="28725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2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3</a:t>
            </a:r>
            <a:endParaRPr lang="tr-TR" sz="12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36" name="Dikdörtgen 35"/>
          <p:cNvSpPr/>
          <p:nvPr/>
        </p:nvSpPr>
        <p:spPr>
          <a:xfrm>
            <a:off x="2605124" y="4810186"/>
            <a:ext cx="28725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2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7</a:t>
            </a:r>
            <a:endParaRPr lang="tr-TR" sz="12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37" name="Dikdörtgen 36"/>
          <p:cNvSpPr/>
          <p:nvPr/>
        </p:nvSpPr>
        <p:spPr>
          <a:xfrm>
            <a:off x="3046054" y="4809071"/>
            <a:ext cx="28725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2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7</a:t>
            </a:r>
            <a:endParaRPr lang="tr-TR" sz="12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44" name="Dikdörtgen 43"/>
          <p:cNvSpPr/>
          <p:nvPr/>
        </p:nvSpPr>
        <p:spPr>
          <a:xfrm>
            <a:off x="4056807" y="4829847"/>
            <a:ext cx="28725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2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1</a:t>
            </a:r>
            <a:endParaRPr lang="tr-TR" sz="12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45" name="Dikdörtgen 44"/>
          <p:cNvSpPr/>
          <p:nvPr/>
        </p:nvSpPr>
        <p:spPr>
          <a:xfrm>
            <a:off x="5353018" y="4881730"/>
            <a:ext cx="28725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2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7</a:t>
            </a:r>
            <a:endParaRPr lang="tr-TR" sz="12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46" name="Dikdörtgen 45"/>
          <p:cNvSpPr/>
          <p:nvPr/>
        </p:nvSpPr>
        <p:spPr>
          <a:xfrm>
            <a:off x="5795208" y="4898523"/>
            <a:ext cx="28725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2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7</a:t>
            </a:r>
            <a:endParaRPr lang="tr-TR" sz="12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11" name="U Dönüş Oku 10"/>
          <p:cNvSpPr/>
          <p:nvPr/>
        </p:nvSpPr>
        <p:spPr>
          <a:xfrm>
            <a:off x="958504" y="3915062"/>
            <a:ext cx="4206246" cy="504823"/>
          </a:xfrm>
          <a:prstGeom prst="uturnArrow">
            <a:avLst>
              <a:gd name="adj1" fmla="val 11975"/>
              <a:gd name="adj2" fmla="val 25000"/>
              <a:gd name="adj3" fmla="val 25000"/>
              <a:gd name="adj4" fmla="val 43750"/>
              <a:gd name="adj5" fmla="val 75000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sp>
        <p:nvSpPr>
          <p:cNvPr id="47" name="U Dönüş Oku 46"/>
          <p:cNvSpPr/>
          <p:nvPr/>
        </p:nvSpPr>
        <p:spPr>
          <a:xfrm>
            <a:off x="1339439" y="4018964"/>
            <a:ext cx="3335800" cy="369490"/>
          </a:xfrm>
          <a:prstGeom prst="uturnArrow">
            <a:avLst>
              <a:gd name="adj1" fmla="val 11975"/>
              <a:gd name="adj2" fmla="val 25000"/>
              <a:gd name="adj3" fmla="val 25000"/>
              <a:gd name="adj4" fmla="val 43750"/>
              <a:gd name="adj5" fmla="val 75000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sp>
        <p:nvSpPr>
          <p:cNvPr id="48" name="U Dönüş Oku 47"/>
          <p:cNvSpPr/>
          <p:nvPr/>
        </p:nvSpPr>
        <p:spPr>
          <a:xfrm flipV="1">
            <a:off x="1832217" y="4946709"/>
            <a:ext cx="2453967" cy="369490"/>
          </a:xfrm>
          <a:prstGeom prst="uturnArrow">
            <a:avLst>
              <a:gd name="adj1" fmla="val 11975"/>
              <a:gd name="adj2" fmla="val 25000"/>
              <a:gd name="adj3" fmla="val 25000"/>
              <a:gd name="adj4" fmla="val 43750"/>
              <a:gd name="adj5" fmla="val 75000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sp>
        <p:nvSpPr>
          <p:cNvPr id="49" name="U Dönüş Oku 48"/>
          <p:cNvSpPr/>
          <p:nvPr/>
        </p:nvSpPr>
        <p:spPr>
          <a:xfrm flipV="1">
            <a:off x="2251895" y="5032520"/>
            <a:ext cx="1649980" cy="396706"/>
          </a:xfrm>
          <a:prstGeom prst="uturnArrow">
            <a:avLst>
              <a:gd name="adj1" fmla="val 11975"/>
              <a:gd name="adj2" fmla="val 25000"/>
              <a:gd name="adj3" fmla="val 25000"/>
              <a:gd name="adj4" fmla="val 43750"/>
              <a:gd name="adj5" fmla="val 100000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pic>
        <p:nvPicPr>
          <p:cNvPr id="50" name="Resim 4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768" b="60221"/>
          <a:stretch/>
        </p:blipFill>
        <p:spPr>
          <a:xfrm>
            <a:off x="7801127" y="2243911"/>
            <a:ext cx="411843" cy="306917"/>
          </a:xfrm>
          <a:prstGeom prst="rect">
            <a:avLst/>
          </a:prstGeom>
        </p:spPr>
      </p:pic>
      <p:pic>
        <p:nvPicPr>
          <p:cNvPr id="30" name="Resim 2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768" b="60221"/>
          <a:stretch/>
        </p:blipFill>
        <p:spPr>
          <a:xfrm>
            <a:off x="7830212" y="3228082"/>
            <a:ext cx="411843" cy="306917"/>
          </a:xfrm>
          <a:prstGeom prst="rect">
            <a:avLst/>
          </a:prstGeom>
        </p:spPr>
      </p:pic>
      <p:pic>
        <p:nvPicPr>
          <p:cNvPr id="29" name="Resim 2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768" b="60221"/>
          <a:stretch/>
        </p:blipFill>
        <p:spPr>
          <a:xfrm>
            <a:off x="7828330" y="4266426"/>
            <a:ext cx="411843" cy="306917"/>
          </a:xfrm>
          <a:prstGeom prst="rect">
            <a:avLst/>
          </a:prstGeom>
        </p:spPr>
      </p:pic>
      <p:sp>
        <p:nvSpPr>
          <p:cNvPr id="31" name="Dikdörtgen 30"/>
          <p:cNvSpPr/>
          <p:nvPr/>
        </p:nvSpPr>
        <p:spPr>
          <a:xfrm>
            <a:off x="792892" y="4855127"/>
            <a:ext cx="26412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2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2</a:t>
            </a:r>
            <a:endParaRPr lang="tr-TR" sz="12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35" name="Dikdörtgen 34"/>
          <p:cNvSpPr/>
          <p:nvPr/>
        </p:nvSpPr>
        <p:spPr>
          <a:xfrm>
            <a:off x="4498161" y="4862137"/>
            <a:ext cx="26412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2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1</a:t>
            </a:r>
            <a:endParaRPr lang="tr-TR" sz="12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38" name="Dikdörtgen 37"/>
          <p:cNvSpPr/>
          <p:nvPr/>
        </p:nvSpPr>
        <p:spPr>
          <a:xfrm>
            <a:off x="1620242" y="4838631"/>
            <a:ext cx="26412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2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1</a:t>
            </a:r>
            <a:endParaRPr lang="tr-TR" sz="12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40" name="Dikdörtgen 39"/>
          <p:cNvSpPr/>
          <p:nvPr/>
        </p:nvSpPr>
        <p:spPr>
          <a:xfrm>
            <a:off x="3506061" y="4848750"/>
            <a:ext cx="26412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2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3</a:t>
            </a:r>
            <a:endParaRPr lang="tr-TR" sz="12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41" name="Dikdörtgen 40"/>
          <p:cNvSpPr/>
          <p:nvPr/>
        </p:nvSpPr>
        <p:spPr>
          <a:xfrm>
            <a:off x="4909002" y="4855344"/>
            <a:ext cx="26412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2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2</a:t>
            </a:r>
            <a:endParaRPr lang="tr-TR" sz="12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3756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6" grpId="0"/>
      <p:bldP spid="37" grpId="0"/>
      <p:bldP spid="44" grpId="0"/>
      <p:bldP spid="45" grpId="0"/>
      <p:bldP spid="46" grpId="0"/>
      <p:bldP spid="11" grpId="0" animBg="1"/>
      <p:bldP spid="47" grpId="0" animBg="1"/>
      <p:bldP spid="48" grpId="0" animBg="1"/>
      <p:bldP spid="49" grpId="0" animBg="1"/>
      <p:bldP spid="31" grpId="0"/>
      <p:bldP spid="35" grpId="0"/>
      <p:bldP spid="38" grpId="0"/>
      <p:bldP spid="40" grpId="0"/>
      <p:bldP spid="41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Resim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796" y="1843261"/>
            <a:ext cx="10739955" cy="4938348"/>
          </a:xfrm>
          <a:prstGeom prst="rect">
            <a:avLst/>
          </a:prstGeom>
        </p:spPr>
      </p:pic>
      <p:grpSp>
        <p:nvGrpSpPr>
          <p:cNvPr id="3" name="Grup 2"/>
          <p:cNvGrpSpPr/>
          <p:nvPr/>
        </p:nvGrpSpPr>
        <p:grpSpPr>
          <a:xfrm>
            <a:off x="10" y="7"/>
            <a:ext cx="12192001" cy="6862151"/>
            <a:chOff x="-1" y="-2"/>
            <a:chExt cx="12192001" cy="6862150"/>
          </a:xfrm>
        </p:grpSpPr>
        <p:sp>
          <p:nvSpPr>
            <p:cNvPr id="25" name="Yarım Çerçeve 24"/>
            <p:cNvSpPr/>
            <p:nvPr/>
          </p:nvSpPr>
          <p:spPr>
            <a:xfrm flipV="1">
              <a:off x="-1" y="3442148"/>
              <a:ext cx="7069527" cy="3420000"/>
            </a:xfrm>
            <a:prstGeom prst="halfFrame">
              <a:avLst>
                <a:gd name="adj1" fmla="val 3724"/>
                <a:gd name="adj2" fmla="val 3111"/>
              </a:avLst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sz="1801">
                <a:solidFill>
                  <a:schemeClr val="tx1"/>
                </a:solidFill>
              </a:endParaRPr>
            </a:p>
          </p:txBody>
        </p:sp>
        <p:sp>
          <p:nvSpPr>
            <p:cNvPr id="26" name="Yarım Çerçeve 25"/>
            <p:cNvSpPr/>
            <p:nvPr/>
          </p:nvSpPr>
          <p:spPr>
            <a:xfrm rot="10800000">
              <a:off x="6072000" y="3117273"/>
              <a:ext cx="6120000" cy="3740727"/>
            </a:xfrm>
            <a:prstGeom prst="halfFrame">
              <a:avLst>
                <a:gd name="adj1" fmla="val 3365"/>
                <a:gd name="adj2" fmla="val 3123"/>
              </a:avLst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sz="1801">
                <a:solidFill>
                  <a:schemeClr val="tx1"/>
                </a:solidFill>
              </a:endParaRPr>
            </a:p>
          </p:txBody>
        </p:sp>
        <p:sp>
          <p:nvSpPr>
            <p:cNvPr id="27" name="Yarım Çerçeve 26"/>
            <p:cNvSpPr/>
            <p:nvPr/>
          </p:nvSpPr>
          <p:spPr>
            <a:xfrm rot="5400000">
              <a:off x="7115346" y="-1656656"/>
              <a:ext cx="3420000" cy="6733309"/>
            </a:xfrm>
            <a:prstGeom prst="halfFrame">
              <a:avLst>
                <a:gd name="adj1" fmla="val 3319"/>
                <a:gd name="adj2" fmla="val 3111"/>
              </a:avLst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sz="1801">
                <a:solidFill>
                  <a:schemeClr val="tx1"/>
                </a:solidFill>
              </a:endParaRPr>
            </a:p>
          </p:txBody>
        </p:sp>
        <p:sp>
          <p:nvSpPr>
            <p:cNvPr id="28" name="Yarım Çerçeve 27"/>
            <p:cNvSpPr/>
            <p:nvPr/>
          </p:nvSpPr>
          <p:spPr>
            <a:xfrm>
              <a:off x="0" y="-2"/>
              <a:ext cx="6456218" cy="3768438"/>
            </a:xfrm>
            <a:prstGeom prst="halfFrame">
              <a:avLst>
                <a:gd name="adj1" fmla="val 2801"/>
                <a:gd name="adj2" fmla="val 2788"/>
              </a:avLst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sz="1801">
                <a:solidFill>
                  <a:schemeClr val="tx1"/>
                </a:solidFill>
              </a:endParaRPr>
            </a:p>
          </p:txBody>
        </p:sp>
      </p:grpSp>
      <p:grpSp>
        <p:nvGrpSpPr>
          <p:cNvPr id="15" name="Grup 14"/>
          <p:cNvGrpSpPr/>
          <p:nvPr/>
        </p:nvGrpSpPr>
        <p:grpSpPr>
          <a:xfrm>
            <a:off x="9480790" y="244702"/>
            <a:ext cx="2590591" cy="537943"/>
            <a:chOff x="9480781" y="244693"/>
            <a:chExt cx="2590590" cy="537943"/>
          </a:xfrm>
        </p:grpSpPr>
        <p:grpSp>
          <p:nvGrpSpPr>
            <p:cNvPr id="16" name="Grup 15"/>
            <p:cNvGrpSpPr/>
            <p:nvPr/>
          </p:nvGrpSpPr>
          <p:grpSpPr>
            <a:xfrm>
              <a:off x="10694072" y="278636"/>
              <a:ext cx="1377299" cy="504000"/>
              <a:chOff x="5284812" y="6004659"/>
              <a:chExt cx="1377299" cy="504000"/>
            </a:xfrm>
          </p:grpSpPr>
          <p:cxnSp>
            <p:nvCxnSpPr>
              <p:cNvPr id="19" name="Düz Bağlayıcı 18"/>
              <p:cNvCxnSpPr/>
              <p:nvPr/>
            </p:nvCxnSpPr>
            <p:spPr>
              <a:xfrm>
                <a:off x="5296394" y="6004659"/>
                <a:ext cx="0" cy="5040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Metin kutusu 19"/>
              <p:cNvSpPr txBox="1"/>
              <p:nvPr/>
            </p:nvSpPr>
            <p:spPr>
              <a:xfrm>
                <a:off x="5284812" y="6020870"/>
                <a:ext cx="1377299" cy="4154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tr-TR" sz="1200" dirty="0">
                    <a:ln w="0">
                      <a:solidFill>
                        <a:schemeClr val="tx1"/>
                      </a:solidFill>
                    </a:ln>
                    <a:solidFill>
                      <a:srgbClr val="FF0000"/>
                    </a:solidFill>
                    <a:effectLst>
                      <a:reflection blurRad="6350" stA="53000" endA="300" endPos="35500" dir="5400000" sy="-90000" algn="bl" rotWithShape="0"/>
                    </a:effectLst>
                    <a:latin typeface="Arial Black" panose="020B0A04020102020204" pitchFamily="34" charset="0"/>
                  </a:rPr>
                  <a:t>Murat HOCA</a:t>
                </a:r>
              </a:p>
              <a:p>
                <a:pPr algn="ctr"/>
                <a:r>
                  <a:rPr lang="tr-TR" sz="900" b="1" dirty="0">
                    <a:ln w="0">
                      <a:solidFill>
                        <a:schemeClr val="tx1"/>
                      </a:solidFill>
                    </a:ln>
                    <a:solidFill>
                      <a:srgbClr val="00B0F0"/>
                    </a:solidFill>
                    <a:effectLst>
                      <a:reflection blurRad="6350" stA="53000" endA="300" endPos="35500" dir="5400000" sy="-90000" algn="bl" rotWithShape="0"/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Fen Bilgisi Öğretmeni</a:t>
                </a:r>
              </a:p>
            </p:txBody>
          </p:sp>
        </p:grpSp>
        <p:pic>
          <p:nvPicPr>
            <p:cNvPr id="17" name="5 Resim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6723"/>
            <a:stretch/>
          </p:blipFill>
          <p:spPr bwMode="auto">
            <a:xfrm>
              <a:off x="9480781" y="244693"/>
              <a:ext cx="1141201" cy="47950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9" name="Metin kutusu 38"/>
          <p:cNvSpPr txBox="1"/>
          <p:nvPr/>
        </p:nvSpPr>
        <p:spPr>
          <a:xfrm>
            <a:off x="359320" y="132100"/>
            <a:ext cx="66309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tr-TR" sz="2400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DNA’nın YAPISI</a:t>
            </a:r>
            <a:endParaRPr lang="tr-TR" sz="180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pPr>
              <a:lnSpc>
                <a:spcPct val="150000"/>
              </a:lnSpc>
            </a:pPr>
            <a:r>
              <a:rPr lang="tr-TR" sz="2400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MEB </a:t>
            </a:r>
            <a:r>
              <a:rPr lang="tr-TR" sz="2400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ÖRNEK </a:t>
            </a:r>
            <a:r>
              <a:rPr lang="tr-TR" sz="2400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SORULAR</a:t>
            </a:r>
            <a:endParaRPr lang="tr-TR" sz="2400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32" name="Dikdörtgen 31"/>
          <p:cNvSpPr/>
          <p:nvPr/>
        </p:nvSpPr>
        <p:spPr>
          <a:xfrm>
            <a:off x="359320" y="1369638"/>
            <a:ext cx="4977292" cy="3694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801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tr-TR" sz="1801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[ Mart 2020 Örnek Sorusu ]</a:t>
            </a:r>
            <a:endParaRPr lang="tr-TR" sz="1801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Dikdörtgen 32"/>
          <p:cNvSpPr/>
          <p:nvPr/>
        </p:nvSpPr>
        <p:spPr>
          <a:xfrm>
            <a:off x="1233020" y="4836715"/>
            <a:ext cx="25192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2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2</a:t>
            </a:r>
            <a:endParaRPr lang="tr-TR" sz="12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34" name="Dikdörtgen 33"/>
          <p:cNvSpPr/>
          <p:nvPr/>
        </p:nvSpPr>
        <p:spPr>
          <a:xfrm>
            <a:off x="2128247" y="4810186"/>
            <a:ext cx="28725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2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3</a:t>
            </a:r>
            <a:endParaRPr lang="tr-TR" sz="12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36" name="Dikdörtgen 35"/>
          <p:cNvSpPr/>
          <p:nvPr/>
        </p:nvSpPr>
        <p:spPr>
          <a:xfrm>
            <a:off x="3025940" y="4831553"/>
            <a:ext cx="28725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2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8</a:t>
            </a:r>
            <a:endParaRPr lang="tr-TR" sz="12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37" name="Dikdörtgen 36"/>
          <p:cNvSpPr/>
          <p:nvPr/>
        </p:nvSpPr>
        <p:spPr>
          <a:xfrm>
            <a:off x="3631148" y="4817618"/>
            <a:ext cx="28725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200" b="1" dirty="0">
                <a:solidFill>
                  <a:srgbClr val="FF0000"/>
                </a:solidFill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44" name="Dikdörtgen 43"/>
          <p:cNvSpPr/>
          <p:nvPr/>
        </p:nvSpPr>
        <p:spPr>
          <a:xfrm>
            <a:off x="4963112" y="4836715"/>
            <a:ext cx="28725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2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1</a:t>
            </a:r>
            <a:endParaRPr lang="tr-TR" sz="12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45" name="Dikdörtgen 44"/>
          <p:cNvSpPr/>
          <p:nvPr/>
        </p:nvSpPr>
        <p:spPr>
          <a:xfrm>
            <a:off x="5353018" y="4881730"/>
            <a:ext cx="28725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2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8</a:t>
            </a:r>
            <a:endParaRPr lang="tr-TR" sz="12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46" name="Dikdörtgen 45"/>
          <p:cNvSpPr/>
          <p:nvPr/>
        </p:nvSpPr>
        <p:spPr>
          <a:xfrm>
            <a:off x="5795208" y="4898523"/>
            <a:ext cx="28725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2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8</a:t>
            </a:r>
            <a:endParaRPr lang="tr-TR" sz="12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50" name="Resim 4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768" b="60221"/>
          <a:stretch/>
        </p:blipFill>
        <p:spPr>
          <a:xfrm>
            <a:off x="7801127" y="2243911"/>
            <a:ext cx="411843" cy="306917"/>
          </a:xfrm>
          <a:prstGeom prst="rect">
            <a:avLst/>
          </a:prstGeom>
        </p:spPr>
      </p:pic>
      <p:pic>
        <p:nvPicPr>
          <p:cNvPr id="30" name="Resim 2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768" b="60221"/>
          <a:stretch/>
        </p:blipFill>
        <p:spPr>
          <a:xfrm>
            <a:off x="7830212" y="3228082"/>
            <a:ext cx="411843" cy="306917"/>
          </a:xfrm>
          <a:prstGeom prst="rect">
            <a:avLst/>
          </a:prstGeom>
        </p:spPr>
      </p:pic>
      <p:pic>
        <p:nvPicPr>
          <p:cNvPr id="29" name="Resim 2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768" b="60221"/>
          <a:stretch/>
        </p:blipFill>
        <p:spPr>
          <a:xfrm>
            <a:off x="7828330" y="4266426"/>
            <a:ext cx="411843" cy="306917"/>
          </a:xfrm>
          <a:prstGeom prst="rect">
            <a:avLst/>
          </a:prstGeom>
        </p:spPr>
      </p:pic>
      <p:sp>
        <p:nvSpPr>
          <p:cNvPr id="31" name="U Dönüş Oku 30"/>
          <p:cNvSpPr/>
          <p:nvPr/>
        </p:nvSpPr>
        <p:spPr>
          <a:xfrm>
            <a:off x="930760" y="3987389"/>
            <a:ext cx="2377644" cy="256344"/>
          </a:xfrm>
          <a:prstGeom prst="uturnArrow">
            <a:avLst>
              <a:gd name="adj1" fmla="val 11975"/>
              <a:gd name="adj2" fmla="val 18962"/>
              <a:gd name="adj3" fmla="val 0"/>
              <a:gd name="adj4" fmla="val 43750"/>
              <a:gd name="adj5" fmla="val 11975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pic>
        <p:nvPicPr>
          <p:cNvPr id="35" name="Resim 3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125594" y="3653960"/>
            <a:ext cx="562206" cy="562696"/>
          </a:xfrm>
          <a:prstGeom prst="rect">
            <a:avLst/>
          </a:prstGeom>
        </p:spPr>
      </p:pic>
      <p:pic>
        <p:nvPicPr>
          <p:cNvPr id="38" name="Resim 3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72" b="59934"/>
          <a:stretch/>
        </p:blipFill>
        <p:spPr>
          <a:xfrm>
            <a:off x="7891178" y="5304770"/>
            <a:ext cx="420774" cy="280072"/>
          </a:xfrm>
          <a:prstGeom prst="rect">
            <a:avLst/>
          </a:prstGeom>
        </p:spPr>
      </p:pic>
      <p:sp>
        <p:nvSpPr>
          <p:cNvPr id="40" name="Yuvarlatılmış Dikdörtgen 39"/>
          <p:cNvSpPr/>
          <p:nvPr/>
        </p:nvSpPr>
        <p:spPr>
          <a:xfrm>
            <a:off x="8236071" y="5263262"/>
            <a:ext cx="2839488" cy="97570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2" name="Dikdörtgen 41"/>
          <p:cNvSpPr/>
          <p:nvPr/>
        </p:nvSpPr>
        <p:spPr>
          <a:xfrm>
            <a:off x="810179" y="4859529"/>
            <a:ext cx="25192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2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2</a:t>
            </a:r>
            <a:endParaRPr lang="tr-TR" sz="12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43" name="Dikdörtgen 42"/>
          <p:cNvSpPr/>
          <p:nvPr/>
        </p:nvSpPr>
        <p:spPr>
          <a:xfrm>
            <a:off x="1672894" y="4849146"/>
            <a:ext cx="25192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2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1</a:t>
            </a:r>
            <a:endParaRPr lang="tr-TR" sz="12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47" name="Dikdörtgen 46"/>
          <p:cNvSpPr/>
          <p:nvPr/>
        </p:nvSpPr>
        <p:spPr>
          <a:xfrm>
            <a:off x="2570587" y="4849799"/>
            <a:ext cx="25192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2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8</a:t>
            </a:r>
            <a:endParaRPr lang="tr-TR" sz="12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48" name="Dikdörtgen 47"/>
          <p:cNvSpPr/>
          <p:nvPr/>
        </p:nvSpPr>
        <p:spPr>
          <a:xfrm>
            <a:off x="4060521" y="4841704"/>
            <a:ext cx="25192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2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5</a:t>
            </a:r>
            <a:endParaRPr lang="tr-TR" sz="12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49" name="Dikdörtgen 48"/>
          <p:cNvSpPr/>
          <p:nvPr/>
        </p:nvSpPr>
        <p:spPr>
          <a:xfrm>
            <a:off x="4511816" y="4849146"/>
            <a:ext cx="25192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2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1</a:t>
            </a:r>
            <a:endParaRPr lang="tr-TR" sz="12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1024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6" grpId="0"/>
      <p:bldP spid="37" grpId="0"/>
      <p:bldP spid="44" grpId="0"/>
      <p:bldP spid="45" grpId="0"/>
      <p:bldP spid="46" grpId="0"/>
      <p:bldP spid="31" grpId="0" animBg="1"/>
      <p:bldP spid="40" grpId="0" animBg="1"/>
      <p:bldP spid="42" grpId="0"/>
      <p:bldP spid="43" grpId="0"/>
      <p:bldP spid="47" grpId="0"/>
      <p:bldP spid="48" grpId="0"/>
      <p:bldP spid="4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Dikdörtgen 14"/>
          <p:cNvSpPr/>
          <p:nvPr/>
        </p:nvSpPr>
        <p:spPr>
          <a:xfrm>
            <a:off x="2360085" y="2118709"/>
            <a:ext cx="7423827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r-TR" sz="8000" dirty="0">
                <a:ln w="0"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latin typeface="Arial Black" panose="020B0A04020102020204" pitchFamily="34" charset="0"/>
              </a:rPr>
              <a:t>İYİ DERSLER</a:t>
            </a:r>
          </a:p>
        </p:txBody>
      </p:sp>
      <p:sp>
        <p:nvSpPr>
          <p:cNvPr id="21" name="Yarım Çerçeve 20"/>
          <p:cNvSpPr/>
          <p:nvPr/>
        </p:nvSpPr>
        <p:spPr>
          <a:xfrm flipV="1">
            <a:off x="-1" y="3442148"/>
            <a:ext cx="7069527" cy="3420000"/>
          </a:xfrm>
          <a:prstGeom prst="halfFrame">
            <a:avLst>
              <a:gd name="adj1" fmla="val 3724"/>
              <a:gd name="adj2" fmla="val 3111"/>
            </a:avLst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801">
              <a:solidFill>
                <a:schemeClr val="tx1"/>
              </a:solidFill>
            </a:endParaRPr>
          </a:p>
        </p:txBody>
      </p:sp>
      <p:sp>
        <p:nvSpPr>
          <p:cNvPr id="22" name="Yarım Çerçeve 21"/>
          <p:cNvSpPr/>
          <p:nvPr/>
        </p:nvSpPr>
        <p:spPr>
          <a:xfrm rot="10800000">
            <a:off x="6072000" y="3117283"/>
            <a:ext cx="6120000" cy="3740727"/>
          </a:xfrm>
          <a:prstGeom prst="halfFrame">
            <a:avLst>
              <a:gd name="adj1" fmla="val 3365"/>
              <a:gd name="adj2" fmla="val 3123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801">
              <a:solidFill>
                <a:schemeClr val="tx1"/>
              </a:solidFill>
            </a:endParaRPr>
          </a:p>
        </p:txBody>
      </p:sp>
      <p:sp>
        <p:nvSpPr>
          <p:cNvPr id="23" name="Yarım Çerçeve 22"/>
          <p:cNvSpPr/>
          <p:nvPr/>
        </p:nvSpPr>
        <p:spPr>
          <a:xfrm rot="5400000">
            <a:off x="7115346" y="-1656657"/>
            <a:ext cx="3420000" cy="6733309"/>
          </a:xfrm>
          <a:prstGeom prst="halfFrame">
            <a:avLst>
              <a:gd name="adj1" fmla="val 3319"/>
              <a:gd name="adj2" fmla="val 3111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801">
              <a:solidFill>
                <a:schemeClr val="tx1"/>
              </a:solidFill>
            </a:endParaRPr>
          </a:p>
        </p:txBody>
      </p:sp>
      <p:sp>
        <p:nvSpPr>
          <p:cNvPr id="24" name="Yarım Çerçeve 23"/>
          <p:cNvSpPr/>
          <p:nvPr/>
        </p:nvSpPr>
        <p:spPr>
          <a:xfrm>
            <a:off x="0" y="-2"/>
            <a:ext cx="6456218" cy="3768438"/>
          </a:xfrm>
          <a:prstGeom prst="halfFrame">
            <a:avLst>
              <a:gd name="adj1" fmla="val 2801"/>
              <a:gd name="adj2" fmla="val 2788"/>
            </a:avLst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801">
              <a:solidFill>
                <a:schemeClr val="tx1"/>
              </a:solidFill>
            </a:endParaRPr>
          </a:p>
        </p:txBody>
      </p:sp>
      <p:grpSp>
        <p:nvGrpSpPr>
          <p:cNvPr id="7" name="Grup 6"/>
          <p:cNvGrpSpPr/>
          <p:nvPr/>
        </p:nvGrpSpPr>
        <p:grpSpPr>
          <a:xfrm>
            <a:off x="2035092" y="4630034"/>
            <a:ext cx="8302942" cy="1800000"/>
            <a:chOff x="9107675" y="298970"/>
            <a:chExt cx="3239656" cy="440244"/>
          </a:xfrm>
        </p:grpSpPr>
        <p:grpSp>
          <p:nvGrpSpPr>
            <p:cNvPr id="8" name="Grup 7"/>
            <p:cNvGrpSpPr/>
            <p:nvPr/>
          </p:nvGrpSpPr>
          <p:grpSpPr>
            <a:xfrm>
              <a:off x="10705654" y="298970"/>
              <a:ext cx="1641677" cy="440244"/>
              <a:chOff x="5296394" y="6024993"/>
              <a:chExt cx="1641677" cy="440244"/>
            </a:xfrm>
          </p:grpSpPr>
          <p:cxnSp>
            <p:nvCxnSpPr>
              <p:cNvPr id="10" name="Düz Bağlayıcı 9"/>
              <p:cNvCxnSpPr/>
              <p:nvPr/>
            </p:nvCxnSpPr>
            <p:spPr>
              <a:xfrm>
                <a:off x="5296394" y="6024993"/>
                <a:ext cx="0" cy="44024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" name="Metin kutusu 10"/>
              <p:cNvSpPr txBox="1"/>
              <p:nvPr/>
            </p:nvSpPr>
            <p:spPr>
              <a:xfrm>
                <a:off x="5386800" y="6109870"/>
                <a:ext cx="1551271" cy="2935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tr-TR" sz="4400" dirty="0">
                    <a:ln w="0">
                      <a:solidFill>
                        <a:schemeClr val="tx1"/>
                      </a:solidFill>
                    </a:ln>
                    <a:solidFill>
                      <a:srgbClr val="FF0000"/>
                    </a:solidFill>
                    <a:effectLst>
                      <a:reflection blurRad="6350" stA="53000" endA="300" endPos="35500" dir="5400000" sy="-90000" algn="bl" rotWithShape="0"/>
                    </a:effectLst>
                    <a:latin typeface="Arial Black" panose="020B0A04020102020204" pitchFamily="34" charset="0"/>
                  </a:rPr>
                  <a:t>Murat HOCA</a:t>
                </a:r>
              </a:p>
              <a:p>
                <a:pPr algn="ctr"/>
                <a:r>
                  <a:rPr lang="tr-TR" sz="2800" b="1" dirty="0">
                    <a:ln w="0">
                      <a:solidFill>
                        <a:schemeClr val="tx1"/>
                      </a:solidFill>
                    </a:ln>
                    <a:solidFill>
                      <a:srgbClr val="00B0F0"/>
                    </a:solidFill>
                    <a:effectLst>
                      <a:reflection blurRad="6350" stA="53000" endA="300" endPos="35500" dir="5400000" sy="-90000" algn="bl" rotWithShape="0"/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Fen Bilgisi Öğretmeni</a:t>
                </a:r>
              </a:p>
            </p:txBody>
          </p:sp>
        </p:grpSp>
        <p:pic>
          <p:nvPicPr>
            <p:cNvPr id="9" name="5 Resim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6723"/>
            <a:stretch/>
          </p:blipFill>
          <p:spPr bwMode="auto">
            <a:xfrm>
              <a:off x="9107675" y="304998"/>
              <a:ext cx="1529927" cy="39207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144395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Yarım Çerçeve 29"/>
          <p:cNvSpPr/>
          <p:nvPr/>
        </p:nvSpPr>
        <p:spPr>
          <a:xfrm flipV="1">
            <a:off x="-1" y="3442148"/>
            <a:ext cx="7069527" cy="3420000"/>
          </a:xfrm>
          <a:prstGeom prst="halfFrame">
            <a:avLst>
              <a:gd name="adj1" fmla="val 3724"/>
              <a:gd name="adj2" fmla="val 3111"/>
            </a:avLst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801">
              <a:solidFill>
                <a:schemeClr val="tx1"/>
              </a:solidFill>
            </a:endParaRPr>
          </a:p>
        </p:txBody>
      </p:sp>
      <p:sp>
        <p:nvSpPr>
          <p:cNvPr id="4" name="Yuvarlatılmış Dikdörtgen 3"/>
          <p:cNvSpPr/>
          <p:nvPr/>
        </p:nvSpPr>
        <p:spPr>
          <a:xfrm>
            <a:off x="2866099" y="1380729"/>
            <a:ext cx="9048810" cy="5076664"/>
          </a:xfrm>
          <a:prstGeom prst="roundRect">
            <a:avLst>
              <a:gd name="adj" fmla="val 1743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31" name="Yarım Çerçeve 30"/>
          <p:cNvSpPr/>
          <p:nvPr/>
        </p:nvSpPr>
        <p:spPr>
          <a:xfrm rot="10800000">
            <a:off x="6072000" y="3117283"/>
            <a:ext cx="6120000" cy="3740727"/>
          </a:xfrm>
          <a:prstGeom prst="halfFrame">
            <a:avLst>
              <a:gd name="adj1" fmla="val 3365"/>
              <a:gd name="adj2" fmla="val 3123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801">
              <a:solidFill>
                <a:schemeClr val="tx1"/>
              </a:solidFill>
            </a:endParaRPr>
          </a:p>
        </p:txBody>
      </p:sp>
      <p:sp>
        <p:nvSpPr>
          <p:cNvPr id="32" name="Yarım Çerçeve 31"/>
          <p:cNvSpPr/>
          <p:nvPr/>
        </p:nvSpPr>
        <p:spPr>
          <a:xfrm rot="5400000">
            <a:off x="7115346" y="-1656657"/>
            <a:ext cx="3420000" cy="6733309"/>
          </a:xfrm>
          <a:prstGeom prst="halfFrame">
            <a:avLst>
              <a:gd name="adj1" fmla="val 3319"/>
              <a:gd name="adj2" fmla="val 3111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801">
              <a:solidFill>
                <a:schemeClr val="tx1"/>
              </a:solidFill>
            </a:endParaRPr>
          </a:p>
        </p:txBody>
      </p:sp>
      <p:sp>
        <p:nvSpPr>
          <p:cNvPr id="33" name="Yarım Çerçeve 32"/>
          <p:cNvSpPr/>
          <p:nvPr/>
        </p:nvSpPr>
        <p:spPr>
          <a:xfrm>
            <a:off x="0" y="-2"/>
            <a:ext cx="6456218" cy="3768438"/>
          </a:xfrm>
          <a:prstGeom prst="halfFrame">
            <a:avLst>
              <a:gd name="adj1" fmla="val 2801"/>
              <a:gd name="adj2" fmla="val 2788"/>
            </a:avLst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801">
              <a:solidFill>
                <a:schemeClr val="tx1"/>
              </a:solidFill>
            </a:endParaRPr>
          </a:p>
        </p:txBody>
      </p:sp>
      <p:grpSp>
        <p:nvGrpSpPr>
          <p:cNvPr id="14" name="Grup 13"/>
          <p:cNvGrpSpPr/>
          <p:nvPr/>
        </p:nvGrpSpPr>
        <p:grpSpPr>
          <a:xfrm>
            <a:off x="9480790" y="244702"/>
            <a:ext cx="2590591" cy="537943"/>
            <a:chOff x="9480781" y="244693"/>
            <a:chExt cx="2590590" cy="537943"/>
          </a:xfrm>
        </p:grpSpPr>
        <p:grpSp>
          <p:nvGrpSpPr>
            <p:cNvPr id="15" name="Grup 14"/>
            <p:cNvGrpSpPr/>
            <p:nvPr/>
          </p:nvGrpSpPr>
          <p:grpSpPr>
            <a:xfrm>
              <a:off x="10694072" y="278636"/>
              <a:ext cx="1377299" cy="504000"/>
              <a:chOff x="5284812" y="6004659"/>
              <a:chExt cx="1377299" cy="504000"/>
            </a:xfrm>
          </p:grpSpPr>
          <p:cxnSp>
            <p:nvCxnSpPr>
              <p:cNvPr id="17" name="Düz Bağlayıcı 16"/>
              <p:cNvCxnSpPr/>
              <p:nvPr/>
            </p:nvCxnSpPr>
            <p:spPr>
              <a:xfrm>
                <a:off x="5296394" y="6004659"/>
                <a:ext cx="0" cy="5040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Metin kutusu 17"/>
              <p:cNvSpPr txBox="1"/>
              <p:nvPr/>
            </p:nvSpPr>
            <p:spPr>
              <a:xfrm>
                <a:off x="5284812" y="6020870"/>
                <a:ext cx="1377299" cy="4154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tr-TR" sz="1200" dirty="0">
                    <a:ln w="0">
                      <a:solidFill>
                        <a:schemeClr val="tx1"/>
                      </a:solidFill>
                    </a:ln>
                    <a:solidFill>
                      <a:srgbClr val="FF0000"/>
                    </a:solidFill>
                    <a:effectLst>
                      <a:reflection blurRad="6350" stA="53000" endA="300" endPos="35500" dir="5400000" sy="-90000" algn="bl" rotWithShape="0"/>
                    </a:effectLst>
                    <a:latin typeface="Arial Black" panose="020B0A04020102020204" pitchFamily="34" charset="0"/>
                  </a:rPr>
                  <a:t>Murat HOCA</a:t>
                </a:r>
              </a:p>
              <a:p>
                <a:pPr algn="ctr"/>
                <a:r>
                  <a:rPr lang="tr-TR" sz="900" b="1" dirty="0">
                    <a:ln w="0">
                      <a:solidFill>
                        <a:schemeClr val="tx1"/>
                      </a:solidFill>
                    </a:ln>
                    <a:solidFill>
                      <a:srgbClr val="00B0F0"/>
                    </a:solidFill>
                    <a:effectLst>
                      <a:reflection blurRad="6350" stA="53000" endA="300" endPos="35500" dir="5400000" sy="-90000" algn="bl" rotWithShape="0"/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Fen Bilgisi Öğretmeni</a:t>
                </a:r>
              </a:p>
            </p:txBody>
          </p:sp>
        </p:grpSp>
        <p:pic>
          <p:nvPicPr>
            <p:cNvPr id="16" name="5 Resim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6723"/>
            <a:stretch/>
          </p:blipFill>
          <p:spPr bwMode="auto">
            <a:xfrm>
              <a:off x="9480781" y="244693"/>
              <a:ext cx="1141201" cy="47950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4" name="Metin kutusu 23"/>
          <p:cNvSpPr txBox="1"/>
          <p:nvPr/>
        </p:nvSpPr>
        <p:spPr>
          <a:xfrm>
            <a:off x="696441" y="52069"/>
            <a:ext cx="6854292" cy="1004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300000"/>
              </a:lnSpc>
            </a:pPr>
            <a:r>
              <a:rPr lang="tr-TR" sz="2400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DNA’nın YAPISI</a:t>
            </a:r>
            <a:endParaRPr lang="tr-TR" sz="180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23" name="Resim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572" y="2170123"/>
            <a:ext cx="2543815" cy="3196625"/>
          </a:xfrm>
          <a:prstGeom prst="rect">
            <a:avLst/>
          </a:prstGeom>
        </p:spPr>
      </p:pic>
      <p:sp>
        <p:nvSpPr>
          <p:cNvPr id="29" name="Yuvarlatılmış Dikdörtgen 28"/>
          <p:cNvSpPr/>
          <p:nvPr/>
        </p:nvSpPr>
        <p:spPr>
          <a:xfrm>
            <a:off x="3321761" y="1052218"/>
            <a:ext cx="1270843" cy="459914"/>
          </a:xfrm>
          <a:prstGeom prst="roundRect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txBody>
          <a:bodyPr wrap="square" anchor="t">
            <a:spAutoFit/>
          </a:bodyPr>
          <a:lstStyle/>
          <a:p>
            <a:pPr>
              <a:lnSpc>
                <a:spcPct val="150000"/>
              </a:lnSpc>
              <a:buClr>
                <a:srgbClr val="FF0000"/>
              </a:buClr>
            </a:pPr>
            <a:r>
              <a:rPr lang="tr-TR" sz="1401" b="1" dirty="0">
                <a:ln w="0"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NOT:</a:t>
            </a: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89517" y="2060694"/>
            <a:ext cx="3019425" cy="3914775"/>
          </a:xfrm>
          <a:prstGeom prst="rect">
            <a:avLst/>
          </a:prstGeom>
        </p:spPr>
      </p:pic>
      <p:sp>
        <p:nvSpPr>
          <p:cNvPr id="5" name="Metin kutusu 4"/>
          <p:cNvSpPr txBox="1"/>
          <p:nvPr/>
        </p:nvSpPr>
        <p:spPr>
          <a:xfrm>
            <a:off x="3051016" y="1654531"/>
            <a:ext cx="563253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rgbClr val="FF0000"/>
              </a:buClr>
            </a:pPr>
            <a:r>
              <a:rPr lang="tr-TR" sz="1600" dirty="0" smtClean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Yandaki tabloda farklı türdeki canlılara ait kromozom sayıları verilmiştir.</a:t>
            </a:r>
          </a:p>
          <a:p>
            <a:pPr>
              <a:lnSpc>
                <a:spcPct val="150000"/>
              </a:lnSpc>
              <a:buClr>
                <a:srgbClr val="FF0000"/>
              </a:buClr>
            </a:pPr>
            <a:endParaRPr lang="tr-TR" sz="1600" dirty="0" smtClean="0">
              <a:ln w="0"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tr-TR" dirty="0"/>
              <a:t>“2n”, </a:t>
            </a:r>
            <a:r>
              <a:rPr lang="tr-TR" dirty="0" smtClean="0"/>
              <a:t>canlıların </a:t>
            </a:r>
            <a:r>
              <a:rPr lang="tr-TR" sz="1400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...................</a:t>
            </a:r>
            <a:r>
              <a:rPr lang="tr-TR" dirty="0" smtClean="0"/>
              <a:t> Hücrelerindeki </a:t>
            </a:r>
            <a:r>
              <a:rPr lang="tr-TR" sz="1400" dirty="0" smtClean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...........................</a:t>
            </a:r>
            <a:r>
              <a:rPr lang="tr-TR" dirty="0" smtClean="0"/>
              <a:t>  sayısını </a:t>
            </a:r>
            <a:r>
              <a:rPr lang="tr-TR" dirty="0"/>
              <a:t>ifade eder</a:t>
            </a:r>
            <a:r>
              <a:rPr lang="tr-TR" dirty="0" smtClean="0"/>
              <a:t>.</a:t>
            </a:r>
          </a:p>
          <a:p>
            <a:pPr>
              <a:buClr>
                <a:srgbClr val="FF0000"/>
              </a:buClr>
            </a:pPr>
            <a:endParaRPr lang="tr-TR" sz="1600" dirty="0" smtClean="0">
              <a:ln w="0"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tr-TR" sz="1600" dirty="0" smtClean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................................ </a:t>
            </a:r>
            <a:r>
              <a:rPr lang="tr-TR" sz="1600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ile bu canlıların </a:t>
            </a:r>
            <a:r>
              <a:rPr lang="tr-TR" sz="1600" dirty="0" smtClean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gelişmişlik düzeyi </a:t>
            </a:r>
            <a:r>
              <a:rPr lang="tr-TR" sz="1600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arasında bir ilişki </a:t>
            </a:r>
            <a:r>
              <a:rPr lang="tr-TR" sz="1600" dirty="0" smtClean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…………. </a:t>
            </a:r>
            <a:r>
              <a:rPr lang="tr-TR" sz="1600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Eğer olsaydı, </a:t>
            </a:r>
            <a:r>
              <a:rPr lang="tr-TR" sz="1600" dirty="0" smtClean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eğrelti otunun </a:t>
            </a:r>
            <a:r>
              <a:rPr lang="tr-TR" sz="1600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insandan daha gelişmiş olması beklenirdi</a:t>
            </a:r>
            <a:r>
              <a:rPr lang="tr-TR" sz="1600" dirty="0" smtClean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ü"/>
            </a:pPr>
            <a:endParaRPr lang="tr-TR" sz="1600" dirty="0">
              <a:ln w="0"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tr-TR" sz="1600" dirty="0" smtClean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Kromozomlar</a:t>
            </a:r>
            <a:r>
              <a:rPr lang="tr-TR" sz="1600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, farklı genetik özellikler taşır. Bu </a:t>
            </a:r>
            <a:r>
              <a:rPr lang="tr-TR" sz="1600" dirty="0" smtClean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sebeple canlılar </a:t>
            </a:r>
            <a:r>
              <a:rPr lang="tr-TR" sz="1600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aynı sayıda </a:t>
            </a:r>
            <a:r>
              <a:rPr lang="tr-TR" sz="1600" dirty="0" smtClean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………………. </a:t>
            </a:r>
            <a:r>
              <a:rPr lang="tr-TR" sz="1600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sahip olsalar </a:t>
            </a:r>
            <a:r>
              <a:rPr lang="tr-TR" sz="1600" dirty="0" smtClean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bile birbirinden farklı </a:t>
            </a:r>
            <a:r>
              <a:rPr lang="tr-TR" sz="1600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gelişmişlik düzeyinde olabilir.</a:t>
            </a:r>
          </a:p>
          <a:p>
            <a:endParaRPr lang="tr-TR" sz="1400" dirty="0"/>
          </a:p>
        </p:txBody>
      </p:sp>
      <p:sp>
        <p:nvSpPr>
          <p:cNvPr id="36" name="Dikdörtgen 35"/>
          <p:cNvSpPr/>
          <p:nvPr/>
        </p:nvSpPr>
        <p:spPr>
          <a:xfrm>
            <a:off x="4958559" y="2722072"/>
            <a:ext cx="73129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vücut</a:t>
            </a:r>
            <a:endParaRPr lang="tr-TR" sz="1600" dirty="0"/>
          </a:p>
        </p:txBody>
      </p:sp>
      <p:sp>
        <p:nvSpPr>
          <p:cNvPr id="37" name="Dikdörtgen 36"/>
          <p:cNvSpPr/>
          <p:nvPr/>
        </p:nvSpPr>
        <p:spPr>
          <a:xfrm>
            <a:off x="7290616" y="2707530"/>
            <a:ext cx="122180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kromozom</a:t>
            </a:r>
            <a:endParaRPr lang="tr-TR" sz="1600" dirty="0"/>
          </a:p>
        </p:txBody>
      </p:sp>
      <p:sp>
        <p:nvSpPr>
          <p:cNvPr id="38" name="Dikdörtgen 37"/>
          <p:cNvSpPr/>
          <p:nvPr/>
        </p:nvSpPr>
        <p:spPr>
          <a:xfrm>
            <a:off x="3440355" y="3554659"/>
            <a:ext cx="188384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Kromozom sayısı</a:t>
            </a:r>
            <a:endParaRPr lang="tr-TR" sz="1600" dirty="0"/>
          </a:p>
        </p:txBody>
      </p:sp>
      <p:sp>
        <p:nvSpPr>
          <p:cNvPr id="20" name="Dikdörtgen 19"/>
          <p:cNvSpPr/>
          <p:nvPr/>
        </p:nvSpPr>
        <p:spPr>
          <a:xfrm>
            <a:off x="5289796" y="5427300"/>
            <a:ext cx="133562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kromozoma</a:t>
            </a:r>
            <a:endParaRPr lang="tr-TR" sz="1600" dirty="0"/>
          </a:p>
        </p:txBody>
      </p:sp>
      <p:sp>
        <p:nvSpPr>
          <p:cNvPr id="21" name="Dikdörtgen 20"/>
          <p:cNvSpPr/>
          <p:nvPr/>
        </p:nvSpPr>
        <p:spPr>
          <a:xfrm>
            <a:off x="5087198" y="3958890"/>
            <a:ext cx="85779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tr-TR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oktur.</a:t>
            </a:r>
            <a:endParaRPr lang="tr-TR" sz="16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520914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38" grpId="0"/>
      <p:bldP spid="20" grpId="0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Yarım Çerçeve 29"/>
          <p:cNvSpPr/>
          <p:nvPr/>
        </p:nvSpPr>
        <p:spPr>
          <a:xfrm flipV="1">
            <a:off x="-1" y="3442148"/>
            <a:ext cx="7069527" cy="3420000"/>
          </a:xfrm>
          <a:prstGeom prst="halfFrame">
            <a:avLst>
              <a:gd name="adj1" fmla="val 3724"/>
              <a:gd name="adj2" fmla="val 3111"/>
            </a:avLst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801">
              <a:solidFill>
                <a:schemeClr val="tx1"/>
              </a:solidFill>
            </a:endParaRPr>
          </a:p>
        </p:txBody>
      </p:sp>
      <p:sp>
        <p:nvSpPr>
          <p:cNvPr id="31" name="Yarım Çerçeve 30"/>
          <p:cNvSpPr/>
          <p:nvPr/>
        </p:nvSpPr>
        <p:spPr>
          <a:xfrm rot="10800000">
            <a:off x="6072000" y="3117283"/>
            <a:ext cx="6120000" cy="3740727"/>
          </a:xfrm>
          <a:prstGeom prst="halfFrame">
            <a:avLst>
              <a:gd name="adj1" fmla="val 3365"/>
              <a:gd name="adj2" fmla="val 3123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801">
              <a:solidFill>
                <a:schemeClr val="tx1"/>
              </a:solidFill>
            </a:endParaRPr>
          </a:p>
        </p:txBody>
      </p:sp>
      <p:sp>
        <p:nvSpPr>
          <p:cNvPr id="32" name="Yarım Çerçeve 31"/>
          <p:cNvSpPr/>
          <p:nvPr/>
        </p:nvSpPr>
        <p:spPr>
          <a:xfrm rot="5400000">
            <a:off x="7115346" y="-1656657"/>
            <a:ext cx="3420000" cy="6733309"/>
          </a:xfrm>
          <a:prstGeom prst="halfFrame">
            <a:avLst>
              <a:gd name="adj1" fmla="val 3319"/>
              <a:gd name="adj2" fmla="val 3111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801">
              <a:solidFill>
                <a:schemeClr val="tx1"/>
              </a:solidFill>
            </a:endParaRPr>
          </a:p>
        </p:txBody>
      </p:sp>
      <p:sp>
        <p:nvSpPr>
          <p:cNvPr id="33" name="Yarım Çerçeve 32"/>
          <p:cNvSpPr/>
          <p:nvPr/>
        </p:nvSpPr>
        <p:spPr>
          <a:xfrm>
            <a:off x="0" y="-2"/>
            <a:ext cx="6456218" cy="3768438"/>
          </a:xfrm>
          <a:prstGeom prst="halfFrame">
            <a:avLst>
              <a:gd name="adj1" fmla="val 2801"/>
              <a:gd name="adj2" fmla="val 2788"/>
            </a:avLst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801">
              <a:solidFill>
                <a:schemeClr val="tx1"/>
              </a:solidFill>
            </a:endParaRPr>
          </a:p>
        </p:txBody>
      </p:sp>
      <p:grpSp>
        <p:nvGrpSpPr>
          <p:cNvPr id="14" name="Grup 13"/>
          <p:cNvGrpSpPr/>
          <p:nvPr/>
        </p:nvGrpSpPr>
        <p:grpSpPr>
          <a:xfrm>
            <a:off x="9480790" y="244702"/>
            <a:ext cx="2590591" cy="537943"/>
            <a:chOff x="9480781" y="244693"/>
            <a:chExt cx="2590590" cy="537943"/>
          </a:xfrm>
        </p:grpSpPr>
        <p:grpSp>
          <p:nvGrpSpPr>
            <p:cNvPr id="15" name="Grup 14"/>
            <p:cNvGrpSpPr/>
            <p:nvPr/>
          </p:nvGrpSpPr>
          <p:grpSpPr>
            <a:xfrm>
              <a:off x="10694072" y="278636"/>
              <a:ext cx="1377299" cy="504000"/>
              <a:chOff x="5284812" y="6004659"/>
              <a:chExt cx="1377299" cy="504000"/>
            </a:xfrm>
          </p:grpSpPr>
          <p:cxnSp>
            <p:nvCxnSpPr>
              <p:cNvPr id="17" name="Düz Bağlayıcı 16"/>
              <p:cNvCxnSpPr/>
              <p:nvPr/>
            </p:nvCxnSpPr>
            <p:spPr>
              <a:xfrm>
                <a:off x="5296394" y="6004659"/>
                <a:ext cx="0" cy="5040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Metin kutusu 17"/>
              <p:cNvSpPr txBox="1"/>
              <p:nvPr/>
            </p:nvSpPr>
            <p:spPr>
              <a:xfrm>
                <a:off x="5284812" y="6020870"/>
                <a:ext cx="1377299" cy="4154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tr-TR" sz="1200" dirty="0">
                    <a:ln w="0">
                      <a:solidFill>
                        <a:schemeClr val="tx1"/>
                      </a:solidFill>
                    </a:ln>
                    <a:solidFill>
                      <a:srgbClr val="FF0000"/>
                    </a:solidFill>
                    <a:effectLst>
                      <a:reflection blurRad="6350" stA="53000" endA="300" endPos="35500" dir="5400000" sy="-90000" algn="bl" rotWithShape="0"/>
                    </a:effectLst>
                    <a:latin typeface="Arial Black" panose="020B0A04020102020204" pitchFamily="34" charset="0"/>
                  </a:rPr>
                  <a:t>Murat HOCA</a:t>
                </a:r>
              </a:p>
              <a:p>
                <a:pPr algn="ctr"/>
                <a:r>
                  <a:rPr lang="tr-TR" sz="900" b="1" dirty="0">
                    <a:ln w="0">
                      <a:solidFill>
                        <a:schemeClr val="tx1"/>
                      </a:solidFill>
                    </a:ln>
                    <a:solidFill>
                      <a:srgbClr val="00B0F0"/>
                    </a:solidFill>
                    <a:effectLst>
                      <a:reflection blurRad="6350" stA="53000" endA="300" endPos="35500" dir="5400000" sy="-90000" algn="bl" rotWithShape="0"/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Fen Bilgisi Öğretmeni</a:t>
                </a:r>
              </a:p>
            </p:txBody>
          </p:sp>
        </p:grpSp>
        <p:pic>
          <p:nvPicPr>
            <p:cNvPr id="16" name="5 Resim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6723"/>
            <a:stretch/>
          </p:blipFill>
          <p:spPr bwMode="auto">
            <a:xfrm>
              <a:off x="9480781" y="244693"/>
              <a:ext cx="1141201" cy="47950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4" name="Metin kutusu 23"/>
          <p:cNvSpPr txBox="1"/>
          <p:nvPr/>
        </p:nvSpPr>
        <p:spPr>
          <a:xfrm>
            <a:off x="696441" y="52069"/>
            <a:ext cx="6854292" cy="1004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300000"/>
              </a:lnSpc>
            </a:pPr>
            <a:r>
              <a:rPr lang="tr-TR" sz="2400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DNA’nın YAPISI</a:t>
            </a:r>
            <a:endParaRPr lang="tr-TR" sz="180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 rotWithShape="1">
          <a:blip r:embed="rId4"/>
          <a:srcRect r="993"/>
          <a:stretch/>
        </p:blipFill>
        <p:spPr>
          <a:xfrm>
            <a:off x="894733" y="1580421"/>
            <a:ext cx="10169507" cy="4865440"/>
          </a:xfrm>
          <a:prstGeom prst="rect">
            <a:avLst/>
          </a:prstGeom>
        </p:spPr>
      </p:pic>
      <p:sp>
        <p:nvSpPr>
          <p:cNvPr id="7" name="Dikdörtgen 6"/>
          <p:cNvSpPr/>
          <p:nvPr/>
        </p:nvSpPr>
        <p:spPr>
          <a:xfrm>
            <a:off x="7350951" y="2319716"/>
            <a:ext cx="2839239" cy="3694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801" u="sng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gösterebilir</a:t>
            </a:r>
            <a:r>
              <a:rPr lang="tr-TR" sz="180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/  </a:t>
            </a:r>
            <a:r>
              <a:rPr lang="tr-TR" sz="1801" u="sng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gösteremez</a:t>
            </a:r>
            <a:endParaRPr lang="tr-TR" u="sng" dirty="0"/>
          </a:p>
        </p:txBody>
      </p:sp>
      <p:sp>
        <p:nvSpPr>
          <p:cNvPr id="25" name="Dikdörtgen 24"/>
          <p:cNvSpPr/>
          <p:nvPr/>
        </p:nvSpPr>
        <p:spPr>
          <a:xfrm>
            <a:off x="7340609" y="3374513"/>
            <a:ext cx="2531462" cy="3694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801" u="sng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değişmez</a:t>
            </a:r>
            <a:r>
              <a:rPr lang="tr-TR" sz="180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/  </a:t>
            </a:r>
            <a:r>
              <a:rPr lang="tr-TR" sz="1801" u="sng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değişebilir</a:t>
            </a:r>
            <a:endParaRPr lang="tr-TR" u="sng" dirty="0"/>
          </a:p>
        </p:txBody>
      </p:sp>
      <p:sp>
        <p:nvSpPr>
          <p:cNvPr id="26" name="Dikdörtgen 25"/>
          <p:cNvSpPr/>
          <p:nvPr/>
        </p:nvSpPr>
        <p:spPr>
          <a:xfrm>
            <a:off x="7550733" y="4429310"/>
            <a:ext cx="1723549" cy="3694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801" u="sng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yoktur</a:t>
            </a:r>
            <a:r>
              <a:rPr lang="tr-TR" sz="180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/  </a:t>
            </a:r>
            <a:r>
              <a:rPr lang="tr-TR" sz="1801" u="sng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vardır</a:t>
            </a:r>
            <a:endParaRPr lang="tr-TR" u="sng" dirty="0"/>
          </a:p>
        </p:txBody>
      </p:sp>
      <p:sp>
        <p:nvSpPr>
          <p:cNvPr id="27" name="Dikdörtgen 26"/>
          <p:cNvSpPr/>
          <p:nvPr/>
        </p:nvSpPr>
        <p:spPr>
          <a:xfrm>
            <a:off x="7593029" y="5484107"/>
            <a:ext cx="1915909" cy="3694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801" u="sng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olabilir</a:t>
            </a:r>
            <a:r>
              <a:rPr lang="tr-TR" sz="180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/  </a:t>
            </a:r>
            <a:r>
              <a:rPr lang="tr-TR" sz="1801" u="sng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olamaz</a:t>
            </a:r>
            <a:endParaRPr lang="tr-TR" u="sng" dirty="0"/>
          </a:p>
        </p:txBody>
      </p:sp>
      <p:sp>
        <p:nvSpPr>
          <p:cNvPr id="9" name="Yuvarlatılmış Dikdörtgen 8"/>
          <p:cNvSpPr/>
          <p:nvPr/>
        </p:nvSpPr>
        <p:spPr>
          <a:xfrm>
            <a:off x="7350951" y="2319716"/>
            <a:ext cx="1294578" cy="369460"/>
          </a:xfrm>
          <a:prstGeom prst="roundRect">
            <a:avLst>
              <a:gd name="adj" fmla="val 50000"/>
            </a:avLst>
          </a:prstGeom>
          <a:noFill/>
          <a:ln w="19050"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8" name="Yuvarlatılmış Dikdörtgen 27"/>
          <p:cNvSpPr/>
          <p:nvPr/>
        </p:nvSpPr>
        <p:spPr>
          <a:xfrm>
            <a:off x="7350951" y="3360660"/>
            <a:ext cx="1192158" cy="369460"/>
          </a:xfrm>
          <a:prstGeom prst="roundRect">
            <a:avLst>
              <a:gd name="adj" fmla="val 50000"/>
            </a:avLst>
          </a:prstGeom>
          <a:noFill/>
          <a:ln w="19050"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4" name="Yuvarlatılmış Dikdörtgen 33"/>
          <p:cNvSpPr/>
          <p:nvPr/>
        </p:nvSpPr>
        <p:spPr>
          <a:xfrm>
            <a:off x="7550732" y="4425173"/>
            <a:ext cx="809497" cy="369460"/>
          </a:xfrm>
          <a:prstGeom prst="roundRect">
            <a:avLst>
              <a:gd name="adj" fmla="val 50000"/>
            </a:avLst>
          </a:prstGeom>
          <a:noFill/>
          <a:ln w="19050"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5" name="Yuvarlatılmış Dikdörtgen 34"/>
          <p:cNvSpPr/>
          <p:nvPr/>
        </p:nvSpPr>
        <p:spPr>
          <a:xfrm>
            <a:off x="7511543" y="5457467"/>
            <a:ext cx="992377" cy="369460"/>
          </a:xfrm>
          <a:prstGeom prst="roundRect">
            <a:avLst>
              <a:gd name="adj" fmla="val 50000"/>
            </a:avLst>
          </a:prstGeom>
          <a:noFill/>
          <a:ln w="19050"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grpSp>
        <p:nvGrpSpPr>
          <p:cNvPr id="39" name="Grup 38"/>
          <p:cNvGrpSpPr/>
          <p:nvPr/>
        </p:nvGrpSpPr>
        <p:grpSpPr>
          <a:xfrm>
            <a:off x="1036886" y="977730"/>
            <a:ext cx="10376953" cy="496996"/>
            <a:chOff x="947671" y="1206344"/>
            <a:chExt cx="10376953" cy="496996"/>
          </a:xfrm>
        </p:grpSpPr>
        <p:sp>
          <p:nvSpPr>
            <p:cNvPr id="40" name="Dikdörtgen 39"/>
            <p:cNvSpPr/>
            <p:nvPr/>
          </p:nvSpPr>
          <p:spPr>
            <a:xfrm>
              <a:off x="2719198" y="1207841"/>
              <a:ext cx="8605426" cy="456728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txBody>
            <a:bodyPr wrap="square" anchor="t">
              <a:spAutoFit/>
            </a:bodyPr>
            <a:lstStyle/>
            <a:p>
              <a:pPr>
                <a:lnSpc>
                  <a:spcPct val="150000"/>
                </a:lnSpc>
                <a:buClr>
                  <a:srgbClr val="FF0000"/>
                </a:buClr>
              </a:pPr>
              <a:r>
                <a:rPr lang="tr-TR" sz="1801" b="1" dirty="0">
                  <a:ln w="0"/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Aşağıda verilen </a:t>
              </a:r>
              <a:r>
                <a:rPr lang="tr-TR" sz="1801" b="1" dirty="0" smtClean="0">
                  <a:ln w="0"/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ifadelerden doğru olan kelimeleri işaretleyiniz?</a:t>
              </a:r>
              <a:endParaRPr lang="tr-TR" sz="1801" b="1" dirty="0">
                <a:ln w="0"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" name="Dikdörtgen 40"/>
            <p:cNvSpPr/>
            <p:nvPr/>
          </p:nvSpPr>
          <p:spPr>
            <a:xfrm>
              <a:off x="947671" y="1206344"/>
              <a:ext cx="1767820" cy="496996"/>
            </a:xfrm>
            <a:prstGeom prst="rect">
              <a:avLst/>
            </a:prstGeom>
            <a:solidFill>
              <a:srgbClr val="002060"/>
            </a:solidFill>
            <a:ln>
              <a:solidFill>
                <a:schemeClr val="tx1"/>
              </a:solidFill>
            </a:ln>
          </p:spPr>
          <p:txBody>
            <a:bodyPr wrap="square" anchor="t">
              <a:spAutoFit/>
            </a:bodyPr>
            <a:lstStyle/>
            <a:p>
              <a:pPr>
                <a:lnSpc>
                  <a:spcPct val="150000"/>
                </a:lnSpc>
                <a:buClr>
                  <a:srgbClr val="FF0000"/>
                </a:buClr>
              </a:pPr>
              <a:r>
                <a:rPr lang="tr-TR" sz="2000" b="1" dirty="0" smtClean="0">
                  <a:ln w="0"/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ETKİNLİK-1</a:t>
              </a:r>
              <a:endParaRPr lang="tr-TR" sz="2000" b="1" dirty="0">
                <a:ln w="0"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2981380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8" grpId="0" animBg="1"/>
      <p:bldP spid="34" grpId="0" animBg="1"/>
      <p:bldP spid="3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Yarım Çerçeve 29"/>
          <p:cNvSpPr/>
          <p:nvPr/>
        </p:nvSpPr>
        <p:spPr>
          <a:xfrm flipV="1">
            <a:off x="-1" y="3442148"/>
            <a:ext cx="7069527" cy="3420000"/>
          </a:xfrm>
          <a:prstGeom prst="halfFrame">
            <a:avLst>
              <a:gd name="adj1" fmla="val 3724"/>
              <a:gd name="adj2" fmla="val 3111"/>
            </a:avLst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801">
              <a:solidFill>
                <a:schemeClr val="tx1"/>
              </a:solidFill>
            </a:endParaRPr>
          </a:p>
        </p:txBody>
      </p:sp>
      <p:sp>
        <p:nvSpPr>
          <p:cNvPr id="31" name="Yarım Çerçeve 30"/>
          <p:cNvSpPr/>
          <p:nvPr/>
        </p:nvSpPr>
        <p:spPr>
          <a:xfrm rot="10800000">
            <a:off x="6072000" y="3117277"/>
            <a:ext cx="6120000" cy="3740727"/>
          </a:xfrm>
          <a:prstGeom prst="halfFrame">
            <a:avLst>
              <a:gd name="adj1" fmla="val 3365"/>
              <a:gd name="adj2" fmla="val 3123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801">
              <a:solidFill>
                <a:schemeClr val="tx1"/>
              </a:solidFill>
            </a:endParaRPr>
          </a:p>
        </p:txBody>
      </p:sp>
      <p:sp>
        <p:nvSpPr>
          <p:cNvPr id="32" name="Yarım Çerçeve 31"/>
          <p:cNvSpPr/>
          <p:nvPr/>
        </p:nvSpPr>
        <p:spPr>
          <a:xfrm rot="5400000">
            <a:off x="7115346" y="-1656657"/>
            <a:ext cx="3420000" cy="6733309"/>
          </a:xfrm>
          <a:prstGeom prst="halfFrame">
            <a:avLst>
              <a:gd name="adj1" fmla="val 3319"/>
              <a:gd name="adj2" fmla="val 3111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801">
              <a:solidFill>
                <a:schemeClr val="tx1"/>
              </a:solidFill>
            </a:endParaRPr>
          </a:p>
        </p:txBody>
      </p:sp>
      <p:sp>
        <p:nvSpPr>
          <p:cNvPr id="33" name="Yarım Çerçeve 32"/>
          <p:cNvSpPr/>
          <p:nvPr/>
        </p:nvSpPr>
        <p:spPr>
          <a:xfrm>
            <a:off x="0" y="-2"/>
            <a:ext cx="6456218" cy="3768438"/>
          </a:xfrm>
          <a:prstGeom prst="halfFrame">
            <a:avLst>
              <a:gd name="adj1" fmla="val 2801"/>
              <a:gd name="adj2" fmla="val 2788"/>
            </a:avLst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801">
              <a:solidFill>
                <a:schemeClr val="tx1"/>
              </a:solidFill>
            </a:endParaRPr>
          </a:p>
        </p:txBody>
      </p:sp>
      <p:grpSp>
        <p:nvGrpSpPr>
          <p:cNvPr id="14" name="Grup 13"/>
          <p:cNvGrpSpPr/>
          <p:nvPr/>
        </p:nvGrpSpPr>
        <p:grpSpPr>
          <a:xfrm>
            <a:off x="9480790" y="244702"/>
            <a:ext cx="2590591" cy="537943"/>
            <a:chOff x="9480781" y="244693"/>
            <a:chExt cx="2590590" cy="537943"/>
          </a:xfrm>
        </p:grpSpPr>
        <p:grpSp>
          <p:nvGrpSpPr>
            <p:cNvPr id="15" name="Grup 14"/>
            <p:cNvGrpSpPr/>
            <p:nvPr/>
          </p:nvGrpSpPr>
          <p:grpSpPr>
            <a:xfrm>
              <a:off x="10694072" y="278636"/>
              <a:ext cx="1377299" cy="504000"/>
              <a:chOff x="5284812" y="6004659"/>
              <a:chExt cx="1377299" cy="504000"/>
            </a:xfrm>
          </p:grpSpPr>
          <p:cxnSp>
            <p:nvCxnSpPr>
              <p:cNvPr id="17" name="Düz Bağlayıcı 16"/>
              <p:cNvCxnSpPr/>
              <p:nvPr/>
            </p:nvCxnSpPr>
            <p:spPr>
              <a:xfrm>
                <a:off x="5296394" y="6004659"/>
                <a:ext cx="0" cy="5040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Metin kutusu 17"/>
              <p:cNvSpPr txBox="1"/>
              <p:nvPr/>
            </p:nvSpPr>
            <p:spPr>
              <a:xfrm>
                <a:off x="5284812" y="6020870"/>
                <a:ext cx="1377299" cy="4154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tr-TR" sz="1200" dirty="0">
                    <a:ln w="0">
                      <a:solidFill>
                        <a:schemeClr val="tx1"/>
                      </a:solidFill>
                    </a:ln>
                    <a:solidFill>
                      <a:srgbClr val="FF0000"/>
                    </a:solidFill>
                    <a:effectLst>
                      <a:reflection blurRad="6350" stA="53000" endA="300" endPos="35500" dir="5400000" sy="-90000" algn="bl" rotWithShape="0"/>
                    </a:effectLst>
                    <a:latin typeface="Arial Black" panose="020B0A04020102020204" pitchFamily="34" charset="0"/>
                  </a:rPr>
                  <a:t>Murat HOCA</a:t>
                </a:r>
              </a:p>
              <a:p>
                <a:pPr algn="ctr"/>
                <a:r>
                  <a:rPr lang="tr-TR" sz="900" b="1" dirty="0">
                    <a:ln w="0">
                      <a:solidFill>
                        <a:schemeClr val="tx1"/>
                      </a:solidFill>
                    </a:ln>
                    <a:solidFill>
                      <a:srgbClr val="00B0F0"/>
                    </a:solidFill>
                    <a:effectLst>
                      <a:reflection blurRad="6350" stA="53000" endA="300" endPos="35500" dir="5400000" sy="-90000" algn="bl" rotWithShape="0"/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Fen Bilgisi Öğretmeni</a:t>
                </a:r>
              </a:p>
            </p:txBody>
          </p:sp>
        </p:grpSp>
        <p:pic>
          <p:nvPicPr>
            <p:cNvPr id="16" name="5 Resim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6723"/>
            <a:stretch/>
          </p:blipFill>
          <p:spPr bwMode="auto">
            <a:xfrm>
              <a:off x="9480781" y="244693"/>
              <a:ext cx="1141201" cy="47950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4" name="Metin kutusu 23"/>
          <p:cNvSpPr txBox="1"/>
          <p:nvPr/>
        </p:nvSpPr>
        <p:spPr>
          <a:xfrm>
            <a:off x="696441" y="52069"/>
            <a:ext cx="6854292" cy="1004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300000"/>
              </a:lnSpc>
            </a:pPr>
            <a:r>
              <a:rPr lang="tr-TR" sz="2400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DNA’nın YAPISI</a:t>
            </a:r>
            <a:endParaRPr lang="tr-TR" sz="180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20" name="Dikdörtgen 19"/>
          <p:cNvSpPr/>
          <p:nvPr/>
        </p:nvSpPr>
        <p:spPr>
          <a:xfrm>
            <a:off x="696441" y="1614170"/>
            <a:ext cx="61746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u="sng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DNA </a:t>
            </a:r>
            <a:r>
              <a:rPr lang="tr-TR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tr-TR" sz="1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……………………………………..</a:t>
            </a:r>
            <a:r>
              <a:rPr lang="tr-TR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tr-TR" sz="1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Dikdörtgen 20"/>
          <p:cNvSpPr/>
          <p:nvPr/>
        </p:nvSpPr>
        <p:spPr>
          <a:xfrm>
            <a:off x="1754696" y="1599308"/>
            <a:ext cx="246933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6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Deoksiribo</a:t>
            </a:r>
            <a:r>
              <a:rPr lang="tr-TR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Nükleik Asit</a:t>
            </a:r>
            <a:endParaRPr lang="tr-TR" sz="1600" dirty="0"/>
          </a:p>
        </p:txBody>
      </p:sp>
      <p:pic>
        <p:nvPicPr>
          <p:cNvPr id="2052" name="Picture 4" descr="Dna Genetics Symbol - Free image on Pixaba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41594">
            <a:off x="680551" y="2778603"/>
            <a:ext cx="3656368" cy="2713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Dikdörtgen 24"/>
          <p:cNvSpPr/>
          <p:nvPr/>
        </p:nvSpPr>
        <p:spPr>
          <a:xfrm>
            <a:off x="4570216" y="2130163"/>
            <a:ext cx="7427127" cy="3833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tr-TR" sz="180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Hücrenin tüm yaşamsal faaliyetlerini kontrol eden …………………….dür.   ( beslenme solunum, sindirim </a:t>
            </a:r>
            <a:r>
              <a:rPr lang="tr-TR" sz="180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vs</a:t>
            </a:r>
            <a:r>
              <a:rPr lang="tr-TR" sz="180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342900" indent="-342900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tr-TR" sz="180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tr-TR" sz="180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Tüm canlı hücrelerde bulunur.</a:t>
            </a:r>
          </a:p>
          <a:p>
            <a:pPr marL="342900" indent="-342900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tr-TR" sz="180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tr-TR" sz="180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Çift zincirli ve sarmal yapıdadır.</a:t>
            </a:r>
          </a:p>
          <a:p>
            <a:pPr marL="342900" indent="-342900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tr-TR" sz="180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tr-TR" sz="180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Gelişmiş hücrelerde </a:t>
            </a:r>
            <a:r>
              <a:rPr lang="tr-TR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……..............,</a:t>
            </a:r>
            <a:r>
              <a:rPr lang="tr-TR" sz="180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ilkel yapılı hücrelerde </a:t>
            </a:r>
            <a:r>
              <a:rPr lang="tr-TR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…………..……. </a:t>
            </a:r>
            <a:r>
              <a:rPr lang="tr-TR" sz="180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bulunur.</a:t>
            </a:r>
          </a:p>
        </p:txBody>
      </p:sp>
      <p:sp>
        <p:nvSpPr>
          <p:cNvPr id="26" name="Dikdörtgen 25"/>
          <p:cNvSpPr/>
          <p:nvPr/>
        </p:nvSpPr>
        <p:spPr>
          <a:xfrm>
            <a:off x="7122425" y="5047961"/>
            <a:ext cx="11208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çekirdek</a:t>
            </a:r>
            <a:endParaRPr lang="tr-TR" dirty="0"/>
          </a:p>
        </p:txBody>
      </p:sp>
      <p:sp>
        <p:nvSpPr>
          <p:cNvPr id="27" name="Dikdörtgen 26"/>
          <p:cNvSpPr/>
          <p:nvPr/>
        </p:nvSpPr>
        <p:spPr>
          <a:xfrm>
            <a:off x="5003577" y="5476394"/>
            <a:ext cx="13773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sitoplazma</a:t>
            </a:r>
            <a:endParaRPr lang="tr-TR" dirty="0"/>
          </a:p>
        </p:txBody>
      </p:sp>
      <p:sp>
        <p:nvSpPr>
          <p:cNvPr id="19" name="Dikdörtgen 18"/>
          <p:cNvSpPr/>
          <p:nvPr/>
        </p:nvSpPr>
        <p:spPr>
          <a:xfrm>
            <a:off x="4918986" y="2590784"/>
            <a:ext cx="19928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tr-TR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önetici molekül</a:t>
            </a:r>
            <a:endParaRPr lang="tr-TR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104033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6" grpId="0"/>
      <p:bldP spid="27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Yarım Çerçeve 29"/>
          <p:cNvSpPr/>
          <p:nvPr/>
        </p:nvSpPr>
        <p:spPr>
          <a:xfrm flipV="1">
            <a:off x="-1" y="3442148"/>
            <a:ext cx="7069527" cy="3420000"/>
          </a:xfrm>
          <a:prstGeom prst="halfFrame">
            <a:avLst>
              <a:gd name="adj1" fmla="val 3724"/>
              <a:gd name="adj2" fmla="val 3111"/>
            </a:avLst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801">
              <a:solidFill>
                <a:schemeClr val="tx1"/>
              </a:solidFill>
            </a:endParaRPr>
          </a:p>
        </p:txBody>
      </p:sp>
      <p:sp>
        <p:nvSpPr>
          <p:cNvPr id="31" name="Yarım Çerçeve 30"/>
          <p:cNvSpPr/>
          <p:nvPr/>
        </p:nvSpPr>
        <p:spPr>
          <a:xfrm rot="10800000">
            <a:off x="6072000" y="3117283"/>
            <a:ext cx="6120000" cy="3740727"/>
          </a:xfrm>
          <a:prstGeom prst="halfFrame">
            <a:avLst>
              <a:gd name="adj1" fmla="val 3365"/>
              <a:gd name="adj2" fmla="val 3123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801">
              <a:solidFill>
                <a:schemeClr val="tx1"/>
              </a:solidFill>
            </a:endParaRPr>
          </a:p>
        </p:txBody>
      </p:sp>
      <p:sp>
        <p:nvSpPr>
          <p:cNvPr id="32" name="Yarım Çerçeve 31"/>
          <p:cNvSpPr/>
          <p:nvPr/>
        </p:nvSpPr>
        <p:spPr>
          <a:xfrm rot="5400000">
            <a:off x="7115346" y="-1656657"/>
            <a:ext cx="3420000" cy="6733309"/>
          </a:xfrm>
          <a:prstGeom prst="halfFrame">
            <a:avLst>
              <a:gd name="adj1" fmla="val 3319"/>
              <a:gd name="adj2" fmla="val 3111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801">
              <a:solidFill>
                <a:schemeClr val="tx1"/>
              </a:solidFill>
            </a:endParaRPr>
          </a:p>
        </p:txBody>
      </p:sp>
      <p:sp>
        <p:nvSpPr>
          <p:cNvPr id="33" name="Yarım Çerçeve 32"/>
          <p:cNvSpPr/>
          <p:nvPr/>
        </p:nvSpPr>
        <p:spPr>
          <a:xfrm>
            <a:off x="0" y="-2"/>
            <a:ext cx="6456218" cy="3768438"/>
          </a:xfrm>
          <a:prstGeom prst="halfFrame">
            <a:avLst>
              <a:gd name="adj1" fmla="val 2801"/>
              <a:gd name="adj2" fmla="val 2788"/>
            </a:avLst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801">
              <a:solidFill>
                <a:schemeClr val="tx1"/>
              </a:solidFill>
            </a:endParaRPr>
          </a:p>
        </p:txBody>
      </p:sp>
      <p:grpSp>
        <p:nvGrpSpPr>
          <p:cNvPr id="14" name="Grup 13"/>
          <p:cNvGrpSpPr/>
          <p:nvPr/>
        </p:nvGrpSpPr>
        <p:grpSpPr>
          <a:xfrm>
            <a:off x="9480790" y="244702"/>
            <a:ext cx="2590591" cy="537943"/>
            <a:chOff x="9480781" y="244693"/>
            <a:chExt cx="2590590" cy="537943"/>
          </a:xfrm>
        </p:grpSpPr>
        <p:grpSp>
          <p:nvGrpSpPr>
            <p:cNvPr id="15" name="Grup 14"/>
            <p:cNvGrpSpPr/>
            <p:nvPr/>
          </p:nvGrpSpPr>
          <p:grpSpPr>
            <a:xfrm>
              <a:off x="10694072" y="278636"/>
              <a:ext cx="1377299" cy="504000"/>
              <a:chOff x="5284812" y="6004659"/>
              <a:chExt cx="1377299" cy="504000"/>
            </a:xfrm>
          </p:grpSpPr>
          <p:cxnSp>
            <p:nvCxnSpPr>
              <p:cNvPr id="17" name="Düz Bağlayıcı 16"/>
              <p:cNvCxnSpPr/>
              <p:nvPr/>
            </p:nvCxnSpPr>
            <p:spPr>
              <a:xfrm>
                <a:off x="5296394" y="6004659"/>
                <a:ext cx="0" cy="5040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Metin kutusu 17"/>
              <p:cNvSpPr txBox="1"/>
              <p:nvPr/>
            </p:nvSpPr>
            <p:spPr>
              <a:xfrm>
                <a:off x="5284812" y="6020870"/>
                <a:ext cx="1377299" cy="4154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tr-TR" sz="1200" dirty="0">
                    <a:ln w="0">
                      <a:solidFill>
                        <a:schemeClr val="tx1"/>
                      </a:solidFill>
                    </a:ln>
                    <a:solidFill>
                      <a:srgbClr val="FF0000"/>
                    </a:solidFill>
                    <a:effectLst>
                      <a:reflection blurRad="6350" stA="53000" endA="300" endPos="35500" dir="5400000" sy="-90000" algn="bl" rotWithShape="0"/>
                    </a:effectLst>
                    <a:latin typeface="Arial Black" panose="020B0A04020102020204" pitchFamily="34" charset="0"/>
                  </a:rPr>
                  <a:t>Murat HOCA</a:t>
                </a:r>
              </a:p>
              <a:p>
                <a:pPr algn="ctr"/>
                <a:r>
                  <a:rPr lang="tr-TR" sz="900" b="1" dirty="0">
                    <a:ln w="0">
                      <a:solidFill>
                        <a:schemeClr val="tx1"/>
                      </a:solidFill>
                    </a:ln>
                    <a:solidFill>
                      <a:srgbClr val="00B0F0"/>
                    </a:solidFill>
                    <a:effectLst>
                      <a:reflection blurRad="6350" stA="53000" endA="300" endPos="35500" dir="5400000" sy="-90000" algn="bl" rotWithShape="0"/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Fen Bilgisi Öğretmeni</a:t>
                </a:r>
              </a:p>
            </p:txBody>
          </p:sp>
        </p:grpSp>
        <p:pic>
          <p:nvPicPr>
            <p:cNvPr id="16" name="5 Resim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6723"/>
            <a:stretch/>
          </p:blipFill>
          <p:spPr bwMode="auto">
            <a:xfrm>
              <a:off x="9480781" y="244693"/>
              <a:ext cx="1141201" cy="47950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4" name="Metin kutusu 23"/>
          <p:cNvSpPr txBox="1"/>
          <p:nvPr/>
        </p:nvSpPr>
        <p:spPr>
          <a:xfrm>
            <a:off x="696441" y="52069"/>
            <a:ext cx="6854292" cy="1004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300000"/>
              </a:lnSpc>
            </a:pPr>
            <a:r>
              <a:rPr lang="tr-TR" sz="2400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DNA’nın YAPISI</a:t>
            </a:r>
            <a:endParaRPr lang="tr-TR" sz="180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20" name="Dikdörtgen 19"/>
          <p:cNvSpPr/>
          <p:nvPr/>
        </p:nvSpPr>
        <p:spPr>
          <a:xfrm>
            <a:off x="696441" y="1614170"/>
            <a:ext cx="61746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tr-TR" b="1" u="sng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Gen</a:t>
            </a:r>
            <a:endParaRPr lang="tr-TR" sz="1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2" name="Picture 4" descr="Dna Genetics Symbol - Free image on Pixaba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41594">
            <a:off x="549123" y="2759559"/>
            <a:ext cx="3656368" cy="2713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Dikdörtgen 24"/>
          <p:cNvSpPr/>
          <p:nvPr/>
        </p:nvSpPr>
        <p:spPr>
          <a:xfrm>
            <a:off x="4570216" y="2873118"/>
            <a:ext cx="7261560" cy="25864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tr-TR" sz="180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DNA’nın </a:t>
            </a:r>
            <a:r>
              <a:rPr lang="tr-TR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…………….</a:t>
            </a:r>
            <a:r>
              <a:rPr lang="tr-TR" sz="180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birimidir.</a:t>
            </a:r>
          </a:p>
          <a:p>
            <a:pPr marL="342900" indent="-342900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tr-TR" sz="180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tr-TR" sz="180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Kalıtsal özellikler genlerle taşınır. (……………, ……………, ……………… vs.)</a:t>
            </a:r>
          </a:p>
          <a:p>
            <a:pPr marL="342900" indent="-342900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tr-TR" sz="180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tr-TR" sz="180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DNA’nın yapısında birden çok gen bulunur.</a:t>
            </a:r>
          </a:p>
        </p:txBody>
      </p:sp>
      <p:sp>
        <p:nvSpPr>
          <p:cNvPr id="2" name="Yuvarlatılmış Dikdörtgen 1"/>
          <p:cNvSpPr/>
          <p:nvPr/>
        </p:nvSpPr>
        <p:spPr>
          <a:xfrm rot="19085282">
            <a:off x="1113385" y="2719379"/>
            <a:ext cx="1039319" cy="1116680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9" name="Dikdörtgen 18"/>
          <p:cNvSpPr/>
          <p:nvPr/>
        </p:nvSpPr>
        <p:spPr>
          <a:xfrm>
            <a:off x="522947" y="3608110"/>
            <a:ext cx="5950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</a:t>
            </a:r>
            <a:endParaRPr lang="tr-TR" dirty="0"/>
          </a:p>
        </p:txBody>
      </p:sp>
      <p:sp>
        <p:nvSpPr>
          <p:cNvPr id="22" name="Dikdörtgen 21"/>
          <p:cNvSpPr/>
          <p:nvPr/>
        </p:nvSpPr>
        <p:spPr>
          <a:xfrm>
            <a:off x="6040822" y="2925344"/>
            <a:ext cx="8130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görev</a:t>
            </a:r>
            <a:endParaRPr lang="tr-TR" dirty="0"/>
          </a:p>
        </p:txBody>
      </p:sp>
      <p:sp>
        <p:nvSpPr>
          <p:cNvPr id="21" name="Yuvarlatılmış Dikdörtgen 20"/>
          <p:cNvSpPr/>
          <p:nvPr/>
        </p:nvSpPr>
        <p:spPr>
          <a:xfrm rot="19085282">
            <a:off x="1842926" y="3564962"/>
            <a:ext cx="1039319" cy="1116680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3" name="Dikdörtgen 22"/>
          <p:cNvSpPr/>
          <p:nvPr/>
        </p:nvSpPr>
        <p:spPr>
          <a:xfrm>
            <a:off x="1252488" y="4453693"/>
            <a:ext cx="5950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</a:t>
            </a:r>
            <a:endParaRPr lang="tr-TR" dirty="0"/>
          </a:p>
        </p:txBody>
      </p:sp>
      <p:sp>
        <p:nvSpPr>
          <p:cNvPr id="28" name="Yuvarlatılmış Dikdörtgen 27"/>
          <p:cNvSpPr/>
          <p:nvPr/>
        </p:nvSpPr>
        <p:spPr>
          <a:xfrm rot="19085282">
            <a:off x="2566484" y="4437807"/>
            <a:ext cx="1039319" cy="1116680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9" name="Dikdörtgen 28"/>
          <p:cNvSpPr/>
          <p:nvPr/>
        </p:nvSpPr>
        <p:spPr>
          <a:xfrm>
            <a:off x="1976046" y="5326538"/>
            <a:ext cx="5950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</a:t>
            </a:r>
            <a:endParaRPr lang="tr-TR" dirty="0"/>
          </a:p>
        </p:txBody>
      </p:sp>
      <p:sp>
        <p:nvSpPr>
          <p:cNvPr id="34" name="Dikdörtgen 33"/>
          <p:cNvSpPr/>
          <p:nvPr/>
        </p:nvSpPr>
        <p:spPr>
          <a:xfrm>
            <a:off x="8487750" y="3716014"/>
            <a:ext cx="11977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tr-TR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aç rengi</a:t>
            </a:r>
            <a:endParaRPr lang="tr-TR" dirty="0"/>
          </a:p>
        </p:txBody>
      </p:sp>
      <p:sp>
        <p:nvSpPr>
          <p:cNvPr id="35" name="Dikdörtgen 34"/>
          <p:cNvSpPr/>
          <p:nvPr/>
        </p:nvSpPr>
        <p:spPr>
          <a:xfrm>
            <a:off x="9716692" y="3716014"/>
            <a:ext cx="12105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tr-TR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öz rengi</a:t>
            </a:r>
            <a:endParaRPr lang="tr-TR" dirty="0"/>
          </a:p>
        </p:txBody>
      </p:sp>
      <p:sp>
        <p:nvSpPr>
          <p:cNvPr id="36" name="Dikdörtgen 35"/>
          <p:cNvSpPr/>
          <p:nvPr/>
        </p:nvSpPr>
        <p:spPr>
          <a:xfrm>
            <a:off x="4983317" y="4124948"/>
            <a:ext cx="1338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Kan grubu</a:t>
            </a:r>
            <a:endParaRPr lang="tr-TR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937968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9" grpId="0"/>
      <p:bldP spid="22" grpId="0"/>
      <p:bldP spid="21" grpId="0" animBg="1"/>
      <p:bldP spid="23" grpId="0"/>
      <p:bldP spid="28" grpId="0" animBg="1"/>
      <p:bldP spid="29" grpId="0"/>
      <p:bldP spid="34" grpId="0"/>
      <p:bldP spid="35" grpId="0"/>
      <p:bldP spid="3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Yarım Çerçeve 29"/>
          <p:cNvSpPr/>
          <p:nvPr/>
        </p:nvSpPr>
        <p:spPr>
          <a:xfrm flipV="1">
            <a:off x="-1" y="3442148"/>
            <a:ext cx="7069527" cy="3420000"/>
          </a:xfrm>
          <a:prstGeom prst="halfFrame">
            <a:avLst>
              <a:gd name="adj1" fmla="val 3724"/>
              <a:gd name="adj2" fmla="val 3111"/>
            </a:avLst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801">
              <a:solidFill>
                <a:schemeClr val="tx1"/>
              </a:solidFill>
            </a:endParaRPr>
          </a:p>
        </p:txBody>
      </p:sp>
      <p:sp>
        <p:nvSpPr>
          <p:cNvPr id="31" name="Yarım Çerçeve 30"/>
          <p:cNvSpPr/>
          <p:nvPr/>
        </p:nvSpPr>
        <p:spPr>
          <a:xfrm rot="10800000">
            <a:off x="6072000" y="3117283"/>
            <a:ext cx="6120000" cy="3740727"/>
          </a:xfrm>
          <a:prstGeom prst="halfFrame">
            <a:avLst>
              <a:gd name="adj1" fmla="val 3365"/>
              <a:gd name="adj2" fmla="val 3123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801">
              <a:solidFill>
                <a:schemeClr val="tx1"/>
              </a:solidFill>
            </a:endParaRPr>
          </a:p>
        </p:txBody>
      </p:sp>
      <p:sp>
        <p:nvSpPr>
          <p:cNvPr id="32" name="Yarım Çerçeve 31"/>
          <p:cNvSpPr/>
          <p:nvPr/>
        </p:nvSpPr>
        <p:spPr>
          <a:xfrm rot="5400000">
            <a:off x="7115346" y="-1656657"/>
            <a:ext cx="3420000" cy="6733309"/>
          </a:xfrm>
          <a:prstGeom prst="halfFrame">
            <a:avLst>
              <a:gd name="adj1" fmla="val 3319"/>
              <a:gd name="adj2" fmla="val 3111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801">
              <a:solidFill>
                <a:schemeClr val="tx1"/>
              </a:solidFill>
            </a:endParaRPr>
          </a:p>
        </p:txBody>
      </p:sp>
      <p:sp>
        <p:nvSpPr>
          <p:cNvPr id="33" name="Yarım Çerçeve 32"/>
          <p:cNvSpPr/>
          <p:nvPr/>
        </p:nvSpPr>
        <p:spPr>
          <a:xfrm>
            <a:off x="0" y="-2"/>
            <a:ext cx="6456218" cy="3768438"/>
          </a:xfrm>
          <a:prstGeom prst="halfFrame">
            <a:avLst>
              <a:gd name="adj1" fmla="val 2801"/>
              <a:gd name="adj2" fmla="val 2788"/>
            </a:avLst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801">
              <a:solidFill>
                <a:schemeClr val="tx1"/>
              </a:solidFill>
            </a:endParaRPr>
          </a:p>
        </p:txBody>
      </p:sp>
      <p:grpSp>
        <p:nvGrpSpPr>
          <p:cNvPr id="14" name="Grup 13"/>
          <p:cNvGrpSpPr/>
          <p:nvPr/>
        </p:nvGrpSpPr>
        <p:grpSpPr>
          <a:xfrm>
            <a:off x="9480790" y="244702"/>
            <a:ext cx="2590591" cy="537943"/>
            <a:chOff x="9480781" y="244693"/>
            <a:chExt cx="2590590" cy="537943"/>
          </a:xfrm>
        </p:grpSpPr>
        <p:grpSp>
          <p:nvGrpSpPr>
            <p:cNvPr id="15" name="Grup 14"/>
            <p:cNvGrpSpPr/>
            <p:nvPr/>
          </p:nvGrpSpPr>
          <p:grpSpPr>
            <a:xfrm>
              <a:off x="10694072" y="278636"/>
              <a:ext cx="1377299" cy="504000"/>
              <a:chOff x="5284812" y="6004659"/>
              <a:chExt cx="1377299" cy="504000"/>
            </a:xfrm>
          </p:grpSpPr>
          <p:cxnSp>
            <p:nvCxnSpPr>
              <p:cNvPr id="17" name="Düz Bağlayıcı 16"/>
              <p:cNvCxnSpPr/>
              <p:nvPr/>
            </p:nvCxnSpPr>
            <p:spPr>
              <a:xfrm>
                <a:off x="5296394" y="6004659"/>
                <a:ext cx="0" cy="5040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Metin kutusu 17"/>
              <p:cNvSpPr txBox="1"/>
              <p:nvPr/>
            </p:nvSpPr>
            <p:spPr>
              <a:xfrm>
                <a:off x="5284812" y="6020870"/>
                <a:ext cx="1377299" cy="4154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tr-TR" sz="1200" dirty="0">
                    <a:ln w="0">
                      <a:solidFill>
                        <a:schemeClr val="tx1"/>
                      </a:solidFill>
                    </a:ln>
                    <a:solidFill>
                      <a:srgbClr val="FF0000"/>
                    </a:solidFill>
                    <a:effectLst>
                      <a:reflection blurRad="6350" stA="53000" endA="300" endPos="35500" dir="5400000" sy="-90000" algn="bl" rotWithShape="0"/>
                    </a:effectLst>
                    <a:latin typeface="Arial Black" panose="020B0A04020102020204" pitchFamily="34" charset="0"/>
                  </a:rPr>
                  <a:t>Murat HOCA</a:t>
                </a:r>
              </a:p>
              <a:p>
                <a:pPr algn="ctr"/>
                <a:r>
                  <a:rPr lang="tr-TR" sz="900" b="1" dirty="0">
                    <a:ln w="0">
                      <a:solidFill>
                        <a:schemeClr val="tx1"/>
                      </a:solidFill>
                    </a:ln>
                    <a:solidFill>
                      <a:srgbClr val="00B0F0"/>
                    </a:solidFill>
                    <a:effectLst>
                      <a:reflection blurRad="6350" stA="53000" endA="300" endPos="35500" dir="5400000" sy="-90000" algn="bl" rotWithShape="0"/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Fen Bilgisi Öğretmeni</a:t>
                </a:r>
              </a:p>
            </p:txBody>
          </p:sp>
        </p:grpSp>
        <p:pic>
          <p:nvPicPr>
            <p:cNvPr id="16" name="5 Resim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6723"/>
            <a:stretch/>
          </p:blipFill>
          <p:spPr bwMode="auto">
            <a:xfrm>
              <a:off x="9480781" y="244693"/>
              <a:ext cx="1141201" cy="47950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4" name="Metin kutusu 23"/>
          <p:cNvSpPr txBox="1"/>
          <p:nvPr/>
        </p:nvSpPr>
        <p:spPr>
          <a:xfrm>
            <a:off x="696441" y="52069"/>
            <a:ext cx="6854292" cy="1004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300000"/>
              </a:lnSpc>
            </a:pPr>
            <a:r>
              <a:rPr lang="tr-TR" sz="2400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DNA’nın YAPISI</a:t>
            </a:r>
            <a:endParaRPr lang="tr-TR" sz="180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20" name="Dikdörtgen 19"/>
          <p:cNvSpPr/>
          <p:nvPr/>
        </p:nvSpPr>
        <p:spPr>
          <a:xfrm>
            <a:off x="696441" y="1614170"/>
            <a:ext cx="61746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u="sng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Nükleotid</a:t>
            </a:r>
            <a:endParaRPr lang="tr-TR" sz="1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Dikdörtgen 24"/>
          <p:cNvSpPr/>
          <p:nvPr/>
        </p:nvSpPr>
        <p:spPr>
          <a:xfrm>
            <a:off x="3916701" y="2180710"/>
            <a:ext cx="7998208" cy="20780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tr-TR" sz="180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DNA’nın </a:t>
            </a:r>
            <a:r>
              <a:rPr lang="tr-TR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……………</a:t>
            </a:r>
            <a:r>
              <a:rPr lang="tr-TR" sz="180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birimidir.</a:t>
            </a:r>
          </a:p>
          <a:p>
            <a:pPr marL="342900" indent="-342900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tr-TR" sz="180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tr-TR" sz="180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 nükleotidin yapısında </a:t>
            </a:r>
            <a:r>
              <a:rPr lang="tr-TR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……………, ……………………………………………….……,  </a:t>
            </a:r>
            <a:r>
              <a:rPr lang="tr-TR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</a:t>
            </a:r>
            <a:r>
              <a:rPr lang="tr-TR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………………..…… </a:t>
            </a:r>
            <a:r>
              <a:rPr lang="tr-TR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bulunur.</a:t>
            </a:r>
            <a:endParaRPr lang="tr-TR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tr-TR" sz="14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9742" y="2875388"/>
            <a:ext cx="2533650" cy="1181100"/>
          </a:xfrm>
          <a:prstGeom prst="rect">
            <a:avLst/>
          </a:prstGeom>
        </p:spPr>
      </p:pic>
      <p:sp>
        <p:nvSpPr>
          <p:cNvPr id="21" name="Dikdörtgen 20"/>
          <p:cNvSpPr/>
          <p:nvPr/>
        </p:nvSpPr>
        <p:spPr>
          <a:xfrm>
            <a:off x="5425669" y="2210624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yapı</a:t>
            </a:r>
            <a:endParaRPr lang="tr-TR" dirty="0"/>
          </a:p>
        </p:txBody>
      </p:sp>
      <p:sp>
        <p:nvSpPr>
          <p:cNvPr id="22" name="Dikdörtgen 21"/>
          <p:cNvSpPr/>
          <p:nvPr/>
        </p:nvSpPr>
        <p:spPr>
          <a:xfrm>
            <a:off x="6883490" y="3041544"/>
            <a:ext cx="8130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fosfat</a:t>
            </a:r>
            <a:endParaRPr lang="tr-TR" dirty="0"/>
          </a:p>
        </p:txBody>
      </p:sp>
      <p:sp>
        <p:nvSpPr>
          <p:cNvPr id="23" name="Dikdörtgen 22"/>
          <p:cNvSpPr/>
          <p:nvPr/>
        </p:nvSpPr>
        <p:spPr>
          <a:xfrm>
            <a:off x="7854779" y="3021705"/>
            <a:ext cx="36343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ş</a:t>
            </a:r>
            <a:r>
              <a:rPr lang="tr-TR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eker (5 </a:t>
            </a:r>
            <a:r>
              <a:rPr lang="tr-TR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C’lu</a:t>
            </a:r>
            <a:r>
              <a:rPr lang="tr-TR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tr-TR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eoksiriboz</a:t>
            </a:r>
            <a:r>
              <a:rPr lang="tr-TR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şekeri</a:t>
            </a:r>
            <a:endParaRPr lang="tr-TR" dirty="0"/>
          </a:p>
        </p:txBody>
      </p:sp>
      <p:sp>
        <p:nvSpPr>
          <p:cNvPr id="26" name="Dikdörtgen 25"/>
          <p:cNvSpPr/>
          <p:nvPr/>
        </p:nvSpPr>
        <p:spPr>
          <a:xfrm>
            <a:off x="4649024" y="3435139"/>
            <a:ext cx="14670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organik baz</a:t>
            </a:r>
            <a:endParaRPr lang="tr-TR" dirty="0"/>
          </a:p>
        </p:txBody>
      </p:sp>
      <p:cxnSp>
        <p:nvCxnSpPr>
          <p:cNvPr id="5" name="Düz Ok Bağlayıcısı 4"/>
          <p:cNvCxnSpPr/>
          <p:nvPr/>
        </p:nvCxnSpPr>
        <p:spPr>
          <a:xfrm flipH="1">
            <a:off x="613308" y="3611680"/>
            <a:ext cx="387766" cy="7054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Dikdörtgen 5"/>
          <p:cNvSpPr/>
          <p:nvPr/>
        </p:nvSpPr>
        <p:spPr>
          <a:xfrm>
            <a:off x="100328" y="4538890"/>
            <a:ext cx="108234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……………</a:t>
            </a:r>
            <a:endParaRPr lang="tr-TR" sz="1400" dirty="0"/>
          </a:p>
        </p:txBody>
      </p:sp>
      <p:cxnSp>
        <p:nvCxnSpPr>
          <p:cNvPr id="27" name="Düz Ok Bağlayıcısı 26"/>
          <p:cNvCxnSpPr/>
          <p:nvPr/>
        </p:nvCxnSpPr>
        <p:spPr>
          <a:xfrm>
            <a:off x="1714711" y="4021684"/>
            <a:ext cx="337753" cy="8637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Düz Ok Bağlayıcısı 27"/>
          <p:cNvCxnSpPr/>
          <p:nvPr/>
        </p:nvCxnSpPr>
        <p:spPr>
          <a:xfrm>
            <a:off x="3155463" y="3820325"/>
            <a:ext cx="337753" cy="8637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Dikdörtgen 28"/>
          <p:cNvSpPr/>
          <p:nvPr/>
        </p:nvSpPr>
        <p:spPr>
          <a:xfrm>
            <a:off x="1383050" y="4976504"/>
            <a:ext cx="108234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……………</a:t>
            </a:r>
            <a:endParaRPr lang="tr-TR" sz="1400" dirty="0"/>
          </a:p>
        </p:txBody>
      </p:sp>
      <p:sp>
        <p:nvSpPr>
          <p:cNvPr id="34" name="Dikdörtgen 33"/>
          <p:cNvSpPr/>
          <p:nvPr/>
        </p:nvSpPr>
        <p:spPr>
          <a:xfrm>
            <a:off x="3228109" y="4751466"/>
            <a:ext cx="162095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……………………</a:t>
            </a:r>
            <a:endParaRPr lang="tr-TR" sz="1400" dirty="0"/>
          </a:p>
        </p:txBody>
      </p:sp>
      <p:sp>
        <p:nvSpPr>
          <p:cNvPr id="35" name="Dikdörtgen 34"/>
          <p:cNvSpPr/>
          <p:nvPr/>
        </p:nvSpPr>
        <p:spPr>
          <a:xfrm>
            <a:off x="245343" y="4258779"/>
            <a:ext cx="877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Fosfat</a:t>
            </a:r>
            <a:endParaRPr lang="tr-TR" dirty="0"/>
          </a:p>
        </p:txBody>
      </p:sp>
      <p:sp>
        <p:nvSpPr>
          <p:cNvPr id="36" name="Dikdörtgen 35"/>
          <p:cNvSpPr/>
          <p:nvPr/>
        </p:nvSpPr>
        <p:spPr>
          <a:xfrm>
            <a:off x="1484194" y="4879968"/>
            <a:ext cx="8130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Şeker</a:t>
            </a:r>
            <a:endParaRPr lang="tr-TR" dirty="0"/>
          </a:p>
        </p:txBody>
      </p:sp>
      <p:sp>
        <p:nvSpPr>
          <p:cNvPr id="37" name="Dikdörtgen 36"/>
          <p:cNvSpPr/>
          <p:nvPr/>
        </p:nvSpPr>
        <p:spPr>
          <a:xfrm>
            <a:off x="3250673" y="4669006"/>
            <a:ext cx="15055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Organik baz</a:t>
            </a:r>
            <a:endParaRPr lang="tr-TR" dirty="0"/>
          </a:p>
        </p:txBody>
      </p:sp>
      <p:cxnSp>
        <p:nvCxnSpPr>
          <p:cNvPr id="10" name="Düz Bağlayıcı 9"/>
          <p:cNvCxnSpPr/>
          <p:nvPr/>
        </p:nvCxnSpPr>
        <p:spPr>
          <a:xfrm>
            <a:off x="3467090" y="5038338"/>
            <a:ext cx="11558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Dikdörtgen 44"/>
          <p:cNvSpPr/>
          <p:nvPr/>
        </p:nvSpPr>
        <p:spPr>
          <a:xfrm>
            <a:off x="4687827" y="5174916"/>
            <a:ext cx="10887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Adenin</a:t>
            </a:r>
            <a:r>
              <a:rPr lang="tr-TR" sz="1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(A)</a:t>
            </a:r>
            <a:endParaRPr lang="tr-TR" sz="1400" dirty="0">
              <a:solidFill>
                <a:srgbClr val="0070C0"/>
              </a:solidFill>
            </a:endParaRPr>
          </a:p>
        </p:txBody>
      </p:sp>
      <p:sp>
        <p:nvSpPr>
          <p:cNvPr id="48" name="Dikdörtgen 47"/>
          <p:cNvSpPr/>
          <p:nvPr/>
        </p:nvSpPr>
        <p:spPr>
          <a:xfrm>
            <a:off x="4675150" y="5495054"/>
            <a:ext cx="93641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Timin (T)</a:t>
            </a:r>
            <a:endParaRPr lang="tr-TR" sz="1400" dirty="0">
              <a:solidFill>
                <a:srgbClr val="0070C0"/>
              </a:solidFill>
            </a:endParaRPr>
          </a:p>
        </p:txBody>
      </p:sp>
      <p:cxnSp>
        <p:nvCxnSpPr>
          <p:cNvPr id="49" name="Düz Ok Bağlayıcısı 48"/>
          <p:cNvCxnSpPr/>
          <p:nvPr/>
        </p:nvCxnSpPr>
        <p:spPr>
          <a:xfrm>
            <a:off x="4141691" y="5330358"/>
            <a:ext cx="481207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Düz Ok Bağlayıcısı 50"/>
          <p:cNvCxnSpPr/>
          <p:nvPr/>
        </p:nvCxnSpPr>
        <p:spPr>
          <a:xfrm>
            <a:off x="4141691" y="5678701"/>
            <a:ext cx="481207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Düz Ok Bağlayıcısı 51"/>
          <p:cNvCxnSpPr/>
          <p:nvPr/>
        </p:nvCxnSpPr>
        <p:spPr>
          <a:xfrm>
            <a:off x="4141691" y="6013981"/>
            <a:ext cx="481207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Dikdörtgen 52"/>
          <p:cNvSpPr/>
          <p:nvPr/>
        </p:nvSpPr>
        <p:spPr>
          <a:xfrm>
            <a:off x="4657166" y="5868594"/>
            <a:ext cx="110799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Guanin</a:t>
            </a:r>
            <a:r>
              <a:rPr lang="tr-TR" sz="1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(G)</a:t>
            </a:r>
            <a:endParaRPr lang="tr-TR" sz="1400" dirty="0">
              <a:solidFill>
                <a:srgbClr val="0070C0"/>
              </a:solidFill>
            </a:endParaRPr>
          </a:p>
        </p:txBody>
      </p:sp>
      <p:cxnSp>
        <p:nvCxnSpPr>
          <p:cNvPr id="54" name="Düz Ok Bağlayıcısı 53"/>
          <p:cNvCxnSpPr/>
          <p:nvPr/>
        </p:nvCxnSpPr>
        <p:spPr>
          <a:xfrm>
            <a:off x="4107423" y="6351185"/>
            <a:ext cx="481207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Dikdörtgen 54"/>
          <p:cNvSpPr/>
          <p:nvPr/>
        </p:nvSpPr>
        <p:spPr>
          <a:xfrm>
            <a:off x="4622898" y="6205798"/>
            <a:ext cx="164660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Stozin</a:t>
            </a:r>
            <a:r>
              <a:rPr lang="tr-TR" sz="1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(C yada S)</a:t>
            </a:r>
            <a:endParaRPr lang="tr-TR" sz="1400" dirty="0">
              <a:solidFill>
                <a:srgbClr val="0070C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838856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6" grpId="0"/>
      <p:bldP spid="35" grpId="0"/>
      <p:bldP spid="36" grpId="0"/>
      <p:bldP spid="37" grpId="0"/>
      <p:bldP spid="45" grpId="0"/>
      <p:bldP spid="48" grpId="0"/>
      <p:bldP spid="53" grpId="0"/>
      <p:bldP spid="5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Yarım Çerçeve 29"/>
          <p:cNvSpPr/>
          <p:nvPr/>
        </p:nvSpPr>
        <p:spPr>
          <a:xfrm flipV="1">
            <a:off x="-1" y="3442148"/>
            <a:ext cx="7069527" cy="3420000"/>
          </a:xfrm>
          <a:prstGeom prst="halfFrame">
            <a:avLst>
              <a:gd name="adj1" fmla="val 3724"/>
              <a:gd name="adj2" fmla="val 3111"/>
            </a:avLst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801">
              <a:solidFill>
                <a:schemeClr val="tx1"/>
              </a:solidFill>
            </a:endParaRPr>
          </a:p>
        </p:txBody>
      </p:sp>
      <p:sp>
        <p:nvSpPr>
          <p:cNvPr id="31" name="Yarım Çerçeve 30"/>
          <p:cNvSpPr/>
          <p:nvPr/>
        </p:nvSpPr>
        <p:spPr>
          <a:xfrm rot="10800000">
            <a:off x="6072000" y="3117283"/>
            <a:ext cx="6120000" cy="3740727"/>
          </a:xfrm>
          <a:prstGeom prst="halfFrame">
            <a:avLst>
              <a:gd name="adj1" fmla="val 3365"/>
              <a:gd name="adj2" fmla="val 3123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801">
              <a:solidFill>
                <a:schemeClr val="tx1"/>
              </a:solidFill>
            </a:endParaRPr>
          </a:p>
        </p:txBody>
      </p:sp>
      <p:sp>
        <p:nvSpPr>
          <p:cNvPr id="32" name="Yarım Çerçeve 31"/>
          <p:cNvSpPr/>
          <p:nvPr/>
        </p:nvSpPr>
        <p:spPr>
          <a:xfrm rot="5400000">
            <a:off x="7115346" y="-1656657"/>
            <a:ext cx="3420000" cy="6733309"/>
          </a:xfrm>
          <a:prstGeom prst="halfFrame">
            <a:avLst>
              <a:gd name="adj1" fmla="val 3319"/>
              <a:gd name="adj2" fmla="val 3111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801">
              <a:solidFill>
                <a:schemeClr val="tx1"/>
              </a:solidFill>
            </a:endParaRPr>
          </a:p>
        </p:txBody>
      </p:sp>
      <p:sp>
        <p:nvSpPr>
          <p:cNvPr id="33" name="Yarım Çerçeve 32"/>
          <p:cNvSpPr/>
          <p:nvPr/>
        </p:nvSpPr>
        <p:spPr>
          <a:xfrm>
            <a:off x="0" y="-2"/>
            <a:ext cx="6456218" cy="3768438"/>
          </a:xfrm>
          <a:prstGeom prst="halfFrame">
            <a:avLst>
              <a:gd name="adj1" fmla="val 2801"/>
              <a:gd name="adj2" fmla="val 2788"/>
            </a:avLst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801">
              <a:solidFill>
                <a:schemeClr val="tx1"/>
              </a:solidFill>
            </a:endParaRPr>
          </a:p>
        </p:txBody>
      </p:sp>
      <p:grpSp>
        <p:nvGrpSpPr>
          <p:cNvPr id="14" name="Grup 13"/>
          <p:cNvGrpSpPr/>
          <p:nvPr/>
        </p:nvGrpSpPr>
        <p:grpSpPr>
          <a:xfrm>
            <a:off x="9480790" y="244702"/>
            <a:ext cx="2590591" cy="537943"/>
            <a:chOff x="9480781" y="244693"/>
            <a:chExt cx="2590590" cy="537943"/>
          </a:xfrm>
        </p:grpSpPr>
        <p:grpSp>
          <p:nvGrpSpPr>
            <p:cNvPr id="15" name="Grup 14"/>
            <p:cNvGrpSpPr/>
            <p:nvPr/>
          </p:nvGrpSpPr>
          <p:grpSpPr>
            <a:xfrm>
              <a:off x="10694072" y="278636"/>
              <a:ext cx="1377299" cy="504000"/>
              <a:chOff x="5284812" y="6004659"/>
              <a:chExt cx="1377299" cy="504000"/>
            </a:xfrm>
          </p:grpSpPr>
          <p:cxnSp>
            <p:nvCxnSpPr>
              <p:cNvPr id="17" name="Düz Bağlayıcı 16"/>
              <p:cNvCxnSpPr/>
              <p:nvPr/>
            </p:nvCxnSpPr>
            <p:spPr>
              <a:xfrm>
                <a:off x="5296394" y="6004659"/>
                <a:ext cx="0" cy="5040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Metin kutusu 17"/>
              <p:cNvSpPr txBox="1"/>
              <p:nvPr/>
            </p:nvSpPr>
            <p:spPr>
              <a:xfrm>
                <a:off x="5284812" y="6020870"/>
                <a:ext cx="1377299" cy="4154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tr-TR" sz="1200" dirty="0">
                    <a:ln w="0">
                      <a:solidFill>
                        <a:schemeClr val="tx1"/>
                      </a:solidFill>
                    </a:ln>
                    <a:solidFill>
                      <a:srgbClr val="FF0000"/>
                    </a:solidFill>
                    <a:effectLst>
                      <a:reflection blurRad="6350" stA="53000" endA="300" endPos="35500" dir="5400000" sy="-90000" algn="bl" rotWithShape="0"/>
                    </a:effectLst>
                    <a:latin typeface="Arial Black" panose="020B0A04020102020204" pitchFamily="34" charset="0"/>
                  </a:rPr>
                  <a:t>Murat HOCA</a:t>
                </a:r>
              </a:p>
              <a:p>
                <a:pPr algn="ctr"/>
                <a:r>
                  <a:rPr lang="tr-TR" sz="900" b="1" dirty="0">
                    <a:ln w="0">
                      <a:solidFill>
                        <a:schemeClr val="tx1"/>
                      </a:solidFill>
                    </a:ln>
                    <a:solidFill>
                      <a:srgbClr val="00B0F0"/>
                    </a:solidFill>
                    <a:effectLst>
                      <a:reflection blurRad="6350" stA="53000" endA="300" endPos="35500" dir="5400000" sy="-90000" algn="bl" rotWithShape="0"/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Fen Bilgisi Öğretmeni</a:t>
                </a:r>
              </a:p>
            </p:txBody>
          </p:sp>
        </p:grpSp>
        <p:pic>
          <p:nvPicPr>
            <p:cNvPr id="16" name="5 Resim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6723"/>
            <a:stretch/>
          </p:blipFill>
          <p:spPr bwMode="auto">
            <a:xfrm>
              <a:off x="9480781" y="244693"/>
              <a:ext cx="1141201" cy="47950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4" name="Metin kutusu 23"/>
          <p:cNvSpPr txBox="1"/>
          <p:nvPr/>
        </p:nvSpPr>
        <p:spPr>
          <a:xfrm>
            <a:off x="696441" y="52069"/>
            <a:ext cx="6854292" cy="1004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300000"/>
              </a:lnSpc>
            </a:pPr>
            <a:r>
              <a:rPr lang="tr-TR" sz="2400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DNA’nın YAPISI</a:t>
            </a:r>
            <a:endParaRPr lang="tr-TR" sz="180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23" name="Resim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292" y="1927908"/>
            <a:ext cx="3012190" cy="3785197"/>
          </a:xfrm>
          <a:prstGeom prst="rect">
            <a:avLst/>
          </a:prstGeom>
        </p:spPr>
      </p:pic>
      <p:sp>
        <p:nvSpPr>
          <p:cNvPr id="5" name="Metin kutusu 4"/>
          <p:cNvSpPr txBox="1"/>
          <p:nvPr/>
        </p:nvSpPr>
        <p:spPr>
          <a:xfrm>
            <a:off x="5334578" y="1640774"/>
            <a:ext cx="56325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rgbClr val="FF0000"/>
              </a:buClr>
            </a:pPr>
            <a:r>
              <a:rPr lang="tr-TR" sz="1600" dirty="0" smtClean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Nükleotidler yapılarındaki ………………….. göre adlandırılır.</a:t>
            </a:r>
          </a:p>
          <a:p>
            <a:pPr>
              <a:lnSpc>
                <a:spcPct val="150000"/>
              </a:lnSpc>
              <a:buClr>
                <a:srgbClr val="FF0000"/>
              </a:buClr>
            </a:pPr>
            <a:endParaRPr lang="tr-TR" sz="1600" dirty="0" smtClean="0">
              <a:ln w="0"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88117" y="2068259"/>
            <a:ext cx="5496425" cy="4372584"/>
          </a:xfrm>
          <a:prstGeom prst="rect">
            <a:avLst/>
          </a:prstGeom>
        </p:spPr>
      </p:pic>
      <p:sp>
        <p:nvSpPr>
          <p:cNvPr id="4" name="Yuvarlatılmış Dikdörtgen 3"/>
          <p:cNvSpPr/>
          <p:nvPr/>
        </p:nvSpPr>
        <p:spPr>
          <a:xfrm>
            <a:off x="5235145" y="1344048"/>
            <a:ext cx="5687489" cy="5076664"/>
          </a:xfrm>
          <a:prstGeom prst="roundRect">
            <a:avLst>
              <a:gd name="adj" fmla="val 1743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7" name="Dikdörtgen 6"/>
          <p:cNvSpPr/>
          <p:nvPr/>
        </p:nvSpPr>
        <p:spPr>
          <a:xfrm>
            <a:off x="7957723" y="2536442"/>
            <a:ext cx="24961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…………….…………</a:t>
            </a:r>
            <a:r>
              <a:rPr lang="tr-TR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tr-TR" dirty="0"/>
          </a:p>
        </p:txBody>
      </p:sp>
      <p:sp>
        <p:nvSpPr>
          <p:cNvPr id="25" name="Dikdörtgen 24"/>
          <p:cNvSpPr/>
          <p:nvPr/>
        </p:nvSpPr>
        <p:spPr>
          <a:xfrm>
            <a:off x="7902051" y="3413397"/>
            <a:ext cx="24961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…………….…………</a:t>
            </a:r>
            <a:r>
              <a:rPr lang="tr-TR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tr-TR" dirty="0"/>
          </a:p>
        </p:txBody>
      </p:sp>
      <p:sp>
        <p:nvSpPr>
          <p:cNvPr id="26" name="Dikdörtgen 25"/>
          <p:cNvSpPr/>
          <p:nvPr/>
        </p:nvSpPr>
        <p:spPr>
          <a:xfrm>
            <a:off x="7847697" y="4467099"/>
            <a:ext cx="24961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…………….…………</a:t>
            </a:r>
            <a:r>
              <a:rPr lang="tr-TR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tr-TR" dirty="0"/>
          </a:p>
        </p:txBody>
      </p:sp>
      <p:sp>
        <p:nvSpPr>
          <p:cNvPr id="27" name="Dikdörtgen 26"/>
          <p:cNvSpPr/>
          <p:nvPr/>
        </p:nvSpPr>
        <p:spPr>
          <a:xfrm>
            <a:off x="7847697" y="5653728"/>
            <a:ext cx="24961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…………….…………</a:t>
            </a:r>
            <a:r>
              <a:rPr lang="tr-TR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tr-TR" dirty="0"/>
          </a:p>
        </p:txBody>
      </p:sp>
      <p:sp>
        <p:nvSpPr>
          <p:cNvPr id="37" name="Dikdörtgen 36"/>
          <p:cNvSpPr/>
          <p:nvPr/>
        </p:nvSpPr>
        <p:spPr>
          <a:xfrm>
            <a:off x="8192339" y="2551293"/>
            <a:ext cx="192873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6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Adenin</a:t>
            </a:r>
            <a:r>
              <a:rPr lang="tr-TR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Nükleotidi</a:t>
            </a:r>
            <a:endParaRPr lang="tr-TR" sz="1600" dirty="0"/>
          </a:p>
        </p:txBody>
      </p:sp>
      <p:sp>
        <p:nvSpPr>
          <p:cNvPr id="28" name="Dikdörtgen 27"/>
          <p:cNvSpPr/>
          <p:nvPr/>
        </p:nvSpPr>
        <p:spPr>
          <a:xfrm>
            <a:off x="8183440" y="3442148"/>
            <a:ext cx="177914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Timin Nükleotidi</a:t>
            </a:r>
            <a:endParaRPr lang="tr-TR" sz="1600" dirty="0"/>
          </a:p>
        </p:txBody>
      </p:sp>
      <p:sp>
        <p:nvSpPr>
          <p:cNvPr id="34" name="Dikdörtgen 33"/>
          <p:cNvSpPr/>
          <p:nvPr/>
        </p:nvSpPr>
        <p:spPr>
          <a:xfrm>
            <a:off x="8114378" y="4494903"/>
            <a:ext cx="194155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6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Guanin</a:t>
            </a:r>
            <a:r>
              <a:rPr lang="tr-TR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Nükleotidi</a:t>
            </a:r>
            <a:endParaRPr lang="tr-TR" sz="1600" dirty="0"/>
          </a:p>
        </p:txBody>
      </p:sp>
      <p:sp>
        <p:nvSpPr>
          <p:cNvPr id="35" name="Dikdörtgen 34"/>
          <p:cNvSpPr/>
          <p:nvPr/>
        </p:nvSpPr>
        <p:spPr>
          <a:xfrm>
            <a:off x="8114378" y="5668579"/>
            <a:ext cx="190789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6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Sitozin</a:t>
            </a:r>
            <a:r>
              <a:rPr lang="tr-TR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Nükleotidi</a:t>
            </a:r>
            <a:endParaRPr lang="tr-TR" sz="1600" dirty="0"/>
          </a:p>
        </p:txBody>
      </p:sp>
      <p:sp>
        <p:nvSpPr>
          <p:cNvPr id="39" name="Dikdörtgen 38"/>
          <p:cNvSpPr/>
          <p:nvPr/>
        </p:nvSpPr>
        <p:spPr>
          <a:xfrm>
            <a:off x="7770061" y="1681436"/>
            <a:ext cx="143821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tr-TR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rganik baza</a:t>
            </a:r>
            <a:endParaRPr lang="tr-TR" sz="1600" dirty="0"/>
          </a:p>
        </p:txBody>
      </p:sp>
      <p:sp>
        <p:nvSpPr>
          <p:cNvPr id="29" name="Yuvarlatılmış Dikdörtgen 28"/>
          <p:cNvSpPr/>
          <p:nvPr/>
        </p:nvSpPr>
        <p:spPr>
          <a:xfrm>
            <a:off x="4980287" y="1108518"/>
            <a:ext cx="1270843" cy="459914"/>
          </a:xfrm>
          <a:prstGeom prst="roundRect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txBody>
          <a:bodyPr wrap="square" anchor="t">
            <a:spAutoFit/>
          </a:bodyPr>
          <a:lstStyle/>
          <a:p>
            <a:pPr>
              <a:lnSpc>
                <a:spcPct val="150000"/>
              </a:lnSpc>
              <a:buClr>
                <a:srgbClr val="FF0000"/>
              </a:buClr>
            </a:pPr>
            <a:r>
              <a:rPr lang="tr-TR" sz="1401" b="1" dirty="0">
                <a:ln w="0"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NOT: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021952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28" grpId="0"/>
      <p:bldP spid="34" grpId="0"/>
      <p:bldP spid="35" grpId="0"/>
      <p:bldP spid="3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İMİNG" val="|3.5|1.6|2.8|1|1.9|3.4|2.6|3.1|6.5|12.7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İMİNG" val="|3.5|1.6|2.8|1|1.9|3.4|2.6|3.1|6.5|12.7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İMİNG" val="|3.5|1.6|2.8|1|1.9|3.4|2.6|3.1|6.5|12.7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İMİNG" val="|3.5|1.6|2.8|1|1.9|3.4|2.6|3.1|6.5|12.7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İMİNG" val="|3.5|1.6|2.8|1|1.9|3.4|2.6|3.1|6.5|12.7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İMİNG" val="|3.5|1.6|2.8|1|1.9|3.4|2.6|3.1|6.5|12.7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İMİNG" val="|3.5|1.6|2.8|1|1.9|3.4|2.6|3.1|6.5|12.7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İMİNG" val="|3.5|1.6|2.8|1|1.9|3.4|2.6|3.1|6.5|12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İMİNG" val="|3.5|1.6|2.8|1|1.9|3.4|2.6|3.1|6.5|12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İMİNG" val="|3.5|1.6|2.8|1|1.9|3.4|2.6|3.1|6.5|12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İMİNG" val="|3.5|1.6|2.8|1|1.9|3.4|2.6|3.1|6.5|12.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İMİNG" val="|3.5|1.6|2.8|1|1.9|3.4|2.6|3.1|6.5|12.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İMİNG" val="|3.5|1.6|2.8|1|1.9|3.4|2.6|3.1|6.5|12.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İMİNG" val="|3.5|1.6|2.8|1|1.9|3.4|2.6|3.1|6.5|12.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İMİNG" val="|3.5|1.6|2.8|1|1.9|3.4|2.6|3.1|6.5|12.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İMİNG" val="|3.5|1.6|2.8|1|1.9|3.4|2.6|3.1|6.5|12.7"/>
</p:tagLst>
</file>

<file path=ppt/theme/theme1.xml><?xml version="1.0" encoding="utf-8"?>
<a:theme xmlns:a="http://schemas.openxmlformats.org/drawingml/2006/main" name="Office Theme">
  <a:themeElements>
    <a:clrScheme name="Office Teması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eması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eması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4930</TotalTime>
  <Words>1062</Words>
  <Application>Microsoft Office PowerPoint</Application>
  <PresentationFormat>Geniş ekran</PresentationFormat>
  <Paragraphs>385</Paragraphs>
  <Slides>32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7</vt:i4>
      </vt:variant>
      <vt:variant>
        <vt:lpstr>Tema</vt:lpstr>
      </vt:variant>
      <vt:variant>
        <vt:i4>2</vt:i4>
      </vt:variant>
      <vt:variant>
        <vt:lpstr>Slayt Başlıkları</vt:lpstr>
      </vt:variant>
      <vt:variant>
        <vt:i4>32</vt:i4>
      </vt:variant>
    </vt:vector>
  </HeadingPairs>
  <TitlesOfParts>
    <vt:vector size="41" baseType="lpstr">
      <vt:lpstr>Arial</vt:lpstr>
      <vt:lpstr>Arial Black</vt:lpstr>
      <vt:lpstr>Calibri</vt:lpstr>
      <vt:lpstr>Calibri Light</vt:lpstr>
      <vt:lpstr>Gill Sans MT</vt:lpstr>
      <vt:lpstr>Kalam Bold</vt:lpstr>
      <vt:lpstr>Wingdings</vt:lpstr>
      <vt:lpstr>Office Theme</vt:lpstr>
      <vt:lpstr>Gallery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>NouS/TncTR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HP</dc:creator>
  <cp:lastModifiedBy>HP</cp:lastModifiedBy>
  <cp:revision>226</cp:revision>
  <dcterms:created xsi:type="dcterms:W3CDTF">2020-03-19T15:17:04Z</dcterms:created>
  <dcterms:modified xsi:type="dcterms:W3CDTF">2020-04-11T17:46:47Z</dcterms:modified>
</cp:coreProperties>
</file>