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20" r:id="rId4"/>
    <p:sldMasterId id="2147483732" r:id="rId5"/>
  </p:sldMasterIdLst>
  <p:notesMasterIdLst>
    <p:notesMasterId r:id="rId36"/>
  </p:notesMasterIdLst>
  <p:sldIdLst>
    <p:sldId id="256" r:id="rId6"/>
    <p:sldId id="257" r:id="rId7"/>
    <p:sldId id="258" r:id="rId8"/>
    <p:sldId id="260" r:id="rId9"/>
    <p:sldId id="261" r:id="rId10"/>
    <p:sldId id="259" r:id="rId11"/>
    <p:sldId id="274" r:id="rId12"/>
    <p:sldId id="262" r:id="rId13"/>
    <p:sldId id="273" r:id="rId14"/>
    <p:sldId id="263" r:id="rId15"/>
    <p:sldId id="266" r:id="rId16"/>
    <p:sldId id="267" r:id="rId17"/>
    <p:sldId id="268" r:id="rId18"/>
    <p:sldId id="269" r:id="rId19"/>
    <p:sldId id="270" r:id="rId20"/>
    <p:sldId id="275" r:id="rId21"/>
    <p:sldId id="271" r:id="rId22"/>
    <p:sldId id="272"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52376-4F76-48AA-8680-DD5D8C77FF3E}" type="datetimeFigureOut">
              <a:rPr lang="tr-TR" smtClean="0"/>
              <a:t>30.03.2020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D77243-E56B-44A6-A2E1-51ADE345AEDD}" type="slidenum">
              <a:rPr lang="tr-TR" smtClean="0"/>
              <a:t>‹#›</a:t>
            </a:fld>
            <a:endParaRPr lang="tr-TR"/>
          </a:p>
        </p:txBody>
      </p:sp>
    </p:spTree>
    <p:extLst>
      <p:ext uri="{BB962C8B-B14F-4D97-AF65-F5344CB8AC3E}">
        <p14:creationId xmlns:p14="http://schemas.microsoft.com/office/powerpoint/2010/main" val="1043716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www.</a:t>
            </a:r>
            <a:r>
              <a:rPr lang="tr-TR" dirty="0" err="1" smtClean="0"/>
              <a:t>HangiSoru</a:t>
            </a:r>
            <a:r>
              <a:rPr lang="tr-TR" smtClean="0"/>
              <a:t>.com</a:t>
            </a:r>
            <a:endParaRPr lang="tr-TR"/>
          </a:p>
        </p:txBody>
      </p:sp>
      <p:sp>
        <p:nvSpPr>
          <p:cNvPr id="4" name="3 Slayt Numarası Yer Tutucusu"/>
          <p:cNvSpPr>
            <a:spLocks noGrp="1"/>
          </p:cNvSpPr>
          <p:nvPr>
            <p:ph type="sldNum" sz="quarter" idx="10"/>
          </p:nvPr>
        </p:nvSpPr>
        <p:spPr/>
        <p:txBody>
          <a:bodyPr/>
          <a:lstStyle/>
          <a:p>
            <a:fld id="{0AD77243-E56B-44A6-A2E1-51ADE345AEDD}" type="slidenum">
              <a:rPr lang="tr-TR" smtClean="0"/>
              <a:t>18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4ECBBFE-2638-4FF4-94B6-4E431EB77593}" type="datetimeFigureOut">
              <a:rPr lang="tr-TR" smtClean="0"/>
              <a:pPr/>
              <a:t>30.03.2020</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3A775AF-5E5F-4720-8E24-16E100696D1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3A775AF-5E5F-4720-8E24-16E100696D17}"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33A775AF-5E5F-4720-8E24-16E100696D17}"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33A775AF-5E5F-4720-8E24-16E100696D1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24ECBBFE-2638-4FF4-94B6-4E431EB77593}" type="datetimeFigureOut">
              <a:rPr lang="tr-TR" smtClean="0"/>
              <a:pPr/>
              <a:t>30.03.2020</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3A775AF-5E5F-4720-8E24-16E100696D17}" type="slidenum">
              <a:rPr lang="tr-TR" smtClean="0"/>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33A775AF-5E5F-4720-8E24-16E100696D17}"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33A775AF-5E5F-4720-8E24-16E100696D17}" type="slidenum">
              <a:rPr lang="tr-TR" smtClean="0"/>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24ECBBFE-2638-4FF4-94B6-4E431EB77593}" type="datetimeFigureOut">
              <a:rPr lang="tr-TR" smtClean="0"/>
              <a:pPr/>
              <a:t>30.03.2020</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24ECBBFE-2638-4FF4-94B6-4E431EB77593}" type="datetimeFigureOut">
              <a:rPr lang="tr-TR" smtClean="0"/>
              <a:pPr/>
              <a:t>30.03.2020</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33A775AF-5E5F-4720-8E24-16E100696D17}" type="slidenum">
              <a:rPr lang="tr-TR" smtClean="0"/>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33A775AF-5E5F-4720-8E24-16E100696D17}"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30.03.2020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24ECBBFE-2638-4FF4-94B6-4E431EB77593}" type="datetimeFigureOut">
              <a:rPr lang="tr-TR" smtClean="0"/>
              <a:pPr/>
              <a:t>30.03.2020</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a:p>
        </p:txBody>
      </p:sp>
      <p:sp>
        <p:nvSpPr>
          <p:cNvPr id="4" name="3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24ECBBFE-2638-4FF4-94B6-4E431EB77593}" type="datetimeFigureOut">
              <a:rPr lang="tr-TR" smtClean="0"/>
              <a:pPr/>
              <a:t>30.03.2020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4ECBBFE-2638-4FF4-94B6-4E431EB77593}" type="datetimeFigureOut">
              <a:rPr lang="tr-TR" smtClean="0"/>
              <a:pPr/>
              <a:t>30.03.2020</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3A775AF-5E5F-4720-8E24-16E100696D1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ECBBFE-2638-4FF4-94B6-4E431EB77593}" type="datetimeFigureOut">
              <a:rPr lang="tr-TR" smtClean="0"/>
              <a:pPr/>
              <a:t>30.03.2020</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A775AF-5E5F-4720-8E24-16E100696D17}"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4ECBBFE-2638-4FF4-94B6-4E431EB77593}" type="datetimeFigureOut">
              <a:rPr lang="tr-TR" smtClean="0"/>
              <a:pPr/>
              <a:t>30.03.2020</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3A775AF-5E5F-4720-8E24-16E100696D17}"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4ECBBFE-2638-4FF4-94B6-4E431EB77593}" type="datetimeFigureOut">
              <a:rPr lang="tr-TR" smtClean="0"/>
              <a:pPr/>
              <a:t>30.03.2020</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3A775AF-5E5F-4720-8E24-16E100696D17}"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ECBBFE-2638-4FF4-94B6-4E431EB77593}" type="datetimeFigureOut">
              <a:rPr lang="tr-TR" smtClean="0"/>
              <a:pPr/>
              <a:t>30.03.2020</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A775AF-5E5F-4720-8E24-16E100696D17}"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366868" y="533400"/>
            <a:ext cx="5105400" cy="2247528"/>
          </a:xfrm>
        </p:spPr>
        <p:txBody>
          <a:bodyPr>
            <a:normAutofit/>
          </a:bodyPr>
          <a:lstStyle/>
          <a:p>
            <a:r>
              <a:rPr lang="tr-TR" sz="5400" dirty="0" err="1">
                <a:solidFill>
                  <a:srgbClr val="FF0000"/>
                </a:solidFill>
              </a:rPr>
              <a:t>m</a:t>
            </a:r>
            <a:r>
              <a:rPr lang="tr-TR" sz="5400" b="1" dirty="0" err="1" smtClean="0">
                <a:solidFill>
                  <a:srgbClr val="FF0000"/>
                </a:solidFill>
              </a:rPr>
              <a:t>EVSİMLERİN</a:t>
            </a:r>
            <a:r>
              <a:rPr lang="tr-TR" sz="5400" b="1" dirty="0" smtClean="0">
                <a:solidFill>
                  <a:srgbClr val="FF0000"/>
                </a:solidFill>
              </a:rPr>
              <a:t> </a:t>
            </a:r>
            <a:r>
              <a:rPr lang="tr-TR" sz="5400" b="1" dirty="0">
                <a:solidFill>
                  <a:srgbClr val="FF0000"/>
                </a:solidFill>
              </a:rPr>
              <a:t>OLUŞUMU</a:t>
            </a:r>
            <a:endParaRPr lang="tr-TR" sz="5400" dirty="0">
              <a:solidFill>
                <a:srgbClr val="FF0000"/>
              </a:solidFill>
            </a:endParaRPr>
          </a:p>
        </p:txBody>
      </p:sp>
      <p:sp>
        <p:nvSpPr>
          <p:cNvPr id="3" name="2 Alt Başlık"/>
          <p:cNvSpPr>
            <a:spLocks noGrp="1"/>
          </p:cNvSpPr>
          <p:nvPr>
            <p:ph type="subTitle" idx="1"/>
          </p:nvPr>
        </p:nvSpPr>
        <p:spPr>
          <a:xfrm>
            <a:off x="3357554" y="3929066"/>
            <a:ext cx="5357850" cy="1428760"/>
          </a:xfrm>
        </p:spPr>
        <p:txBody>
          <a:bodyPr/>
          <a:lstStyle/>
          <a:p>
            <a:endParaRPr lang="tr-TR" dirty="0"/>
          </a:p>
        </p:txBody>
      </p:sp>
      <p:pic>
        <p:nvPicPr>
          <p:cNvPr id="1026" name="Picture 2" descr="C:\Users\Asus\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174" y="3356993"/>
            <a:ext cx="7944826" cy="3312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lstStyle/>
          <a:p>
            <a:pPr>
              <a:buNone/>
            </a:pPr>
            <a:r>
              <a:rPr lang="tr-TR" dirty="0" smtClean="0"/>
              <a:t> </a:t>
            </a:r>
            <a:endParaRPr lang="tr-TR" dirty="0"/>
          </a:p>
        </p:txBody>
      </p:sp>
      <p:pic>
        <p:nvPicPr>
          <p:cNvPr id="4098" name="Picture 2"/>
          <p:cNvPicPr>
            <a:picLocks noChangeAspect="1" noChangeArrowheads="1"/>
          </p:cNvPicPr>
          <p:nvPr/>
        </p:nvPicPr>
        <p:blipFill>
          <a:blip r:embed="rId2"/>
          <a:srcRect/>
          <a:stretch>
            <a:fillRect/>
          </a:stretch>
        </p:blipFill>
        <p:spPr bwMode="auto">
          <a:xfrm>
            <a:off x="428596" y="105709"/>
            <a:ext cx="8429684" cy="67611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28596" y="714356"/>
            <a:ext cx="8572560" cy="5929354"/>
          </a:xfrm>
        </p:spPr>
        <p:txBody>
          <a:bodyPr>
            <a:normAutofit lnSpcReduction="10000"/>
          </a:bodyPr>
          <a:lstStyle/>
          <a:p>
            <a:r>
              <a:rPr lang="tr-TR" dirty="0"/>
              <a:t>21 Mart’ta Kuzey Yarım Küre’de </a:t>
            </a:r>
            <a:r>
              <a:rPr lang="tr-TR" dirty="0" smtClean="0"/>
              <a:t>sıcaklıklar artar </a:t>
            </a:r>
            <a:r>
              <a:rPr lang="tr-TR" dirty="0"/>
              <a:t>ve ilkbahar mevsimi başlarken </a:t>
            </a:r>
            <a:r>
              <a:rPr lang="tr-TR" dirty="0" smtClean="0"/>
              <a:t>Güney Yarım </a:t>
            </a:r>
            <a:r>
              <a:rPr lang="tr-TR" dirty="0"/>
              <a:t>Küre’de sıcaklıklar düşer </a:t>
            </a:r>
            <a:r>
              <a:rPr lang="tr-TR" dirty="0" smtClean="0"/>
              <a:t>ve sonbahar </a:t>
            </a:r>
            <a:r>
              <a:rPr lang="tr-TR" dirty="0"/>
              <a:t>mevsimi başlar</a:t>
            </a:r>
            <a:r>
              <a:rPr lang="tr-TR" dirty="0" smtClean="0"/>
              <a:t>.</a:t>
            </a:r>
          </a:p>
          <a:p>
            <a:endParaRPr lang="tr-TR" dirty="0" smtClean="0"/>
          </a:p>
          <a:p>
            <a:r>
              <a:rPr lang="tr-TR" dirty="0" smtClean="0"/>
              <a:t> </a:t>
            </a:r>
            <a:r>
              <a:rPr lang="tr-TR" dirty="0"/>
              <a:t>21 Haziran’da Kuzey Yarım </a:t>
            </a:r>
            <a:r>
              <a:rPr lang="tr-TR" dirty="0" smtClean="0"/>
              <a:t>Küre’de sıcaklıklar </a:t>
            </a:r>
            <a:r>
              <a:rPr lang="tr-TR" dirty="0"/>
              <a:t>artar ve yaz mevsimi </a:t>
            </a:r>
            <a:r>
              <a:rPr lang="tr-TR" dirty="0" smtClean="0"/>
              <a:t>yaşanırken Güney </a:t>
            </a:r>
            <a:r>
              <a:rPr lang="tr-TR" dirty="0"/>
              <a:t>Yarım Küre’de sıcaklıklar iyice </a:t>
            </a:r>
            <a:r>
              <a:rPr lang="tr-TR" dirty="0" smtClean="0"/>
              <a:t>düşer ve </a:t>
            </a:r>
            <a:r>
              <a:rPr lang="tr-TR" dirty="0"/>
              <a:t>kış mevsimi başlar</a:t>
            </a:r>
            <a:r>
              <a:rPr lang="tr-TR" dirty="0" smtClean="0"/>
              <a:t>.</a:t>
            </a:r>
          </a:p>
          <a:p>
            <a:endParaRPr lang="tr-TR" dirty="0" smtClean="0"/>
          </a:p>
          <a:p>
            <a:r>
              <a:rPr lang="tr-TR" dirty="0" smtClean="0"/>
              <a:t> </a:t>
            </a:r>
            <a:r>
              <a:rPr lang="tr-TR" dirty="0"/>
              <a:t>23 Eylül’de Kuzey Yarım Küre’de </a:t>
            </a:r>
            <a:r>
              <a:rPr lang="tr-TR" dirty="0" smtClean="0"/>
              <a:t>sıcaklıklar düşer </a:t>
            </a:r>
            <a:r>
              <a:rPr lang="tr-TR" dirty="0"/>
              <a:t>ve sonbahar mevsimi </a:t>
            </a:r>
            <a:r>
              <a:rPr lang="tr-TR" dirty="0" smtClean="0"/>
              <a:t>başlarken Güney </a:t>
            </a:r>
            <a:r>
              <a:rPr lang="tr-TR" dirty="0"/>
              <a:t>Yarım Küre’de sıcaklıklar yükselir </a:t>
            </a:r>
            <a:r>
              <a:rPr lang="tr-TR" dirty="0" smtClean="0"/>
              <a:t>ve ilkbahar </a:t>
            </a:r>
            <a:r>
              <a:rPr lang="tr-TR" dirty="0"/>
              <a:t>mevsimi başlar</a:t>
            </a:r>
            <a:r>
              <a:rPr lang="tr-TR" dirty="0" smtClean="0"/>
              <a:t>.</a:t>
            </a:r>
          </a:p>
          <a:p>
            <a:endParaRPr lang="tr-TR" dirty="0" smtClean="0"/>
          </a:p>
          <a:p>
            <a:r>
              <a:rPr lang="tr-TR" dirty="0" smtClean="0"/>
              <a:t>21 </a:t>
            </a:r>
            <a:r>
              <a:rPr lang="tr-TR" dirty="0"/>
              <a:t>Aralık’ta Kuzey Yarım Küre’de </a:t>
            </a:r>
            <a:r>
              <a:rPr lang="tr-TR" dirty="0" smtClean="0"/>
              <a:t>sıcaklıklar iyice </a:t>
            </a:r>
            <a:r>
              <a:rPr lang="tr-TR" dirty="0"/>
              <a:t>düşer ve kış mevsimi başlarken </a:t>
            </a:r>
            <a:r>
              <a:rPr lang="tr-TR" dirty="0" smtClean="0"/>
              <a:t>Güney Yarım </a:t>
            </a:r>
            <a:r>
              <a:rPr lang="tr-TR" dirty="0"/>
              <a:t>Küre’de sıcaklıklar yükselir ve </a:t>
            </a:r>
            <a:r>
              <a:rPr lang="tr-TR" dirty="0" smtClean="0"/>
              <a:t>yaz mevsimi </a:t>
            </a:r>
            <a:r>
              <a:rPr lang="tr-TR" dirty="0"/>
              <a:t>başlar</a:t>
            </a:r>
            <a:r>
              <a:rPr lang="tr-TR" dirty="0" smtClean="0"/>
              <a:t>.</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lstStyle/>
          <a:p>
            <a:r>
              <a:rPr lang="tr-TR" dirty="0" smtClean="0"/>
              <a:t>DÖNENCELER</a:t>
            </a:r>
            <a:endParaRPr lang="tr-TR" dirty="0"/>
          </a:p>
        </p:txBody>
      </p:sp>
      <p:sp>
        <p:nvSpPr>
          <p:cNvPr id="3" name="2 İçerik Yer Tutucusu"/>
          <p:cNvSpPr>
            <a:spLocks noGrp="1"/>
          </p:cNvSpPr>
          <p:nvPr>
            <p:ph idx="1"/>
          </p:nvPr>
        </p:nvSpPr>
        <p:spPr>
          <a:xfrm>
            <a:off x="285720" y="1071547"/>
            <a:ext cx="8858280" cy="2000263"/>
          </a:xfrm>
        </p:spPr>
        <p:txBody>
          <a:bodyPr>
            <a:normAutofit/>
          </a:bodyPr>
          <a:lstStyle/>
          <a:p>
            <a:pPr>
              <a:buNone/>
            </a:pPr>
            <a:r>
              <a:rPr lang="tr-TR" dirty="0" smtClean="0"/>
              <a:t>	 </a:t>
            </a:r>
            <a:r>
              <a:rPr lang="tr-TR" b="1" dirty="0" smtClean="0">
                <a:solidFill>
                  <a:srgbClr val="FF0000"/>
                </a:solidFill>
              </a:rPr>
              <a:t>Yengeç dönencesi: </a:t>
            </a:r>
            <a:r>
              <a:rPr lang="tr-TR" dirty="0" smtClean="0"/>
              <a:t>21 </a:t>
            </a:r>
            <a:r>
              <a:rPr lang="tr-TR" dirty="0"/>
              <a:t>Haziran’da Güneş ışınlarının öğle </a:t>
            </a:r>
            <a:r>
              <a:rPr lang="tr-TR" dirty="0" smtClean="0"/>
              <a:t>vakti Kuzey </a:t>
            </a:r>
            <a:r>
              <a:rPr lang="tr-TR" dirty="0"/>
              <a:t>Yarım Küre’de dik olarak geldiği </a:t>
            </a:r>
            <a:r>
              <a:rPr lang="tr-TR" dirty="0" smtClean="0"/>
              <a:t>enlem Yengeç </a:t>
            </a:r>
            <a:r>
              <a:rPr lang="tr-TR" dirty="0"/>
              <a:t>dönencesi olarak adlandırılır. </a:t>
            </a:r>
          </a:p>
        </p:txBody>
      </p:sp>
      <p:pic>
        <p:nvPicPr>
          <p:cNvPr id="6146" name="Picture 2"/>
          <p:cNvPicPr>
            <a:picLocks noChangeAspect="1" noChangeArrowheads="1"/>
          </p:cNvPicPr>
          <p:nvPr/>
        </p:nvPicPr>
        <p:blipFill>
          <a:blip r:embed="rId2"/>
          <a:srcRect/>
          <a:stretch>
            <a:fillRect/>
          </a:stretch>
        </p:blipFill>
        <p:spPr bwMode="auto">
          <a:xfrm>
            <a:off x="1857356" y="3286124"/>
            <a:ext cx="5357850"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57200" y="714356"/>
            <a:ext cx="8329642" cy="2857519"/>
          </a:xfrm>
        </p:spPr>
        <p:txBody>
          <a:bodyPr>
            <a:normAutofit/>
          </a:bodyPr>
          <a:lstStyle/>
          <a:p>
            <a:pPr>
              <a:buNone/>
            </a:pPr>
            <a:r>
              <a:rPr lang="tr-TR" dirty="0" smtClean="0"/>
              <a:t>     </a:t>
            </a:r>
            <a:r>
              <a:rPr lang="tr-TR" b="1" dirty="0" smtClean="0">
                <a:solidFill>
                  <a:srgbClr val="FF0000"/>
                </a:solidFill>
              </a:rPr>
              <a:t>Oğlak dönencesi: </a:t>
            </a:r>
            <a:r>
              <a:rPr lang="tr-TR" sz="3600" dirty="0" smtClean="0"/>
              <a:t>21 </a:t>
            </a:r>
            <a:r>
              <a:rPr lang="tr-TR" sz="3600" dirty="0"/>
              <a:t>Aralık’ta Güneş ışınlarının öğle vakti </a:t>
            </a:r>
            <a:r>
              <a:rPr lang="tr-TR" sz="3600" dirty="0" smtClean="0"/>
              <a:t>Güney Yarım </a:t>
            </a:r>
            <a:r>
              <a:rPr lang="tr-TR" sz="3600" dirty="0"/>
              <a:t>Küre’de dik olarak geldiği </a:t>
            </a:r>
            <a:r>
              <a:rPr lang="tr-TR" sz="3600" dirty="0" smtClean="0"/>
              <a:t>enlem Oğlak dönencesi olarak </a:t>
            </a:r>
            <a:r>
              <a:rPr lang="tr-TR" sz="3600" dirty="0"/>
              <a:t>adlandırılır. </a:t>
            </a:r>
          </a:p>
        </p:txBody>
      </p:sp>
      <p:pic>
        <p:nvPicPr>
          <p:cNvPr id="7170" name="Picture 2"/>
          <p:cNvPicPr>
            <a:picLocks noChangeAspect="1" noChangeArrowheads="1"/>
          </p:cNvPicPr>
          <p:nvPr/>
        </p:nvPicPr>
        <p:blipFill>
          <a:blip r:embed="rId2"/>
          <a:srcRect/>
          <a:stretch>
            <a:fillRect/>
          </a:stretch>
        </p:blipFill>
        <p:spPr bwMode="auto">
          <a:xfrm>
            <a:off x="1857356" y="3071810"/>
            <a:ext cx="6500857"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Gece-Gündüz Eşitliği (Ekinoks)</a:t>
            </a:r>
            <a:endParaRPr lang="tr-TR" dirty="0">
              <a:solidFill>
                <a:srgbClr val="FF0000"/>
              </a:solidFill>
            </a:endParaRPr>
          </a:p>
        </p:txBody>
      </p:sp>
      <p:sp>
        <p:nvSpPr>
          <p:cNvPr id="3" name="2 İçerik Yer Tutucusu"/>
          <p:cNvSpPr>
            <a:spLocks noGrp="1"/>
          </p:cNvSpPr>
          <p:nvPr>
            <p:ph idx="1"/>
          </p:nvPr>
        </p:nvSpPr>
        <p:spPr/>
        <p:txBody>
          <a:bodyPr/>
          <a:lstStyle/>
          <a:p>
            <a:r>
              <a:rPr lang="tr-TR" dirty="0"/>
              <a:t>Güneş ışınları öğle vakti Ekvator’a dik açıyla düşer. Ekvator’da öğle vakti düz zeminlerdeki </a:t>
            </a:r>
            <a:r>
              <a:rPr lang="tr-TR" dirty="0" smtClean="0"/>
              <a:t>aynı meridyen </a:t>
            </a:r>
            <a:r>
              <a:rPr lang="tr-TR" dirty="0"/>
              <a:t>üzerinde bulunan bütün noktalarda Güneş aynı anda doğar aynı anda batar. Dünya’nın </a:t>
            </a:r>
            <a:r>
              <a:rPr lang="tr-TR" dirty="0" smtClean="0"/>
              <a:t>her yerinde </a:t>
            </a:r>
            <a:r>
              <a:rPr lang="tr-TR" dirty="0"/>
              <a:t>gece-gündüz eşitliği (ekinoks) yaşanır.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8194" name="Picture 2"/>
          <p:cNvPicPr>
            <a:picLocks noGrp="1" noChangeAspect="1" noChangeArrowheads="1"/>
          </p:cNvPicPr>
          <p:nvPr>
            <p:ph idx="1"/>
          </p:nvPr>
        </p:nvPicPr>
        <p:blipFill>
          <a:blip r:embed="rId2"/>
          <a:srcRect/>
          <a:stretch>
            <a:fillRect/>
          </a:stretch>
        </p:blipFill>
        <p:spPr bwMode="auto">
          <a:xfrm>
            <a:off x="500034" y="857232"/>
            <a:ext cx="8346291"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645024"/>
            <a:ext cx="4968552"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496855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148064" y="260648"/>
            <a:ext cx="3744416" cy="5632311"/>
          </a:xfrm>
          <a:prstGeom prst="rect">
            <a:avLst/>
          </a:prstGeom>
          <a:noFill/>
        </p:spPr>
        <p:txBody>
          <a:bodyPr wrap="square" rtlCol="0">
            <a:spAutoFit/>
          </a:bodyPr>
          <a:lstStyle/>
          <a:p>
            <a:r>
              <a:rPr lang="tr-TR" sz="2400" dirty="0" smtClean="0"/>
              <a:t>	Güneş’ten </a:t>
            </a:r>
            <a:r>
              <a:rPr lang="tr-TR" sz="2400" dirty="0"/>
              <a:t>çıkan ışınların yeryüzüne düşme açılarındaki farklılıklar, mevsimlerin oluşma nedenleri arasındadır. </a:t>
            </a:r>
            <a:r>
              <a:rPr lang="tr-TR" sz="2400" dirty="0" smtClean="0"/>
              <a:t>	Güneş </a:t>
            </a:r>
            <a:r>
              <a:rPr lang="tr-TR" sz="2400" dirty="0"/>
              <a:t>ışınları, dik veya dike yakın bir açı ile düştüğü yarım küre yüzeyine daha fazla ısı enerjisi aktardığı için sıcaklıklar yükselirken, eğik açıyla düştüğü yarım küre yüzeyine daha az ısı enerjisi aktardığı için sıcaklıklar düşük olur.</a:t>
            </a:r>
          </a:p>
        </p:txBody>
      </p:sp>
    </p:spTree>
    <p:extLst>
      <p:ext uri="{BB962C8B-B14F-4D97-AF65-F5344CB8AC3E}">
        <p14:creationId xmlns:p14="http://schemas.microsoft.com/office/powerpoint/2010/main" val="1140127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218" name="Picture 2"/>
          <p:cNvPicPr>
            <a:picLocks noChangeAspect="1" noChangeArrowheads="1"/>
          </p:cNvPicPr>
          <p:nvPr/>
        </p:nvPicPr>
        <p:blipFill>
          <a:blip r:embed="rId2"/>
          <a:srcRect/>
          <a:stretch>
            <a:fillRect/>
          </a:stretch>
        </p:blipFill>
        <p:spPr bwMode="auto">
          <a:xfrm>
            <a:off x="342900" y="214290"/>
            <a:ext cx="8458200" cy="6215106"/>
          </a:xfrm>
          <a:prstGeom prst="rect">
            <a:avLst/>
          </a:prstGeom>
          <a:noFill/>
          <a:ln w="9525">
            <a:noFill/>
            <a:miter lim="800000"/>
            <a:headEnd/>
            <a:tailEnd/>
          </a:ln>
          <a:effectLst/>
        </p:spPr>
      </p:pic>
      <p:sp>
        <p:nvSpPr>
          <p:cNvPr id="5" name="4 Dikdörtgen"/>
          <p:cNvSpPr/>
          <p:nvPr/>
        </p:nvSpPr>
        <p:spPr>
          <a:xfrm>
            <a:off x="642910" y="285728"/>
            <a:ext cx="8072494" cy="1015663"/>
          </a:xfrm>
          <a:prstGeom prst="rect">
            <a:avLst/>
          </a:prstGeom>
        </p:spPr>
        <p:txBody>
          <a:bodyPr wrap="square">
            <a:spAutoFit/>
          </a:bodyPr>
          <a:lstStyle/>
          <a:p>
            <a:r>
              <a:rPr lang="tr-TR" sz="2000" dirty="0">
                <a:solidFill>
                  <a:schemeClr val="bg1"/>
                </a:solidFill>
              </a:rPr>
              <a:t>Güneş sisteminde Dünya dışındaki diğer gezegenlerde de mevsimlerin yaşandığını </a:t>
            </a:r>
            <a:r>
              <a:rPr lang="tr-TR" sz="2000" dirty="0" smtClean="0">
                <a:solidFill>
                  <a:schemeClr val="bg1"/>
                </a:solidFill>
              </a:rPr>
              <a:t>biliyor muydunuz</a:t>
            </a:r>
            <a:r>
              <a:rPr lang="tr-TR" sz="2000" dirty="0">
                <a:solidFill>
                  <a:schemeClr val="bg1"/>
                </a:solidFill>
              </a:rPr>
              <a:t>? Tabii ki diğer gezegenlerdeki mevsimler Dünya’nınkinden çok farklı! </a:t>
            </a:r>
            <a:r>
              <a:rPr lang="tr-TR" sz="2000" dirty="0" smtClean="0">
                <a:solidFill>
                  <a:schemeClr val="bg1"/>
                </a:solidFill>
              </a:rPr>
              <a:t>Gezegenlerdeki mevsimler </a:t>
            </a:r>
            <a:r>
              <a:rPr lang="tr-TR" sz="2000" dirty="0">
                <a:solidFill>
                  <a:schemeClr val="bg1"/>
                </a:solidFill>
              </a:rPr>
              <a:t>nasıl oluşur?</a:t>
            </a:r>
          </a:p>
        </p:txBody>
      </p:sp>
      <p:sp>
        <p:nvSpPr>
          <p:cNvPr id="6" name="5 Dikdörtgen"/>
          <p:cNvSpPr/>
          <p:nvPr/>
        </p:nvSpPr>
        <p:spPr>
          <a:xfrm>
            <a:off x="428596" y="4714884"/>
            <a:ext cx="8358246" cy="1200329"/>
          </a:xfrm>
          <a:prstGeom prst="rect">
            <a:avLst/>
          </a:prstGeom>
        </p:spPr>
        <p:txBody>
          <a:bodyPr wrap="square">
            <a:spAutoFit/>
          </a:bodyPr>
          <a:lstStyle/>
          <a:p>
            <a:r>
              <a:rPr lang="tr-TR" dirty="0">
                <a:solidFill>
                  <a:schemeClr val="bg1"/>
                </a:solidFill>
              </a:rPr>
              <a:t>Güneş sistemindeki bütün gezegenlerde mevsimlerin oluşmasının iki nedeni var. </a:t>
            </a:r>
            <a:r>
              <a:rPr lang="tr-TR" dirty="0" smtClean="0">
                <a:solidFill>
                  <a:schemeClr val="bg1"/>
                </a:solidFill>
              </a:rPr>
              <a:t>Birincisi, bazı </a:t>
            </a:r>
            <a:r>
              <a:rPr lang="tr-TR" dirty="0">
                <a:solidFill>
                  <a:schemeClr val="bg1"/>
                </a:solidFill>
              </a:rPr>
              <a:t>gezegenlerin ekseninin eğik olması. Tıpkı Dünya’nın ekseninin 23,5 derece </a:t>
            </a:r>
            <a:r>
              <a:rPr lang="tr-TR" dirty="0" smtClean="0">
                <a:solidFill>
                  <a:schemeClr val="bg1"/>
                </a:solidFill>
              </a:rPr>
              <a:t>eğik olması </a:t>
            </a:r>
            <a:r>
              <a:rPr lang="tr-TR" dirty="0">
                <a:solidFill>
                  <a:schemeClr val="bg1"/>
                </a:solidFill>
              </a:rPr>
              <a:t>gibi. İkincisiyse, gezegenlerin Güneş’in çevresindeki yörüngelerinin elips </a:t>
            </a:r>
            <a:r>
              <a:rPr lang="tr-TR" dirty="0" smtClean="0">
                <a:solidFill>
                  <a:schemeClr val="bg1"/>
                </a:solidFill>
              </a:rPr>
              <a:t>biçiminde olması</a:t>
            </a:r>
            <a:r>
              <a:rPr lang="tr-TR">
                <a:solidFill>
                  <a:schemeClr val="bg1"/>
                </a:solidFill>
              </a:rPr>
              <a:t>. </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85728"/>
            <a:ext cx="8572592" cy="2214578"/>
          </a:xfrm>
        </p:spPr>
        <p:txBody>
          <a:bodyPr>
            <a:normAutofit fontScale="90000"/>
          </a:bodyPr>
          <a:lstStyle/>
          <a:p>
            <a:pPr algn="l"/>
            <a:r>
              <a:rPr lang="tr-TR" sz="2400" dirty="0" smtClean="0"/>
              <a:t>      Ülkemiz </a:t>
            </a:r>
            <a:r>
              <a:rPr lang="tr-TR" sz="2400" dirty="0"/>
              <a:t>aynı anda dört mevsimin yaşandığı nadir ülkelerden </a:t>
            </a:r>
            <a:r>
              <a:rPr lang="tr-TR" sz="2400" dirty="0" smtClean="0"/>
              <a:t>biridir. İlkbahar</a:t>
            </a:r>
            <a:r>
              <a:rPr lang="tr-TR" sz="2400" dirty="0"/>
              <a:t>, yaz, sonbahar ve </a:t>
            </a:r>
            <a:r>
              <a:rPr lang="tr-TR" sz="2400" dirty="0" smtClean="0"/>
              <a:t>kış tüm </a:t>
            </a:r>
            <a:r>
              <a:rPr lang="tr-TR" sz="2400" dirty="0"/>
              <a:t>güzellikleriyle </a:t>
            </a:r>
            <a:r>
              <a:rPr lang="tr-TR" sz="2400" dirty="0" smtClean="0"/>
              <a:t>ülkemizde yaşanmaktadır</a:t>
            </a:r>
            <a:r>
              <a:rPr lang="tr-TR" sz="2400" dirty="0"/>
              <a:t>. </a:t>
            </a:r>
            <a:r>
              <a:rPr lang="tr-TR" sz="2400" dirty="0" smtClean="0"/>
              <a:t/>
            </a:r>
            <a:br>
              <a:rPr lang="tr-TR" sz="2400" dirty="0" smtClean="0"/>
            </a:br>
            <a:r>
              <a:rPr lang="tr-TR" sz="2400" dirty="0"/>
              <a:t> </a:t>
            </a:r>
            <a:r>
              <a:rPr lang="tr-TR" sz="2400" dirty="0" smtClean="0"/>
              <a:t>     Mevsimlerdeki </a:t>
            </a:r>
            <a:r>
              <a:rPr lang="tr-TR" sz="2400" dirty="0"/>
              <a:t>bu çeşitlilik ve ülkemizin iklim </a:t>
            </a:r>
            <a:r>
              <a:rPr lang="tr-TR" sz="2400" dirty="0" smtClean="0"/>
              <a:t>özellikleri bitki </a:t>
            </a:r>
            <a:r>
              <a:rPr lang="tr-TR" sz="2400" dirty="0"/>
              <a:t>örtümüzün de çeşitlilik kazanmasında rol oynamıştır. Bu durum tarım, ticaret ve turizm </a:t>
            </a:r>
            <a:r>
              <a:rPr lang="tr-TR" sz="2400" dirty="0" smtClean="0"/>
              <a:t>yönünden ülkemizin </a:t>
            </a:r>
            <a:r>
              <a:rPr lang="tr-TR" sz="2400" dirty="0"/>
              <a:t>sahip olduğu önemli bir avantajdır.</a:t>
            </a:r>
          </a:p>
        </p:txBody>
      </p:sp>
      <p:sp>
        <p:nvSpPr>
          <p:cNvPr id="3" name="2 İçerik Yer Tutucusu"/>
          <p:cNvSpPr>
            <a:spLocks noGrp="1"/>
          </p:cNvSpPr>
          <p:nvPr>
            <p:ph idx="1"/>
          </p:nvPr>
        </p:nvSpPr>
        <p:spPr>
          <a:xfrm>
            <a:off x="857224" y="3214686"/>
            <a:ext cx="7829576" cy="2911477"/>
          </a:xfrm>
        </p:spPr>
        <p:txBody>
          <a:bodyPr/>
          <a:lstStyle/>
          <a:p>
            <a:pPr>
              <a:buNone/>
            </a:pPr>
            <a:endParaRPr lang="tr-TR" dirty="0"/>
          </a:p>
        </p:txBody>
      </p:sp>
      <p:pic>
        <p:nvPicPr>
          <p:cNvPr id="10242" name="Picture 2"/>
          <p:cNvPicPr>
            <a:picLocks noChangeAspect="1" noChangeArrowheads="1"/>
          </p:cNvPicPr>
          <p:nvPr/>
        </p:nvPicPr>
        <p:blipFill>
          <a:blip r:embed="rId3"/>
          <a:srcRect/>
          <a:stretch>
            <a:fillRect/>
          </a:stretch>
        </p:blipFill>
        <p:spPr bwMode="auto">
          <a:xfrm>
            <a:off x="357158" y="3005118"/>
            <a:ext cx="8286808" cy="38528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 y="0"/>
            <a:ext cx="913538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607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1026" name="Picture 2"/>
          <p:cNvPicPr>
            <a:picLocks noGrp="1" noChangeAspect="1" noChangeArrowheads="1"/>
          </p:cNvPicPr>
          <p:nvPr>
            <p:ph idx="1"/>
          </p:nvPr>
        </p:nvPicPr>
        <p:blipFill>
          <a:blip r:embed="rId2"/>
          <a:srcRect/>
          <a:stretch>
            <a:fillRect/>
          </a:stretch>
        </p:blipFill>
        <p:spPr bwMode="auto">
          <a:xfrm>
            <a:off x="500034" y="1285860"/>
            <a:ext cx="8286808" cy="5268931"/>
          </a:xfrm>
          <a:prstGeom prst="rect">
            <a:avLst/>
          </a:prstGeom>
          <a:noFill/>
          <a:ln w="9525">
            <a:noFill/>
            <a:miter lim="800000"/>
            <a:headEnd/>
            <a:tailEnd/>
          </a:ln>
          <a:effectLst/>
        </p:spPr>
      </p:pic>
      <p:sp>
        <p:nvSpPr>
          <p:cNvPr id="4" name="3 Dikdörtgen"/>
          <p:cNvSpPr/>
          <p:nvPr/>
        </p:nvSpPr>
        <p:spPr>
          <a:xfrm>
            <a:off x="714348" y="714356"/>
            <a:ext cx="8429652" cy="738664"/>
          </a:xfrm>
          <a:prstGeom prst="rect">
            <a:avLst/>
          </a:prstGeom>
        </p:spPr>
        <p:txBody>
          <a:bodyPr wrap="square">
            <a:spAutoFit/>
          </a:bodyPr>
          <a:lstStyle/>
          <a:p>
            <a:r>
              <a:rPr lang="tr-TR" sz="2400" dirty="0" smtClean="0"/>
              <a:t>İlkbahar, yaz, sonbahar ve kış olmak üzere dört mevsim vardır.</a:t>
            </a:r>
          </a:p>
          <a:p>
            <a:r>
              <a:rPr lang="tr-TR" dirty="0" smtClean="0"/>
              <a:t> </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6" y="0"/>
            <a:ext cx="912051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326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2" y="0"/>
            <a:ext cx="91130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277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11533"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4320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9010034" cy="516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686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590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41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648" y="548680"/>
            <a:ext cx="8933847" cy="548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840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537" y="476672"/>
            <a:ext cx="8797951"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461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38" y="85212"/>
            <a:ext cx="8766350" cy="651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496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699" y="188640"/>
            <a:ext cx="8673773"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580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964488"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90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92D050"/>
                </a:solidFill>
              </a:rPr>
              <a:t>Neler Öğreneceksiniz?</a:t>
            </a:r>
            <a:r>
              <a:rPr lang="tr-TR" b="1" dirty="0" smtClean="0"/>
              <a:t/>
            </a:r>
            <a:br>
              <a:rPr lang="tr-TR" b="1" dirty="0" smtClean="0"/>
            </a:br>
            <a:endParaRPr lang="tr-TR" dirty="0"/>
          </a:p>
        </p:txBody>
      </p:sp>
      <p:sp>
        <p:nvSpPr>
          <p:cNvPr id="3" name="2 İçerik Yer Tutucusu"/>
          <p:cNvSpPr>
            <a:spLocks noGrp="1"/>
          </p:cNvSpPr>
          <p:nvPr>
            <p:ph idx="1"/>
          </p:nvPr>
        </p:nvSpPr>
        <p:spPr/>
        <p:txBody>
          <a:bodyPr/>
          <a:lstStyle/>
          <a:p>
            <a:pPr>
              <a:buNone/>
            </a:pPr>
            <a:r>
              <a:rPr lang="tr-TR" dirty="0" smtClean="0"/>
              <a:t> 		Bu </a:t>
            </a:r>
            <a:r>
              <a:rPr lang="tr-TR" dirty="0"/>
              <a:t>bölümü tamamladığınızda mevsimlerin oluşumunda Dünya’nın hareketlerinin, </a:t>
            </a:r>
            <a:r>
              <a:rPr lang="tr-TR" dirty="0" smtClean="0"/>
              <a:t>konumunun ve </a:t>
            </a:r>
            <a:r>
              <a:rPr lang="tr-TR" dirty="0"/>
              <a:t>birim yüzeye düşen ışığın etkisini kavrayacaksınız.</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908720"/>
            <a:ext cx="8229600" cy="1143000"/>
          </a:xfrm>
        </p:spPr>
        <p:txBody>
          <a:bodyPr>
            <a:noAutofit/>
          </a:bodyPr>
          <a:lstStyle/>
          <a:p>
            <a:r>
              <a:rPr lang="tr-TR" sz="9600" dirty="0" smtClean="0"/>
              <a:t>#</a:t>
            </a:r>
            <a:r>
              <a:rPr lang="tr-TR" sz="9600" dirty="0" err="1" smtClean="0"/>
              <a:t>EvdeKal</a:t>
            </a:r>
            <a:endParaRPr lang="tr-TR" sz="9600" dirty="0"/>
          </a:p>
        </p:txBody>
      </p:sp>
      <p:pic>
        <p:nvPicPr>
          <p:cNvPr id="2050" name="Picture 2" descr="C:\Users\Asus\Desktop\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7848872" cy="448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81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571472" y="714356"/>
            <a:ext cx="8286808" cy="5500726"/>
          </a:xfrm>
        </p:spPr>
        <p:txBody>
          <a:bodyPr>
            <a:normAutofit/>
          </a:bodyPr>
          <a:lstStyle/>
          <a:p>
            <a:r>
              <a:rPr lang="tr-TR" dirty="0"/>
              <a:t>Dünya, Güneş’in etrafındaki dolanımını tam</a:t>
            </a:r>
          </a:p>
          <a:p>
            <a:pPr>
              <a:buNone/>
            </a:pPr>
            <a:r>
              <a:rPr lang="tr-TR" dirty="0" smtClean="0"/>
              <a:t> daire şeklinde </a:t>
            </a:r>
            <a:r>
              <a:rPr lang="tr-TR" dirty="0"/>
              <a:t>yapmaz</a:t>
            </a:r>
            <a:r>
              <a:rPr lang="tr-TR" dirty="0" smtClean="0"/>
              <a:t>.</a:t>
            </a:r>
          </a:p>
          <a:p>
            <a:pPr>
              <a:buNone/>
            </a:pPr>
            <a:endParaRPr lang="tr-TR" dirty="0"/>
          </a:p>
          <a:p>
            <a:r>
              <a:rPr lang="tr-TR" dirty="0" smtClean="0"/>
              <a:t>Dünya Güneşe bazen </a:t>
            </a:r>
            <a:r>
              <a:rPr lang="tr-TR" dirty="0"/>
              <a:t>yakın bazen uzaktır. Dünya’nın </a:t>
            </a:r>
            <a:r>
              <a:rPr lang="tr-TR" dirty="0" smtClean="0"/>
              <a:t>bu yörünge </a:t>
            </a:r>
            <a:r>
              <a:rPr lang="tr-TR" dirty="0"/>
              <a:t>şekli </a:t>
            </a:r>
            <a:r>
              <a:rPr lang="tr-TR" b="1" dirty="0"/>
              <a:t>elips olarak adlandırılır</a:t>
            </a:r>
            <a:r>
              <a:rPr lang="tr-TR" b="1" dirty="0" smtClean="0"/>
              <a:t>.</a:t>
            </a:r>
          </a:p>
          <a:p>
            <a:endParaRPr lang="tr-TR" b="1" dirty="0"/>
          </a:p>
          <a:p>
            <a:r>
              <a:rPr lang="tr-TR" dirty="0"/>
              <a:t>Ayrıca bilinenin aksine (Kuzey </a:t>
            </a:r>
            <a:r>
              <a:rPr lang="tr-TR" dirty="0" smtClean="0"/>
              <a:t>yarım kürede</a:t>
            </a:r>
            <a:r>
              <a:rPr lang="tr-TR" dirty="0"/>
              <a:t>) Dünya, Güneş’e en yakın iken </a:t>
            </a:r>
            <a:r>
              <a:rPr lang="tr-TR" dirty="0" smtClean="0"/>
              <a:t>kış mevsimi </a:t>
            </a:r>
            <a:r>
              <a:rPr lang="tr-TR" dirty="0"/>
              <a:t>(Şubat ayı), en uzak iken </a:t>
            </a:r>
            <a:r>
              <a:rPr lang="tr-TR" dirty="0" smtClean="0"/>
              <a:t>yaz mevsimi </a:t>
            </a:r>
            <a:r>
              <a:rPr lang="tr-TR" dirty="0"/>
              <a:t>(Temmuz ayı) yaşanır.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4" name="Picture 4"/>
          <p:cNvPicPr>
            <a:picLocks noGrp="1" noChangeAspect="1" noChangeArrowheads="1"/>
          </p:cNvPicPr>
          <p:nvPr>
            <p:ph idx="1"/>
          </p:nvPr>
        </p:nvPicPr>
        <p:blipFill>
          <a:blip r:embed="rId2"/>
          <a:srcRect/>
          <a:stretch>
            <a:fillRect/>
          </a:stretch>
        </p:blipFill>
        <p:spPr bwMode="auto">
          <a:xfrm>
            <a:off x="571472" y="928670"/>
            <a:ext cx="7746845"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285720" y="1357298"/>
            <a:ext cx="8858280" cy="5000660"/>
          </a:xfrm>
        </p:spPr>
        <p:txBody>
          <a:bodyPr>
            <a:normAutofit/>
          </a:bodyPr>
          <a:lstStyle/>
          <a:p>
            <a:pPr>
              <a:buNone/>
            </a:pPr>
            <a:r>
              <a:rPr lang="tr-TR" dirty="0" smtClean="0">
                <a:solidFill>
                  <a:srgbClr val="FF0000"/>
                </a:solidFill>
              </a:rPr>
              <a:t>Mevsimlerin </a:t>
            </a:r>
            <a:r>
              <a:rPr lang="tr-TR" dirty="0">
                <a:solidFill>
                  <a:srgbClr val="FF0000"/>
                </a:solidFill>
              </a:rPr>
              <a:t>oluşumunda etkili olan iki temel </a:t>
            </a:r>
            <a:r>
              <a:rPr lang="tr-TR" dirty="0" smtClean="0">
                <a:solidFill>
                  <a:srgbClr val="FF0000"/>
                </a:solidFill>
              </a:rPr>
              <a:t>durum vardır</a:t>
            </a:r>
            <a:r>
              <a:rPr lang="tr-TR" dirty="0">
                <a:solidFill>
                  <a:srgbClr val="FF0000"/>
                </a:solidFill>
              </a:rPr>
              <a:t>;</a:t>
            </a:r>
          </a:p>
          <a:p>
            <a:pPr>
              <a:buNone/>
            </a:pPr>
            <a:r>
              <a:rPr lang="tr-TR" dirty="0" smtClean="0"/>
              <a:t> 1</a:t>
            </a:r>
            <a:r>
              <a:rPr lang="tr-TR" dirty="0"/>
              <a:t>. Dünya’nın Güneş etrafında dolanması</a:t>
            </a:r>
          </a:p>
          <a:p>
            <a:pPr>
              <a:buNone/>
            </a:pPr>
            <a:r>
              <a:rPr lang="tr-TR" dirty="0" smtClean="0"/>
              <a:t> 2</a:t>
            </a:r>
            <a:r>
              <a:rPr lang="tr-TR" dirty="0"/>
              <a:t>. </a:t>
            </a:r>
            <a:r>
              <a:rPr lang="tr-TR" dirty="0" smtClean="0"/>
              <a:t>Dünya’nın </a:t>
            </a:r>
            <a:r>
              <a:rPr lang="tr-TR" dirty="0"/>
              <a:t>dönme ekseninin eğik </a:t>
            </a:r>
            <a:r>
              <a:rPr lang="tr-TR" dirty="0" smtClean="0"/>
              <a:t>olması</a:t>
            </a:r>
            <a:endParaRPr lang="tr-TR" b="1" dirty="0" smtClean="0"/>
          </a:p>
          <a:p>
            <a:pPr>
              <a:buNone/>
            </a:pPr>
            <a:endParaRPr lang="tr-TR" b="1" dirty="0" smtClean="0"/>
          </a:p>
          <a:p>
            <a:pPr>
              <a:buNone/>
            </a:pPr>
            <a:r>
              <a:rPr lang="tr-TR" b="1" dirty="0" smtClean="0"/>
              <a:t>NOT:</a:t>
            </a:r>
            <a:r>
              <a:rPr lang="tr-TR" dirty="0" smtClean="0"/>
              <a:t>Mevsimlerin </a:t>
            </a:r>
            <a:r>
              <a:rPr lang="tr-TR" dirty="0"/>
              <a:t>ve mevsimlere özgü </a:t>
            </a:r>
            <a:r>
              <a:rPr lang="tr-TR" dirty="0" smtClean="0"/>
              <a:t>sıcaklık değerlerinin </a:t>
            </a:r>
            <a:r>
              <a:rPr lang="tr-TR" dirty="0"/>
              <a:t>oluşmasında Dünya’nın Güneş’e </a:t>
            </a:r>
            <a:r>
              <a:rPr lang="tr-TR" dirty="0" smtClean="0"/>
              <a:t>olan uzaklığının </a:t>
            </a:r>
            <a:r>
              <a:rPr lang="tr-TR" dirty="0"/>
              <a:t>bir etkisi yoktur</a:t>
            </a:r>
            <a:r>
              <a:rPr lang="tr-TR" dirty="0" smtClean="0"/>
              <a:t>.</a:t>
            </a:r>
          </a:p>
          <a:p>
            <a:pPr>
              <a:buNone/>
            </a:pPr>
            <a:endParaRPr lang="tr-TR" dirty="0" smtClean="0"/>
          </a:p>
          <a:p>
            <a:r>
              <a:rPr lang="tr-TR" dirty="0"/>
              <a:t>Dünya’nın Güneş etrafında dolanması yıllık </a:t>
            </a:r>
            <a:r>
              <a:rPr lang="tr-TR" dirty="0" smtClean="0"/>
              <a:t>bir harekettir </a:t>
            </a:r>
            <a:r>
              <a:rPr lang="tr-TR" dirty="0"/>
              <a:t>ve 365 gün 6 saat sürer. </a:t>
            </a:r>
            <a:r>
              <a:rPr lang="tr-TR" dirty="0" smtClean="0"/>
              <a:t>Dünya’nın dolanma </a:t>
            </a:r>
            <a:r>
              <a:rPr lang="tr-TR" dirty="0"/>
              <a:t>ekseni ile dönme ekseni tam dik </a:t>
            </a:r>
            <a:r>
              <a:rPr lang="tr-TR" dirty="0" smtClean="0"/>
              <a:t>değildir. Dönme </a:t>
            </a:r>
            <a:r>
              <a:rPr lang="tr-TR" dirty="0"/>
              <a:t>ekseni eğiktir.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49"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8639"/>
            <a:ext cx="8064895" cy="648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045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57200" y="1357298"/>
            <a:ext cx="8229600" cy="4768865"/>
          </a:xfrm>
        </p:spPr>
        <p:txBody>
          <a:bodyPr>
            <a:normAutofit/>
          </a:bodyPr>
          <a:lstStyle/>
          <a:p>
            <a:r>
              <a:rPr lang="tr-TR" dirty="0" smtClean="0"/>
              <a:t>Dünya dönme ekseninde 23c27’llık (23 derece 27 dakika) bir eğimle hareket etmektedir. Bu hareket mevsimlerin oluşumunda etkilidir.</a:t>
            </a:r>
            <a:r>
              <a:rPr lang="tr-TR" dirty="0"/>
              <a:t> </a:t>
            </a:r>
            <a:endParaRPr lang="tr-TR" dirty="0" smtClean="0"/>
          </a:p>
          <a:p>
            <a:endParaRPr lang="tr-TR" dirty="0" smtClean="0"/>
          </a:p>
          <a:p>
            <a:r>
              <a:rPr lang="tr-TR" dirty="0" smtClean="0"/>
              <a:t>Dünya’nın </a:t>
            </a:r>
            <a:r>
              <a:rPr lang="tr-TR" dirty="0"/>
              <a:t>eksen eğikliği ve Güneş etrafındaki hareketi mevsimlerin oluşumuna neden olur. </a:t>
            </a:r>
            <a:r>
              <a:rPr lang="tr-TR" dirty="0" smtClean="0"/>
              <a:t>Mevsimlerin başlangıcı </a:t>
            </a:r>
            <a:r>
              <a:rPr lang="tr-TR" dirty="0"/>
              <a:t>olarak dört önemli tarih bulunmaktadır. Bunlar, 21 Haziran-21 Aralık (gün dönümü) </a:t>
            </a:r>
            <a:r>
              <a:rPr lang="tr-TR" dirty="0" smtClean="0"/>
              <a:t>ve 21 </a:t>
            </a:r>
            <a:r>
              <a:rPr lang="tr-TR" dirty="0"/>
              <a:t>Mart-23 Eylül (gece-gündüz eşitliği) tarihleridir.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74877791"/>
              </p:ext>
            </p:extLst>
          </p:nvPr>
        </p:nvGraphicFramePr>
        <p:xfrm>
          <a:off x="395533" y="548678"/>
          <a:ext cx="8352930" cy="6010718"/>
        </p:xfrm>
        <a:graphic>
          <a:graphicData uri="http://schemas.openxmlformats.org/drawingml/2006/table">
            <a:tbl>
              <a:tblPr firstRow="1" firstCol="1" bandRow="1">
                <a:tableStyleId>{5C22544A-7EE6-4342-B048-85BDC9FD1C3A}</a:tableStyleId>
              </a:tblPr>
              <a:tblGrid>
                <a:gridCol w="4176465"/>
                <a:gridCol w="4176465"/>
              </a:tblGrid>
              <a:tr h="524875">
                <a:tc>
                  <a:txBody>
                    <a:bodyPr/>
                    <a:lstStyle/>
                    <a:p>
                      <a:pPr algn="ctr">
                        <a:lnSpc>
                          <a:spcPct val="115000"/>
                        </a:lnSpc>
                        <a:spcAft>
                          <a:spcPts val="0"/>
                        </a:spcAft>
                      </a:pPr>
                      <a:r>
                        <a:rPr lang="tr-TR" sz="1800" dirty="0">
                          <a:effectLst/>
                        </a:rPr>
                        <a:t>GÜNLÜK (EKSEN )HAREKETİ</a:t>
                      </a:r>
                      <a:endParaRPr lang="tr-TR"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800" dirty="0">
                          <a:effectLst/>
                        </a:rPr>
                        <a:t>YILLIK (YÖRÜNGE) HAREKETİ</a:t>
                      </a:r>
                      <a:endParaRPr lang="tr-TR" sz="1800" dirty="0">
                        <a:effectLst/>
                        <a:latin typeface="Calibri"/>
                        <a:ea typeface="Calibri"/>
                        <a:cs typeface="Times New Roman"/>
                      </a:endParaRPr>
                    </a:p>
                  </a:txBody>
                  <a:tcPr marL="68580" marR="68580" marT="0" marB="0"/>
                </a:tc>
              </a:tr>
              <a:tr h="1082508">
                <a:tc>
                  <a:txBody>
                    <a:bodyPr/>
                    <a:lstStyle/>
                    <a:p>
                      <a:pPr>
                        <a:lnSpc>
                          <a:spcPct val="115000"/>
                        </a:lnSpc>
                        <a:spcAft>
                          <a:spcPts val="0"/>
                        </a:spcAft>
                      </a:pPr>
                      <a:r>
                        <a:rPr lang="tr-TR" sz="1800" dirty="0">
                          <a:effectLst/>
                        </a:rPr>
                        <a:t>Gece (karanlık) ve gündüz (aydınlık) oluşur.</a:t>
                      </a:r>
                      <a:endParaRPr lang="tr-TR" sz="18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800" dirty="0">
                          <a:effectLst/>
                        </a:rPr>
                        <a:t>Mevsimler oluşur.</a:t>
                      </a:r>
                      <a:endParaRPr lang="tr-TR" sz="1800" dirty="0">
                        <a:effectLst/>
                        <a:latin typeface="Calibri"/>
                        <a:ea typeface="Calibri"/>
                        <a:cs typeface="Times New Roman"/>
                      </a:endParaRPr>
                    </a:p>
                  </a:txBody>
                  <a:tcPr marL="68580" marR="68580" marT="0" marB="0"/>
                </a:tc>
              </a:tr>
              <a:tr h="524875">
                <a:tc>
                  <a:txBody>
                    <a:bodyPr/>
                    <a:lstStyle/>
                    <a:p>
                      <a:pPr>
                        <a:lnSpc>
                          <a:spcPct val="115000"/>
                        </a:lnSpc>
                        <a:spcAft>
                          <a:spcPts val="0"/>
                        </a:spcAft>
                      </a:pPr>
                      <a:r>
                        <a:rPr lang="tr-TR" sz="1800" dirty="0">
                          <a:effectLst/>
                        </a:rPr>
                        <a:t>Günlük sıcaklık farkına sebep olur.</a:t>
                      </a:r>
                      <a:endParaRPr lang="tr-TR" sz="18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800" dirty="0">
                          <a:effectLst/>
                        </a:rPr>
                        <a:t>Yıllık sıcaklık farkına sebep olur.</a:t>
                      </a:r>
                      <a:endParaRPr lang="tr-TR" sz="1800" dirty="0">
                        <a:effectLst/>
                        <a:latin typeface="Calibri"/>
                        <a:ea typeface="Calibri"/>
                        <a:cs typeface="Times New Roman"/>
                      </a:endParaRPr>
                    </a:p>
                  </a:txBody>
                  <a:tcPr marL="68580" marR="68580" marT="0" marB="0"/>
                </a:tc>
              </a:tr>
              <a:tr h="1082508">
                <a:tc>
                  <a:txBody>
                    <a:bodyPr/>
                    <a:lstStyle/>
                    <a:p>
                      <a:pPr>
                        <a:lnSpc>
                          <a:spcPct val="115000"/>
                        </a:lnSpc>
                        <a:spcAft>
                          <a:spcPts val="0"/>
                        </a:spcAft>
                      </a:pPr>
                      <a:r>
                        <a:rPr lang="tr-TR" sz="1800" dirty="0">
                          <a:effectLst/>
                        </a:rPr>
                        <a:t>Gün içinde cisimlerin gölge boyunun değişmesine sebep olur</a:t>
                      </a:r>
                      <a:r>
                        <a:rPr lang="tr-TR" sz="1400" dirty="0">
                          <a:effectLst/>
                        </a:rPr>
                        <a:t>.</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800" dirty="0">
                          <a:effectLst/>
                        </a:rPr>
                        <a:t>Yıl içerisinde cisimlerin gölge boyunun değişmesine sebep olur.</a:t>
                      </a:r>
                      <a:endParaRPr lang="tr-TR" sz="1800" dirty="0">
                        <a:effectLst/>
                        <a:latin typeface="Calibri"/>
                        <a:ea typeface="Calibri"/>
                        <a:cs typeface="Times New Roman"/>
                      </a:endParaRPr>
                    </a:p>
                  </a:txBody>
                  <a:tcPr marL="68580" marR="68580" marT="0" marB="0"/>
                </a:tc>
              </a:tr>
              <a:tr h="1082508">
                <a:tc>
                  <a:txBody>
                    <a:bodyPr/>
                    <a:lstStyle/>
                    <a:p>
                      <a:pPr>
                        <a:lnSpc>
                          <a:spcPct val="115000"/>
                        </a:lnSpc>
                        <a:spcAft>
                          <a:spcPts val="0"/>
                        </a:spcAft>
                      </a:pPr>
                      <a:r>
                        <a:rPr lang="tr-TR" sz="1800" dirty="0">
                          <a:effectLst/>
                        </a:rPr>
                        <a:t>Doğuda güneş daha erken görünür. Bu da yerel saat farklarına sebep olur</a:t>
                      </a:r>
                      <a:r>
                        <a:rPr lang="tr-TR" sz="1400" dirty="0">
                          <a:effectLst/>
                        </a:rPr>
                        <a:t>.</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800" dirty="0">
                          <a:effectLst/>
                        </a:rPr>
                        <a:t>Güneşin doğuş ve batış saati ile doğup battığı yerler değişir.</a:t>
                      </a:r>
                      <a:endParaRPr lang="tr-TR" sz="1800" dirty="0">
                        <a:effectLst/>
                        <a:latin typeface="Calibri"/>
                        <a:ea typeface="Calibri"/>
                        <a:cs typeface="Times New Roman"/>
                      </a:endParaRPr>
                    </a:p>
                  </a:txBody>
                  <a:tcPr marL="68580" marR="68580" marT="0" marB="0"/>
                </a:tc>
              </a:tr>
              <a:tr h="1082508">
                <a:tc>
                  <a:txBody>
                    <a:bodyPr/>
                    <a:lstStyle/>
                    <a:p>
                      <a:pPr>
                        <a:lnSpc>
                          <a:spcPct val="115000"/>
                        </a:lnSpc>
                        <a:spcAft>
                          <a:spcPts val="0"/>
                        </a:spcAft>
                      </a:pPr>
                      <a:r>
                        <a:rPr lang="tr-TR" sz="1800" dirty="0">
                          <a:effectLst/>
                        </a:rPr>
                        <a:t>Günlük sıcaklık farkları yerel rüzgarları meydana getiri</a:t>
                      </a:r>
                      <a:r>
                        <a:rPr lang="tr-TR" sz="1400" dirty="0">
                          <a:effectLst/>
                        </a:rPr>
                        <a:t>r.</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800" dirty="0">
                          <a:effectLst/>
                        </a:rPr>
                        <a:t>Gece ve gündüz süreleri  değişir.</a:t>
                      </a:r>
                      <a:endParaRPr lang="tr-TR" sz="1800" dirty="0">
                        <a:effectLst/>
                        <a:latin typeface="Calibri"/>
                        <a:ea typeface="Calibri"/>
                        <a:cs typeface="Times New Roman"/>
                      </a:endParaRPr>
                    </a:p>
                  </a:txBody>
                  <a:tcPr marL="68580" marR="68580" marT="0" marB="0"/>
                </a:tc>
              </a:tr>
              <a:tr h="524875">
                <a:tc>
                  <a:txBody>
                    <a:bodyPr/>
                    <a:lstStyle/>
                    <a:p>
                      <a:pPr>
                        <a:lnSpc>
                          <a:spcPct val="115000"/>
                        </a:lnSpc>
                        <a:spcAft>
                          <a:spcPts val="0"/>
                        </a:spcAft>
                      </a:pPr>
                      <a:r>
                        <a:rPr lang="tr-TR" sz="1400">
                          <a:effectLst/>
                        </a:rPr>
                        <a:t>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800" dirty="0">
                          <a:effectLst/>
                        </a:rPr>
                        <a:t>Kutuplarda 6 ay gece, 6 ay gündüz yaşanır.</a:t>
                      </a:r>
                      <a:endParaRPr lang="tr-TR"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686404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191</TotalTime>
  <Words>561</Words>
  <Application>Microsoft Office PowerPoint</Application>
  <PresentationFormat>Ekran Gösterisi (4:3)</PresentationFormat>
  <Paragraphs>64</Paragraphs>
  <Slides>30</Slides>
  <Notes>1</Notes>
  <HiddenSlides>0</HiddenSlides>
  <MMClips>0</MMClips>
  <ScaleCrop>false</ScaleCrop>
  <HeadingPairs>
    <vt:vector size="4" baseType="variant">
      <vt:variant>
        <vt:lpstr>Tema</vt:lpstr>
      </vt:variant>
      <vt:variant>
        <vt:i4>5</vt:i4>
      </vt:variant>
      <vt:variant>
        <vt:lpstr>Slayt Başlıkları</vt:lpstr>
      </vt:variant>
      <vt:variant>
        <vt:i4>30</vt:i4>
      </vt:variant>
    </vt:vector>
  </HeadingPairs>
  <TitlesOfParts>
    <vt:vector size="35" baseType="lpstr">
      <vt:lpstr>Zengin</vt:lpstr>
      <vt:lpstr>Akış</vt:lpstr>
      <vt:lpstr>Gündönümü</vt:lpstr>
      <vt:lpstr>Canlı</vt:lpstr>
      <vt:lpstr>1_Akış</vt:lpstr>
      <vt:lpstr>mEVSİMLERİN OLUŞUMU</vt:lpstr>
      <vt:lpstr> </vt:lpstr>
      <vt:lpstr>Neler Öğreneceksiniz? </vt:lpstr>
      <vt:lpstr>  </vt:lpstr>
      <vt:lpstr> </vt:lpstr>
      <vt:lpstr> </vt:lpstr>
      <vt:lpstr>PowerPoint Sunusu</vt:lpstr>
      <vt:lpstr> </vt:lpstr>
      <vt:lpstr>PowerPoint Sunusu</vt:lpstr>
      <vt:lpstr> </vt:lpstr>
      <vt:lpstr> </vt:lpstr>
      <vt:lpstr>DÖNENCELER</vt:lpstr>
      <vt:lpstr> </vt:lpstr>
      <vt:lpstr>Gece-Gündüz Eşitliği (Ekinoks)</vt:lpstr>
      <vt:lpstr> </vt:lpstr>
      <vt:lpstr>PowerPoint Sunusu</vt:lpstr>
      <vt:lpstr>PowerPoint Sunusu</vt:lpstr>
      <vt:lpstr>      Ülkemiz aynı anda dört mevsimin yaşandığı nadir ülkelerden biridir. İlkbahar, yaz, sonbahar ve kış tüm güzellikleriyle ülkemizde yaşanmaktadır.        Mevsimlerdeki bu çeşitlilik ve ülkemizin iklim özellikleri bitki örtümüzün de çeşitlilik kazanmasında rol oynamıştır. Bu durum tarım, ticaret ve turizm yönünden ülkemizin sahip olduğu önemli bir avantajdır.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#EvdeKal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MEVSİMLERİN OLUŞUMU</dc:title>
  <dc:creator>Admin</dc:creator>
  <cp:lastModifiedBy>Asus</cp:lastModifiedBy>
  <cp:revision>26</cp:revision>
  <dcterms:created xsi:type="dcterms:W3CDTF">2018-09-24T16:19:44Z</dcterms:created>
  <dcterms:modified xsi:type="dcterms:W3CDTF">2020-03-30T10:53:41Z</dcterms:modified>
</cp:coreProperties>
</file>