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9" r:id="rId3"/>
    <p:sldId id="258" r:id="rId4"/>
    <p:sldId id="260" r:id="rId5"/>
    <p:sldId id="261" r:id="rId6"/>
    <p:sldId id="262" r:id="rId7"/>
    <p:sldId id="263" r:id="rId8"/>
    <p:sldId id="264" r:id="rId9"/>
    <p:sldId id="265" r:id="rId10"/>
    <p:sldId id="266" r:id="rId11"/>
    <p:sldId id="267" r:id="rId12"/>
    <p:sldId id="270" r:id="rId13"/>
    <p:sldId id="271" r:id="rId14"/>
    <p:sldId id="272" r:id="rId15"/>
    <p:sldId id="273" r:id="rId16"/>
    <p:sldId id="274" r:id="rId17"/>
    <p:sldId id="275" r:id="rId18"/>
    <p:sldId id="276" r:id="rId19"/>
    <p:sldId id="277" r:id="rId20"/>
    <p:sldId id="279" r:id="rId21"/>
    <p:sldId id="280" r:id="rId22"/>
    <p:sldId id="278"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6" r:id="rId36"/>
    <p:sldId id="297" r:id="rId37"/>
    <p:sldId id="298" r:id="rId38"/>
    <p:sldId id="29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45B19-46B9-4D45-9112-3BBDF645CB3F}" type="datetimeFigureOut">
              <a:rPr lang="tr-TR" smtClean="0"/>
              <a:t>18.04.2020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5CF43-0EE1-4D6D-A956-F93EEEA80DB3}" type="slidenum">
              <a:rPr lang="tr-TR" smtClean="0"/>
              <a:t>‹#›</a:t>
            </a:fld>
            <a:endParaRPr lang="tr-TR"/>
          </a:p>
        </p:txBody>
      </p:sp>
    </p:spTree>
    <p:extLst>
      <p:ext uri="{BB962C8B-B14F-4D97-AF65-F5344CB8AC3E}">
        <p14:creationId xmlns:p14="http://schemas.microsoft.com/office/powerpoint/2010/main" val="336835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41410" y="3073397"/>
            <a:ext cx="4878391"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3073397"/>
            <a:ext cx="4875210"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0.emf"/><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 Id="rId5" Type="http://schemas.openxmlformats.org/officeDocument/2006/relationships/image" Target="../media/image67.jpeg"/><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MEVSİMLER VE İKLİM</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2714477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4.jpeg" descr="dikkat ile ilgili gÃ¶rsel sonucu"/>
          <p:cNvPicPr/>
          <p:nvPr/>
        </p:nvPicPr>
        <p:blipFill>
          <a:blip r:embed="rId2" cstate="print"/>
          <a:stretch>
            <a:fillRect/>
          </a:stretch>
        </p:blipFill>
        <p:spPr>
          <a:xfrm>
            <a:off x="1189964" y="951053"/>
            <a:ext cx="937895" cy="938530"/>
          </a:xfrm>
          <a:prstGeom prst="rect">
            <a:avLst/>
          </a:prstGeom>
        </p:spPr>
      </p:pic>
      <p:pic>
        <p:nvPicPr>
          <p:cNvPr id="21" name="Resim 20"/>
          <p:cNvPicPr>
            <a:picLocks noChangeAspect="1"/>
          </p:cNvPicPr>
          <p:nvPr/>
        </p:nvPicPr>
        <p:blipFill>
          <a:blip r:embed="rId3"/>
          <a:stretch>
            <a:fillRect/>
          </a:stretch>
        </p:blipFill>
        <p:spPr>
          <a:xfrm>
            <a:off x="2952518" y="951053"/>
            <a:ext cx="8559928" cy="5299845"/>
          </a:xfrm>
          <a:prstGeom prst="rect">
            <a:avLst/>
          </a:prstGeom>
        </p:spPr>
      </p:pic>
    </p:spTree>
    <p:extLst>
      <p:ext uri="{BB962C8B-B14F-4D97-AF65-F5344CB8AC3E}">
        <p14:creationId xmlns:p14="http://schemas.microsoft.com/office/powerpoint/2010/main" val="2430236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6.png" descr="Ä°lgili resim"/>
          <p:cNvPicPr/>
          <p:nvPr/>
        </p:nvPicPr>
        <p:blipFill>
          <a:blip r:embed="rId2" cstate="print"/>
          <a:stretch>
            <a:fillRect/>
          </a:stretch>
        </p:blipFill>
        <p:spPr>
          <a:xfrm>
            <a:off x="900253" y="344775"/>
            <a:ext cx="1348272" cy="809468"/>
          </a:xfrm>
          <a:prstGeom prst="rect">
            <a:avLst/>
          </a:prstGeom>
        </p:spPr>
      </p:pic>
      <p:pic>
        <p:nvPicPr>
          <p:cNvPr id="3" name="image17.png" descr="yazan el ile ilgili gÃ¶rsel sonucu"/>
          <p:cNvPicPr/>
          <p:nvPr/>
        </p:nvPicPr>
        <p:blipFill>
          <a:blip r:embed="rId3" cstate="print"/>
          <a:stretch>
            <a:fillRect/>
          </a:stretch>
        </p:blipFill>
        <p:spPr>
          <a:xfrm>
            <a:off x="3117954" y="239843"/>
            <a:ext cx="1195153" cy="914400"/>
          </a:xfrm>
          <a:prstGeom prst="rect">
            <a:avLst/>
          </a:prstGeom>
        </p:spPr>
      </p:pic>
      <p:sp>
        <p:nvSpPr>
          <p:cNvPr id="4" name="Dikdörtgen 3"/>
          <p:cNvSpPr/>
          <p:nvPr/>
        </p:nvSpPr>
        <p:spPr>
          <a:xfrm>
            <a:off x="667530" y="1453328"/>
            <a:ext cx="4728930" cy="1200329"/>
          </a:xfrm>
          <a:prstGeom prst="rect">
            <a:avLst/>
          </a:prstGeom>
        </p:spPr>
        <p:txBody>
          <a:bodyPr wrap="square">
            <a:spAutoFit/>
          </a:bodyPr>
          <a:lstStyle/>
          <a:p>
            <a:r>
              <a:rPr lang="tr-TR" dirty="0">
                <a:latin typeface="Arial" panose="020B0604020202020204" pitchFamily="34" charset="0"/>
                <a:ea typeface="Arial" panose="020B0604020202020204" pitchFamily="34" charset="0"/>
              </a:rPr>
              <a:t>Dünya'mızın Ekvator bölgelerine yılın her ayı Güneş ışınlarının geliş açısı dike yakın olduğu için Ekvator bölgesi diğer bölgelerden </a:t>
            </a:r>
            <a:r>
              <a:rPr lang="tr-TR" b="1" dirty="0">
                <a:latin typeface="Arial" panose="020B0604020202020204" pitchFamily="34" charset="0"/>
                <a:ea typeface="Arial" panose="020B0604020202020204" pitchFamily="34" charset="0"/>
              </a:rPr>
              <a:t>genellikle daha sıcak </a:t>
            </a:r>
            <a:endParaRPr lang="tr-TR" dirty="0"/>
          </a:p>
        </p:txBody>
      </p:sp>
      <p:pic>
        <p:nvPicPr>
          <p:cNvPr id="5" name="image20.jpeg" descr="ekvator gÃ¼neÅ Ä±ÅÄ±ÄÄ± aÃ§Ä±sÄ± ile ilgili gÃ¶rsel sonucu"/>
          <p:cNvPicPr/>
          <p:nvPr/>
        </p:nvPicPr>
        <p:blipFill>
          <a:blip r:embed="rId4" cstate="print"/>
          <a:stretch>
            <a:fillRect/>
          </a:stretch>
        </p:blipFill>
        <p:spPr>
          <a:xfrm>
            <a:off x="1057317" y="2705727"/>
            <a:ext cx="3255790" cy="2252980"/>
          </a:xfrm>
          <a:prstGeom prst="rect">
            <a:avLst/>
          </a:prstGeom>
        </p:spPr>
      </p:pic>
      <p:sp>
        <p:nvSpPr>
          <p:cNvPr id="6" name="Dikdörtgen 5"/>
          <p:cNvSpPr/>
          <p:nvPr/>
        </p:nvSpPr>
        <p:spPr>
          <a:xfrm>
            <a:off x="6031043" y="1499973"/>
            <a:ext cx="5451423" cy="646331"/>
          </a:xfrm>
          <a:prstGeom prst="rect">
            <a:avLst/>
          </a:prstGeom>
        </p:spPr>
        <p:txBody>
          <a:bodyPr wrap="square">
            <a:spAutoFit/>
          </a:bodyPr>
          <a:lstStyle/>
          <a:p>
            <a:r>
              <a:rPr lang="tr-TR" dirty="0">
                <a:latin typeface="Arial" panose="020B0604020202020204" pitchFamily="34" charset="0"/>
                <a:ea typeface="Arial" panose="020B0604020202020204" pitchFamily="34" charset="0"/>
              </a:rPr>
              <a:t>Güneş ışınları Ekvator’a yılda </a:t>
            </a:r>
            <a:r>
              <a:rPr lang="tr-TR" b="1" dirty="0">
                <a:latin typeface="Arial" panose="020B0604020202020204" pitchFamily="34" charset="0"/>
                <a:ea typeface="Arial" panose="020B0604020202020204" pitchFamily="34" charset="0"/>
              </a:rPr>
              <a:t>iki kez dik açıyla düşer. </a:t>
            </a:r>
            <a:r>
              <a:rPr lang="tr-TR" dirty="0">
                <a:latin typeface="Arial" panose="020B0604020202020204" pitchFamily="34" charset="0"/>
                <a:ea typeface="Arial" panose="020B0604020202020204" pitchFamily="34" charset="0"/>
              </a:rPr>
              <a:t>(21 Mart ve 23 Eylül</a:t>
            </a:r>
            <a:endParaRPr lang="tr-TR" dirty="0"/>
          </a:p>
        </p:txBody>
      </p:sp>
      <p:pic>
        <p:nvPicPr>
          <p:cNvPr id="7" name="Picture 170" descr="Ä°lgili resi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5276" y="2325029"/>
            <a:ext cx="33686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5396460" y="4808804"/>
            <a:ext cx="6096000" cy="646331"/>
          </a:xfrm>
          <a:prstGeom prst="rect">
            <a:avLst/>
          </a:prstGeom>
        </p:spPr>
        <p:txBody>
          <a:bodyPr>
            <a:spAutoFit/>
          </a:bodyPr>
          <a:lstStyle/>
          <a:p>
            <a:r>
              <a:rPr lang="tr-TR" dirty="0">
                <a:latin typeface="Arial" panose="020B0604020202020204" pitchFamily="34" charset="0"/>
                <a:ea typeface="Arial" panose="020B0604020202020204" pitchFamily="34" charset="0"/>
              </a:rPr>
              <a:t>Oğlak ve Yengeç dönencelerine Güneş ışığı yılda 1 kez dik açıyla düşer.</a:t>
            </a:r>
            <a:endParaRPr lang="tr-TR" dirty="0"/>
          </a:p>
        </p:txBody>
      </p:sp>
      <p:grpSp>
        <p:nvGrpSpPr>
          <p:cNvPr id="9" name="Group 164"/>
          <p:cNvGrpSpPr>
            <a:grpSpLocks/>
          </p:cNvGrpSpPr>
          <p:nvPr/>
        </p:nvGrpSpPr>
        <p:grpSpPr bwMode="auto">
          <a:xfrm>
            <a:off x="7523131" y="5455135"/>
            <a:ext cx="3320415" cy="1118870"/>
            <a:chOff x="534" y="1124"/>
            <a:chExt cx="5229" cy="1762"/>
          </a:xfrm>
        </p:grpSpPr>
        <p:pic>
          <p:nvPicPr>
            <p:cNvPr id="10" name="Picture 166" descr="Ä°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 y="1124"/>
              <a:ext cx="5229" cy="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3" y="1952"/>
              <a:ext cx="39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44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1" descr="Mevsimler 8.sÄ±nÄ±f ile ilgili gÃ¶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1439056" y="824459"/>
            <a:ext cx="8964118" cy="532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444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820538"/>
          </a:xfrm>
        </p:spPr>
        <p:txBody>
          <a:bodyPr/>
          <a:lstStyle/>
          <a:p>
            <a:r>
              <a:rPr lang="tr-TR" dirty="0" smtClean="0"/>
              <a:t>21 aralık</a:t>
            </a:r>
            <a:endParaRPr lang="tr-TR" dirty="0"/>
          </a:p>
        </p:txBody>
      </p:sp>
      <p:sp>
        <p:nvSpPr>
          <p:cNvPr id="3" name="Rectangle 2"/>
          <p:cNvSpPr>
            <a:spLocks noChangeArrowheads="1"/>
          </p:cNvSpPr>
          <p:nvPr/>
        </p:nvSpPr>
        <p:spPr bwMode="auto">
          <a:xfrm>
            <a:off x="862884" y="981856"/>
            <a:ext cx="135089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1174034" y="1254390"/>
            <a:ext cx="135089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30200" algn="l"/>
              </a:tabLst>
              <a:defRPr>
                <a:solidFill>
                  <a:schemeClr val="tx1"/>
                </a:solidFill>
                <a:latin typeface="Arial" panose="020B0604020202020204" pitchFamily="34" charset="0"/>
              </a:defRPr>
            </a:lvl1pPr>
            <a:lvl2pPr eaLnBrk="0" fontAlgn="base" hangingPunct="0">
              <a:spcBef>
                <a:spcPct val="0"/>
              </a:spcBef>
              <a:spcAft>
                <a:spcPct val="0"/>
              </a:spcAft>
              <a:tabLst>
                <a:tab pos="330200" algn="l"/>
              </a:tabLst>
              <a:defRPr>
                <a:solidFill>
                  <a:schemeClr val="tx1"/>
                </a:solidFill>
                <a:latin typeface="Arial" panose="020B0604020202020204" pitchFamily="34" charset="0"/>
              </a:defRPr>
            </a:lvl2pPr>
            <a:lvl3pPr eaLnBrk="0" fontAlgn="base" hangingPunct="0">
              <a:spcBef>
                <a:spcPct val="0"/>
              </a:spcBef>
              <a:spcAft>
                <a:spcPct val="0"/>
              </a:spcAft>
              <a:tabLst>
                <a:tab pos="330200" algn="l"/>
              </a:tabLst>
              <a:defRPr>
                <a:solidFill>
                  <a:schemeClr val="tx1"/>
                </a:solidFill>
                <a:latin typeface="Arial" panose="020B0604020202020204" pitchFamily="34" charset="0"/>
              </a:defRPr>
            </a:lvl3pPr>
            <a:lvl4pPr eaLnBrk="0" fontAlgn="base" hangingPunct="0">
              <a:spcBef>
                <a:spcPct val="0"/>
              </a:spcBef>
              <a:spcAft>
                <a:spcPct val="0"/>
              </a:spcAft>
              <a:tabLst>
                <a:tab pos="330200" algn="l"/>
              </a:tabLst>
              <a:defRPr>
                <a:solidFill>
                  <a:schemeClr val="tx1"/>
                </a:solidFill>
                <a:latin typeface="Arial" panose="020B0604020202020204" pitchFamily="34" charset="0"/>
              </a:defRPr>
            </a:lvl4pPr>
            <a:lvl5pPr eaLnBrk="0" fontAlgn="base" hangingPunct="0">
              <a:spcBef>
                <a:spcPct val="0"/>
              </a:spcBef>
              <a:spcAft>
                <a:spcPct val="0"/>
              </a:spcAft>
              <a:tabLst>
                <a:tab pos="330200" algn="l"/>
              </a:tabLst>
              <a:defRPr>
                <a:solidFill>
                  <a:schemeClr val="tx1"/>
                </a:solidFill>
                <a:latin typeface="Arial" panose="020B0604020202020204" pitchFamily="34" charset="0"/>
              </a:defRPr>
            </a:lvl5pPr>
            <a:lvl6pPr eaLnBrk="0" fontAlgn="base" hangingPunct="0">
              <a:spcBef>
                <a:spcPct val="0"/>
              </a:spcBef>
              <a:spcAft>
                <a:spcPct val="0"/>
              </a:spcAft>
              <a:tabLst>
                <a:tab pos="330200" algn="l"/>
              </a:tabLst>
              <a:defRPr>
                <a:solidFill>
                  <a:schemeClr val="tx1"/>
                </a:solidFill>
                <a:latin typeface="Arial" panose="020B0604020202020204" pitchFamily="34" charset="0"/>
              </a:defRPr>
            </a:lvl6pPr>
            <a:lvl7pPr eaLnBrk="0" fontAlgn="base" hangingPunct="0">
              <a:spcBef>
                <a:spcPct val="0"/>
              </a:spcBef>
              <a:spcAft>
                <a:spcPct val="0"/>
              </a:spcAft>
              <a:tabLst>
                <a:tab pos="330200" algn="l"/>
              </a:tabLst>
              <a:defRPr>
                <a:solidFill>
                  <a:schemeClr val="tx1"/>
                </a:solidFill>
                <a:latin typeface="Arial" panose="020B0604020202020204" pitchFamily="34" charset="0"/>
              </a:defRPr>
            </a:lvl7pPr>
            <a:lvl8pPr eaLnBrk="0" fontAlgn="base" hangingPunct="0">
              <a:spcBef>
                <a:spcPct val="0"/>
              </a:spcBef>
              <a:spcAft>
                <a:spcPct val="0"/>
              </a:spcAft>
              <a:tabLst>
                <a:tab pos="330200" algn="l"/>
              </a:tabLst>
              <a:defRPr>
                <a:solidFill>
                  <a:schemeClr val="tx1"/>
                </a:solidFill>
                <a:latin typeface="Arial" panose="020B0604020202020204" pitchFamily="34" charset="0"/>
              </a:defRPr>
            </a:lvl8pPr>
            <a:lvl9pPr eaLnBrk="0" fontAlgn="base" hangingPunct="0">
              <a:spcBef>
                <a:spcPct val="0"/>
              </a:spcBef>
              <a:spcAft>
                <a:spcPct val="0"/>
              </a:spcAft>
              <a:tabLst>
                <a:tab pos="330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30200" algn="l"/>
              </a:tabLst>
            </a:pPr>
            <a:r>
              <a:rPr kumimoji="0" lang="tr-TR" altLang="tr-TR" sz="1800" b="0" i="0" u="none" strike="noStrike" cap="none" normalizeH="0" baseline="0" smtClean="0">
                <a:ln>
                  <a:noFill/>
                </a:ln>
                <a:solidFill>
                  <a:srgbClr val="FF0000"/>
                </a:solidFill>
                <a:effectLst/>
                <a:latin typeface="Arial Black" panose="020B0A04020102020204" pitchFamily="34" charset="0"/>
              </a:rPr>
              <a:t>21 Aralık </a:t>
            </a:r>
            <a:r>
              <a:rPr kumimoji="0" lang="tr-TR" altLang="tr-TR" sz="1800" b="0" i="0" u="none" strike="noStrike" cap="none" normalizeH="0" baseline="0" smtClean="0">
                <a:ln>
                  <a:noFill/>
                </a:ln>
                <a:solidFill>
                  <a:schemeClr val="tx1"/>
                </a:solidFill>
                <a:effectLst/>
              </a:rPr>
              <a:t>(Kuzey Yarım Küre'de Kış; Güney Yarım Küre'de</a:t>
            </a:r>
            <a:r>
              <a:rPr kumimoji="0" lang="tr-TR" altLang="tr-TR" sz="1800" b="0" i="0" u="none" strike="noStrike" cap="none" normalizeH="0" baseline="0" smtClean="0">
                <a:ln>
                  <a:noFill/>
                </a:ln>
                <a:solidFill>
                  <a:schemeClr val="tx1"/>
                </a:solidFill>
                <a:effectLst/>
                <a:latin typeface="Arial" panose="020B0604020202020204" pitchFamily="34" charset="0"/>
              </a:rPr>
              <a:t> Yaz)</a:t>
            </a:r>
          </a:p>
        </p:txBody>
      </p:sp>
      <p:pic>
        <p:nvPicPr>
          <p:cNvPr id="6" name="image24.jpeg"/>
          <p:cNvPicPr/>
          <p:nvPr/>
        </p:nvPicPr>
        <p:blipFill>
          <a:blip r:embed="rId2" cstate="print"/>
          <a:stretch>
            <a:fillRect/>
          </a:stretch>
        </p:blipFill>
        <p:spPr>
          <a:xfrm>
            <a:off x="1618938" y="1711590"/>
            <a:ext cx="6056026" cy="2900596"/>
          </a:xfrm>
          <a:prstGeom prst="rect">
            <a:avLst/>
          </a:prstGeom>
        </p:spPr>
      </p:pic>
      <p:sp>
        <p:nvSpPr>
          <p:cNvPr id="5" name="Dikdörtgen 4"/>
          <p:cNvSpPr/>
          <p:nvPr/>
        </p:nvSpPr>
        <p:spPr>
          <a:xfrm>
            <a:off x="1832508" y="5020987"/>
            <a:ext cx="6096000" cy="923330"/>
          </a:xfrm>
          <a:prstGeom prst="rect">
            <a:avLst/>
          </a:prstGeom>
        </p:spPr>
        <p:txBody>
          <a:bodyPr>
            <a:spAutoFit/>
          </a:bodyPr>
          <a:lstStyle/>
          <a:p>
            <a:pPr marL="198120" marR="646430">
              <a:spcBef>
                <a:spcPts val="940"/>
              </a:spcBef>
              <a:spcAft>
                <a:spcPts val="0"/>
              </a:spcAft>
            </a:pPr>
            <a:r>
              <a:rPr lang="tr-TR" dirty="0">
                <a:latin typeface="Arial" panose="020B0604020202020204" pitchFamily="34" charset="0"/>
                <a:ea typeface="Arial" panose="020B0604020202020204" pitchFamily="34" charset="0"/>
              </a:rPr>
              <a:t>21 Aralık’ta Güneş ışınlarının öğle vakti Güney Yarım Küre’de dik olarak geldiği enlem </a:t>
            </a:r>
            <a:r>
              <a:rPr lang="tr-TR" dirty="0">
                <a:solidFill>
                  <a:srgbClr val="FF0000"/>
                </a:solidFill>
                <a:latin typeface="Arial" panose="020B0604020202020204" pitchFamily="34" charset="0"/>
                <a:ea typeface="Arial" panose="020B0604020202020204" pitchFamily="34" charset="0"/>
              </a:rPr>
              <a:t>Oğlak dönencesi </a:t>
            </a:r>
            <a:r>
              <a:rPr lang="tr-TR" dirty="0">
                <a:latin typeface="Arial" panose="020B0604020202020204" pitchFamily="34" charset="0"/>
                <a:ea typeface="Arial" panose="020B0604020202020204" pitchFamily="34" charset="0"/>
              </a:rPr>
              <a:t>olarak adlandırılır.</a:t>
            </a:r>
          </a:p>
        </p:txBody>
      </p:sp>
    </p:spTree>
    <p:extLst>
      <p:ext uri="{BB962C8B-B14F-4D97-AF65-F5344CB8AC3E}">
        <p14:creationId xmlns:p14="http://schemas.microsoft.com/office/powerpoint/2010/main" val="1707411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1.jpeg" descr="Ä°lgili resim"/>
          <p:cNvPicPr/>
          <p:nvPr/>
        </p:nvPicPr>
        <p:blipFill>
          <a:blip r:embed="rId2" cstate="print"/>
          <a:stretch>
            <a:fillRect/>
          </a:stretch>
        </p:blipFill>
        <p:spPr>
          <a:xfrm>
            <a:off x="933742" y="464908"/>
            <a:ext cx="1450340" cy="621665"/>
          </a:xfrm>
          <a:prstGeom prst="rect">
            <a:avLst/>
          </a:prstGeom>
        </p:spPr>
      </p:pic>
      <p:sp>
        <p:nvSpPr>
          <p:cNvPr id="13" name="Dikdörtgen 12"/>
          <p:cNvSpPr/>
          <p:nvPr/>
        </p:nvSpPr>
        <p:spPr>
          <a:xfrm>
            <a:off x="933742" y="1430797"/>
            <a:ext cx="9649314" cy="1032077"/>
          </a:xfrm>
          <a:prstGeom prst="rect">
            <a:avLst/>
          </a:prstGeom>
        </p:spPr>
        <p:txBody>
          <a:bodyPr wrap="square">
            <a:spAutoFit/>
          </a:bodyPr>
          <a:lstStyle/>
          <a:p>
            <a:pPr marL="222250">
              <a:spcBef>
                <a:spcPts val="465"/>
              </a:spcBef>
              <a:spcAft>
                <a:spcPts val="0"/>
              </a:spcAft>
            </a:pPr>
            <a:r>
              <a:rPr lang="tr-TR" dirty="0">
                <a:latin typeface="Arial" panose="020B0604020202020204" pitchFamily="34" charset="0"/>
                <a:ea typeface="Arial" panose="020B0604020202020204" pitchFamily="34" charset="0"/>
              </a:rPr>
              <a:t>21 Aralık tarihinde Güney Yarım Küre’den Kuzey</a:t>
            </a:r>
          </a:p>
          <a:p>
            <a:pPr marL="222250" marR="4034790">
              <a:lnSpc>
                <a:spcPct val="115000"/>
              </a:lnSpc>
              <a:spcBef>
                <a:spcPts val="190"/>
              </a:spcBef>
              <a:spcAft>
                <a:spcPts val="0"/>
              </a:spcAft>
            </a:pPr>
            <a:r>
              <a:rPr lang="tr-TR" dirty="0">
                <a:latin typeface="Arial" panose="020B0604020202020204" pitchFamily="34" charset="0"/>
                <a:ea typeface="Arial" panose="020B0604020202020204" pitchFamily="34" charset="0"/>
              </a:rPr>
              <a:t>Yarım Küreye doğru gidildikçe gündüz süresi azalır, gece süresi artar.</a:t>
            </a:r>
          </a:p>
        </p:txBody>
      </p:sp>
      <p:grpSp>
        <p:nvGrpSpPr>
          <p:cNvPr id="14" name="Group 151"/>
          <p:cNvGrpSpPr>
            <a:grpSpLocks/>
          </p:cNvGrpSpPr>
          <p:nvPr/>
        </p:nvGrpSpPr>
        <p:grpSpPr bwMode="auto">
          <a:xfrm>
            <a:off x="933742" y="2648662"/>
            <a:ext cx="4327806" cy="2580005"/>
            <a:chOff x="510" y="298"/>
            <a:chExt cx="5105" cy="4063"/>
          </a:xfrm>
        </p:grpSpPr>
        <p:pic>
          <p:nvPicPr>
            <p:cNvPr id="15" name="Picture 1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 y="298"/>
              <a:ext cx="5105" cy="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152"/>
            <p:cNvSpPr>
              <a:spLocks/>
            </p:cNvSpPr>
            <p:nvPr/>
          </p:nvSpPr>
          <p:spPr bwMode="auto">
            <a:xfrm>
              <a:off x="3387" y="1295"/>
              <a:ext cx="612" cy="1483"/>
            </a:xfrm>
            <a:custGeom>
              <a:avLst/>
              <a:gdLst>
                <a:gd name="T0" fmla="+- 0 3868 3387"/>
                <a:gd name="T1" fmla="*/ T0 w 612"/>
                <a:gd name="T2" fmla="+- 0 1479 1295"/>
                <a:gd name="T3" fmla="*/ 1479 h 1483"/>
                <a:gd name="T4" fmla="+- 0 3387 3387"/>
                <a:gd name="T5" fmla="*/ T4 w 612"/>
                <a:gd name="T6" fmla="+- 0 2753 1295"/>
                <a:gd name="T7" fmla="*/ 2753 h 1483"/>
                <a:gd name="T8" fmla="+- 0 3453 3387"/>
                <a:gd name="T9" fmla="*/ T8 w 612"/>
                <a:gd name="T10" fmla="+- 0 2778 1295"/>
                <a:gd name="T11" fmla="*/ 2778 h 1483"/>
                <a:gd name="T12" fmla="+- 0 3934 3387"/>
                <a:gd name="T13" fmla="*/ T12 w 612"/>
                <a:gd name="T14" fmla="+- 0 1504 1295"/>
                <a:gd name="T15" fmla="*/ 1504 h 1483"/>
                <a:gd name="T16" fmla="+- 0 3868 3387"/>
                <a:gd name="T17" fmla="*/ T16 w 612"/>
                <a:gd name="T18" fmla="+- 0 1479 1295"/>
                <a:gd name="T19" fmla="*/ 1479 h 1483"/>
                <a:gd name="T20" fmla="+- 0 3991 3387"/>
                <a:gd name="T21" fmla="*/ T20 w 612"/>
                <a:gd name="T22" fmla="+- 0 1447 1295"/>
                <a:gd name="T23" fmla="*/ 1447 h 1483"/>
                <a:gd name="T24" fmla="+- 0 3880 3387"/>
                <a:gd name="T25" fmla="*/ T24 w 612"/>
                <a:gd name="T26" fmla="+- 0 1447 1295"/>
                <a:gd name="T27" fmla="*/ 1447 h 1483"/>
                <a:gd name="T28" fmla="+- 0 3946 3387"/>
                <a:gd name="T29" fmla="*/ T28 w 612"/>
                <a:gd name="T30" fmla="+- 0 1471 1295"/>
                <a:gd name="T31" fmla="*/ 1471 h 1483"/>
                <a:gd name="T32" fmla="+- 0 3934 3387"/>
                <a:gd name="T33" fmla="*/ T32 w 612"/>
                <a:gd name="T34" fmla="+- 0 1504 1295"/>
                <a:gd name="T35" fmla="*/ 1504 h 1483"/>
                <a:gd name="T36" fmla="+- 0 3999 3387"/>
                <a:gd name="T37" fmla="*/ T36 w 612"/>
                <a:gd name="T38" fmla="+- 0 1529 1295"/>
                <a:gd name="T39" fmla="*/ 1529 h 1483"/>
                <a:gd name="T40" fmla="+- 0 3991 3387"/>
                <a:gd name="T41" fmla="*/ T40 w 612"/>
                <a:gd name="T42" fmla="+- 0 1447 1295"/>
                <a:gd name="T43" fmla="*/ 1447 h 1483"/>
                <a:gd name="T44" fmla="+- 0 3880 3387"/>
                <a:gd name="T45" fmla="*/ T44 w 612"/>
                <a:gd name="T46" fmla="+- 0 1447 1295"/>
                <a:gd name="T47" fmla="*/ 1447 h 1483"/>
                <a:gd name="T48" fmla="+- 0 3868 3387"/>
                <a:gd name="T49" fmla="*/ T48 w 612"/>
                <a:gd name="T50" fmla="+- 0 1479 1295"/>
                <a:gd name="T51" fmla="*/ 1479 h 1483"/>
                <a:gd name="T52" fmla="+- 0 3934 3387"/>
                <a:gd name="T53" fmla="*/ T52 w 612"/>
                <a:gd name="T54" fmla="+- 0 1504 1295"/>
                <a:gd name="T55" fmla="*/ 1504 h 1483"/>
                <a:gd name="T56" fmla="+- 0 3946 3387"/>
                <a:gd name="T57" fmla="*/ T56 w 612"/>
                <a:gd name="T58" fmla="+- 0 1471 1295"/>
                <a:gd name="T59" fmla="*/ 1471 h 1483"/>
                <a:gd name="T60" fmla="+- 0 3880 3387"/>
                <a:gd name="T61" fmla="*/ T60 w 612"/>
                <a:gd name="T62" fmla="+- 0 1447 1295"/>
                <a:gd name="T63" fmla="*/ 1447 h 1483"/>
                <a:gd name="T64" fmla="+- 0 3975 3387"/>
                <a:gd name="T65" fmla="*/ T64 w 612"/>
                <a:gd name="T66" fmla="+- 0 1295 1295"/>
                <a:gd name="T67" fmla="*/ 1295 h 1483"/>
                <a:gd name="T68" fmla="+- 0 3803 3387"/>
                <a:gd name="T69" fmla="*/ T68 w 612"/>
                <a:gd name="T70" fmla="+- 0 1455 1295"/>
                <a:gd name="T71" fmla="*/ 1455 h 1483"/>
                <a:gd name="T72" fmla="+- 0 3868 3387"/>
                <a:gd name="T73" fmla="*/ T72 w 612"/>
                <a:gd name="T74" fmla="+- 0 1479 1295"/>
                <a:gd name="T75" fmla="*/ 1479 h 1483"/>
                <a:gd name="T76" fmla="+- 0 3880 3387"/>
                <a:gd name="T77" fmla="*/ T76 w 612"/>
                <a:gd name="T78" fmla="+- 0 1447 1295"/>
                <a:gd name="T79" fmla="*/ 1447 h 1483"/>
                <a:gd name="T80" fmla="+- 0 3991 3387"/>
                <a:gd name="T81" fmla="*/ T80 w 612"/>
                <a:gd name="T82" fmla="+- 0 1447 1295"/>
                <a:gd name="T83" fmla="*/ 1447 h 1483"/>
                <a:gd name="T84" fmla="+- 0 3975 3387"/>
                <a:gd name="T85" fmla="*/ T84 w 612"/>
                <a:gd name="T86" fmla="+- 0 1295 1295"/>
                <a:gd name="T87" fmla="*/ 1295 h 14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2" h="1483">
                  <a:moveTo>
                    <a:pt x="481" y="184"/>
                  </a:moveTo>
                  <a:lnTo>
                    <a:pt x="0" y="1458"/>
                  </a:lnTo>
                  <a:lnTo>
                    <a:pt x="66" y="1483"/>
                  </a:lnTo>
                  <a:lnTo>
                    <a:pt x="547" y="209"/>
                  </a:lnTo>
                  <a:lnTo>
                    <a:pt x="481" y="184"/>
                  </a:lnTo>
                  <a:close/>
                  <a:moveTo>
                    <a:pt x="604" y="152"/>
                  </a:moveTo>
                  <a:lnTo>
                    <a:pt x="493" y="152"/>
                  </a:lnTo>
                  <a:lnTo>
                    <a:pt x="559" y="176"/>
                  </a:lnTo>
                  <a:lnTo>
                    <a:pt x="547" y="209"/>
                  </a:lnTo>
                  <a:lnTo>
                    <a:pt x="612" y="234"/>
                  </a:lnTo>
                  <a:lnTo>
                    <a:pt x="604" y="152"/>
                  </a:lnTo>
                  <a:close/>
                  <a:moveTo>
                    <a:pt x="493" y="152"/>
                  </a:moveTo>
                  <a:lnTo>
                    <a:pt x="481" y="184"/>
                  </a:lnTo>
                  <a:lnTo>
                    <a:pt x="547" y="209"/>
                  </a:lnTo>
                  <a:lnTo>
                    <a:pt x="559" y="176"/>
                  </a:lnTo>
                  <a:lnTo>
                    <a:pt x="493" y="152"/>
                  </a:lnTo>
                  <a:close/>
                  <a:moveTo>
                    <a:pt x="588" y="0"/>
                  </a:moveTo>
                  <a:lnTo>
                    <a:pt x="416" y="160"/>
                  </a:lnTo>
                  <a:lnTo>
                    <a:pt x="481" y="184"/>
                  </a:lnTo>
                  <a:lnTo>
                    <a:pt x="493" y="152"/>
                  </a:lnTo>
                  <a:lnTo>
                    <a:pt x="604" y="152"/>
                  </a:lnTo>
                  <a:lnTo>
                    <a:pt x="5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grpSp>
      <p:sp>
        <p:nvSpPr>
          <p:cNvPr id="19" name="Dikdörtgen 18"/>
          <p:cNvSpPr/>
          <p:nvPr/>
        </p:nvSpPr>
        <p:spPr>
          <a:xfrm>
            <a:off x="584156" y="5280476"/>
            <a:ext cx="9426117" cy="729430"/>
          </a:xfrm>
          <a:prstGeom prst="rect">
            <a:avLst/>
          </a:prstGeom>
        </p:spPr>
        <p:txBody>
          <a:bodyPr wrap="square">
            <a:spAutoFit/>
          </a:bodyPr>
          <a:lstStyle/>
          <a:p>
            <a:pPr marL="222250" marR="4026535">
              <a:lnSpc>
                <a:spcPct val="115000"/>
              </a:lnSpc>
              <a:spcBef>
                <a:spcPts val="460"/>
              </a:spcBef>
              <a:spcAft>
                <a:spcPts val="0"/>
              </a:spcAft>
            </a:pPr>
            <a:r>
              <a:rPr lang="tr-TR" dirty="0">
                <a:latin typeface="Arial" panose="020B0604020202020204" pitchFamily="34" charset="0"/>
                <a:ea typeface="Arial" panose="020B0604020202020204" pitchFamily="34" charset="0"/>
              </a:rPr>
              <a:t>K noktasından M noktasına doğru gidildikçe gündüz süresi kısalır</a:t>
            </a:r>
            <a:r>
              <a:rPr lang="tr-TR" dirty="0">
                <a:solidFill>
                  <a:srgbClr val="FF0000"/>
                </a:solidFill>
                <a:latin typeface="Arial" panose="020B0604020202020204" pitchFamily="34" charset="0"/>
                <a:ea typeface="Arial" panose="020B0604020202020204" pitchFamily="34" charset="0"/>
              </a:rPr>
              <a:t>.</a:t>
            </a:r>
            <a:endParaRPr lang="tr-TR" dirty="0">
              <a:latin typeface="Arial" panose="020B0604020202020204" pitchFamily="34" charset="0"/>
              <a:ea typeface="Arial" panose="020B0604020202020204" pitchFamily="34" charset="0"/>
            </a:endParaRPr>
          </a:p>
        </p:txBody>
      </p:sp>
      <p:pic>
        <p:nvPicPr>
          <p:cNvPr id="21" name="image27.jpeg"/>
          <p:cNvPicPr/>
          <p:nvPr/>
        </p:nvPicPr>
        <p:blipFill>
          <a:blip r:embed="rId4" cstate="print"/>
          <a:stretch>
            <a:fillRect/>
          </a:stretch>
        </p:blipFill>
        <p:spPr>
          <a:xfrm>
            <a:off x="8129337" y="3015057"/>
            <a:ext cx="1676400" cy="533400"/>
          </a:xfrm>
          <a:prstGeom prst="rect">
            <a:avLst/>
          </a:prstGeom>
        </p:spPr>
      </p:pic>
      <p:sp>
        <p:nvSpPr>
          <p:cNvPr id="20" name="Dikdörtgen 19"/>
          <p:cNvSpPr/>
          <p:nvPr/>
        </p:nvSpPr>
        <p:spPr>
          <a:xfrm>
            <a:off x="6801853" y="3707634"/>
            <a:ext cx="8213558" cy="1047979"/>
          </a:xfrm>
          <a:prstGeom prst="rect">
            <a:avLst/>
          </a:prstGeom>
        </p:spPr>
        <p:txBody>
          <a:bodyPr wrap="square">
            <a:spAutoFit/>
          </a:bodyPr>
          <a:lstStyle/>
          <a:p>
            <a:pPr marL="222250" marR="4081145">
              <a:lnSpc>
                <a:spcPct val="115000"/>
              </a:lnSpc>
              <a:spcAft>
                <a:spcPts val="0"/>
              </a:spcAft>
            </a:pPr>
            <a:r>
              <a:rPr lang="tr-TR" dirty="0">
                <a:latin typeface="Arial" panose="020B0604020202020204" pitchFamily="34" charset="0"/>
                <a:ea typeface="Arial" panose="020B0604020202020204" pitchFamily="34" charset="0"/>
              </a:rPr>
              <a:t>21 Aralık tarihinde Dünya’nın herhangi bir yerinden kuzeye doğru gidildikçe gündüz süresi kısalır.</a:t>
            </a:r>
          </a:p>
        </p:txBody>
      </p:sp>
    </p:spTree>
    <p:extLst>
      <p:ext uri="{BB962C8B-B14F-4D97-AF65-F5344CB8AC3E}">
        <p14:creationId xmlns:p14="http://schemas.microsoft.com/office/powerpoint/2010/main" val="2433757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84522"/>
            <a:ext cx="12561455" cy="405367"/>
          </a:xfrm>
          <a:prstGeom prst="rect">
            <a:avLst/>
          </a:prstGeom>
        </p:spPr>
        <p:txBody>
          <a:bodyPr wrap="square">
            <a:spAutoFit/>
          </a:bodyPr>
          <a:lstStyle/>
          <a:p>
            <a:pPr marL="342900" marR="4088130" lvl="0" indent="-342900">
              <a:lnSpc>
                <a:spcPct val="113000"/>
              </a:lnSpc>
              <a:spcBef>
                <a:spcPts val="1035"/>
              </a:spcBef>
              <a:spcAft>
                <a:spcPts val="0"/>
              </a:spcAft>
              <a:buClr>
                <a:srgbClr val="FF0000"/>
              </a:buClr>
              <a:buSzPts val="1100"/>
              <a:buFont typeface="Arial Black" panose="020B0A04020102020204" pitchFamily="34" charset="0"/>
              <a:buChar char="●"/>
              <a:tabLst>
                <a:tab pos="353060" algn="l"/>
              </a:tabLst>
            </a:pPr>
            <a:r>
              <a:rPr lang="tr-TR" dirty="0">
                <a:solidFill>
                  <a:srgbClr val="FF0000"/>
                </a:solidFill>
                <a:latin typeface="Arial Black" panose="020B0A04020102020204" pitchFamily="34" charset="0"/>
                <a:ea typeface="Arial Black" panose="020B0A04020102020204" pitchFamily="34" charset="0"/>
                <a:cs typeface="Arial Black" panose="020B0A04020102020204" pitchFamily="34" charset="0"/>
              </a:rPr>
              <a:t>21 Mart </a:t>
            </a:r>
            <a:r>
              <a:rPr lang="tr-TR" dirty="0">
                <a:latin typeface="Arial" panose="020B0604020202020204" pitchFamily="34" charset="0"/>
                <a:ea typeface="Arial Black" panose="020B0A04020102020204" pitchFamily="34" charset="0"/>
                <a:cs typeface="Arial Black" panose="020B0A04020102020204" pitchFamily="34" charset="0"/>
              </a:rPr>
              <a:t>(Kuzey Yarım Küre'de İlkbahar; Güney Yarım Küre'de</a:t>
            </a:r>
            <a:r>
              <a:rPr lang="tr-TR" spc="-5" dirty="0">
                <a:latin typeface="Arial" panose="020B0604020202020204" pitchFamily="34" charset="0"/>
                <a:ea typeface="Arial Black" panose="020B0A04020102020204" pitchFamily="34" charset="0"/>
                <a:cs typeface="Arial Black" panose="020B0A04020102020204" pitchFamily="34" charset="0"/>
              </a:rPr>
              <a:t> </a:t>
            </a:r>
            <a:r>
              <a:rPr lang="tr-TR" dirty="0">
                <a:latin typeface="Arial" panose="020B0604020202020204" pitchFamily="34" charset="0"/>
                <a:ea typeface="Arial Black" panose="020B0A04020102020204" pitchFamily="34" charset="0"/>
                <a:cs typeface="Arial Black" panose="020B0A04020102020204" pitchFamily="34" charset="0"/>
              </a:rPr>
              <a:t>Sonbahar)</a:t>
            </a:r>
          </a:p>
        </p:txBody>
      </p:sp>
      <p:pic>
        <p:nvPicPr>
          <p:cNvPr id="3" name="image28.jpeg"/>
          <p:cNvPicPr/>
          <p:nvPr/>
        </p:nvPicPr>
        <p:blipFill>
          <a:blip r:embed="rId2" cstate="print"/>
          <a:stretch>
            <a:fillRect/>
          </a:stretch>
        </p:blipFill>
        <p:spPr>
          <a:xfrm>
            <a:off x="794934" y="1006764"/>
            <a:ext cx="3379902" cy="3094181"/>
          </a:xfrm>
          <a:prstGeom prst="rect">
            <a:avLst/>
          </a:prstGeom>
        </p:spPr>
      </p:pic>
      <p:sp>
        <p:nvSpPr>
          <p:cNvPr id="4" name="Dikdörtgen 3"/>
          <p:cNvSpPr/>
          <p:nvPr/>
        </p:nvSpPr>
        <p:spPr>
          <a:xfrm>
            <a:off x="544945" y="4439100"/>
            <a:ext cx="5560291" cy="1545038"/>
          </a:xfrm>
          <a:prstGeom prst="rect">
            <a:avLst/>
          </a:prstGeom>
        </p:spPr>
        <p:txBody>
          <a:bodyPr wrap="square">
            <a:spAutoFit/>
          </a:bodyPr>
          <a:lstStyle/>
          <a:p>
            <a:pPr>
              <a:lnSpc>
                <a:spcPts val="1980"/>
              </a:lnSpc>
              <a:spcBef>
                <a:spcPts val="225"/>
              </a:spcBef>
              <a:spcAft>
                <a:spcPts val="0"/>
              </a:spcAft>
            </a:pPr>
            <a:r>
              <a:rPr lang="tr-TR" sz="3600" dirty="0" smtClean="0">
                <a:latin typeface="Arial" panose="020B0604020202020204" pitchFamily="34" charset="0"/>
                <a:ea typeface="Arial" panose="020B0604020202020204" pitchFamily="34" charset="0"/>
              </a:rPr>
              <a:t>.</a:t>
            </a:r>
            <a:r>
              <a:rPr lang="tr-TR" dirty="0" smtClean="0">
                <a:latin typeface="Arial" panose="020B0604020202020204" pitchFamily="34" charset="0"/>
                <a:ea typeface="Arial" panose="020B0604020202020204" pitchFamily="34" charset="0"/>
              </a:rPr>
              <a:t>21 </a:t>
            </a:r>
            <a:r>
              <a:rPr lang="tr-TR" dirty="0">
                <a:latin typeface="Arial" panose="020B0604020202020204" pitchFamily="34" charset="0"/>
                <a:ea typeface="Arial" panose="020B0604020202020204" pitchFamily="34" charset="0"/>
              </a:rPr>
              <a:t>Mart tarihinde Dünya’nın her yerinde, kutup daireleri dahil, </a:t>
            </a:r>
            <a:r>
              <a:rPr lang="tr-TR" dirty="0">
                <a:latin typeface="Arial Black" panose="020B0A04020102020204" pitchFamily="34" charset="0"/>
                <a:ea typeface="Arial" panose="020B0604020202020204" pitchFamily="34" charset="0"/>
              </a:rPr>
              <a:t>gece-gündüz eşitliği yaşanır.</a:t>
            </a:r>
            <a:endParaRPr lang="tr-TR" dirty="0">
              <a:latin typeface="Arial" panose="020B0604020202020204" pitchFamily="34" charset="0"/>
              <a:ea typeface="Arial" panose="020B0604020202020204" pitchFamily="34" charset="0"/>
            </a:endParaRPr>
          </a:p>
          <a:p>
            <a:pPr marR="193040">
              <a:lnSpc>
                <a:spcPct val="115000"/>
              </a:lnSpc>
              <a:spcBef>
                <a:spcPts val="165"/>
              </a:spcBef>
              <a:spcAft>
                <a:spcPts val="0"/>
              </a:spcAft>
            </a:pPr>
            <a:r>
              <a:rPr lang="tr-TR" dirty="0">
                <a:latin typeface="Arial" panose="020B0604020202020204" pitchFamily="34" charset="0"/>
                <a:ea typeface="Arial" panose="020B0604020202020204" pitchFamily="34" charset="0"/>
              </a:rPr>
              <a:t>Yani Ekvator, Dönenceler, Kutup daireleri dahil Dünya’nın her yerinde 12 saat gece - 12 saat</a:t>
            </a:r>
          </a:p>
          <a:p>
            <a:pPr>
              <a:spcBef>
                <a:spcPts val="5"/>
              </a:spcBef>
              <a:spcAft>
                <a:spcPts val="0"/>
              </a:spcAft>
            </a:pPr>
            <a:r>
              <a:rPr lang="tr-TR" dirty="0">
                <a:latin typeface="Arial" panose="020B0604020202020204" pitchFamily="34" charset="0"/>
                <a:ea typeface="Arial" panose="020B0604020202020204" pitchFamily="34" charset="0"/>
              </a:rPr>
              <a:t>gündüz yaşanır. Bu duruma </a:t>
            </a:r>
            <a:r>
              <a:rPr lang="tr-TR" dirty="0">
                <a:latin typeface="Arial Black" panose="020B0A04020102020204" pitchFamily="34" charset="0"/>
                <a:ea typeface="Arial" panose="020B0604020202020204" pitchFamily="34" charset="0"/>
              </a:rPr>
              <a:t>ekinoks </a:t>
            </a:r>
            <a:r>
              <a:rPr lang="tr-TR" dirty="0">
                <a:latin typeface="Arial" panose="020B0604020202020204" pitchFamily="34" charset="0"/>
                <a:ea typeface="Arial" panose="020B0604020202020204" pitchFamily="34" charset="0"/>
              </a:rPr>
              <a:t>denir.</a:t>
            </a:r>
          </a:p>
        </p:txBody>
      </p:sp>
      <p:pic>
        <p:nvPicPr>
          <p:cNvPr id="5" name="Picture 163"/>
          <p:cNvPicPr/>
          <p:nvPr/>
        </p:nvPicPr>
        <p:blipFill>
          <a:blip r:embed="rId3">
            <a:extLst>
              <a:ext uri="{28A0092B-C50C-407E-A947-70E740481C1C}">
                <a14:useLocalDpi xmlns:a14="http://schemas.microsoft.com/office/drawing/2010/main" val="0"/>
              </a:ext>
            </a:extLst>
          </a:blip>
          <a:srcRect/>
          <a:stretch>
            <a:fillRect/>
          </a:stretch>
        </p:blipFill>
        <p:spPr bwMode="auto">
          <a:xfrm>
            <a:off x="6790632" y="933653"/>
            <a:ext cx="3785004" cy="281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6188363" y="4008582"/>
            <a:ext cx="6096000" cy="2652008"/>
          </a:xfrm>
          <a:prstGeom prst="rect">
            <a:avLst/>
          </a:prstGeom>
        </p:spPr>
        <p:txBody>
          <a:bodyPr>
            <a:spAutoFit/>
          </a:bodyPr>
          <a:lstStyle/>
          <a:p>
            <a:pPr>
              <a:lnSpc>
                <a:spcPts val="2235"/>
              </a:lnSpc>
              <a:spcAft>
                <a:spcPts val="0"/>
              </a:spcAft>
            </a:pPr>
            <a:r>
              <a:rPr lang="tr-TR" sz="3600" dirty="0">
                <a:latin typeface="Arial" panose="020B0604020202020204" pitchFamily="34" charset="0"/>
                <a:ea typeface="Arial" panose="020B0604020202020204" pitchFamily="34" charset="0"/>
              </a:rPr>
              <a:t>. </a:t>
            </a:r>
            <a:r>
              <a:rPr lang="tr-TR" dirty="0">
                <a:solidFill>
                  <a:srgbClr val="0F0F0F"/>
                </a:solidFill>
                <a:latin typeface="Arial" panose="020B0604020202020204" pitchFamily="34" charset="0"/>
                <a:ea typeface="Arial" panose="020B0604020202020204" pitchFamily="34" charset="0"/>
              </a:rPr>
              <a:t>21 Mart tarihinde öğle vakti Ekvatora Güneş</a:t>
            </a:r>
            <a:endParaRPr lang="tr-TR" dirty="0">
              <a:latin typeface="Arial" panose="020B0604020202020204" pitchFamily="34" charset="0"/>
              <a:ea typeface="Arial" panose="020B0604020202020204" pitchFamily="34" charset="0"/>
            </a:endParaRPr>
          </a:p>
          <a:p>
            <a:pPr>
              <a:spcBef>
                <a:spcPts val="335"/>
              </a:spcBef>
              <a:spcAft>
                <a:spcPts val="0"/>
              </a:spcAft>
            </a:pPr>
            <a:r>
              <a:rPr lang="tr-TR" dirty="0">
                <a:solidFill>
                  <a:srgbClr val="0F0F0F"/>
                </a:solidFill>
                <a:latin typeface="Arial" panose="020B0604020202020204" pitchFamily="34" charset="0"/>
                <a:ea typeface="Arial" panose="020B0604020202020204" pitchFamily="34" charset="0"/>
              </a:rPr>
              <a:t>ışınları </a:t>
            </a:r>
            <a:r>
              <a:rPr lang="tr-TR" b="1" dirty="0">
                <a:solidFill>
                  <a:srgbClr val="0F0F0F"/>
                </a:solidFill>
                <a:latin typeface="Arial" panose="020B0604020202020204" pitchFamily="34" charset="0"/>
                <a:ea typeface="Arial" panose="020B0604020202020204" pitchFamily="34" charset="0"/>
              </a:rPr>
              <a:t>dik açıyla düşer</a:t>
            </a:r>
            <a:r>
              <a:rPr lang="tr-TR" dirty="0" smtClean="0">
                <a:solidFill>
                  <a:srgbClr val="0F0F0F"/>
                </a:solidFill>
                <a:latin typeface="Arial" panose="020B0604020202020204" pitchFamily="34" charset="0"/>
                <a:ea typeface="Arial" panose="020B0604020202020204" pitchFamily="34" charset="0"/>
              </a:rPr>
              <a:t>.</a:t>
            </a:r>
            <a:endParaRPr lang="tr-TR" dirty="0" smtClean="0">
              <a:latin typeface="Arial" panose="020B0604020202020204" pitchFamily="34" charset="0"/>
              <a:ea typeface="Arial" panose="020B0604020202020204" pitchFamily="34" charset="0"/>
            </a:endParaRPr>
          </a:p>
          <a:p>
            <a:pPr>
              <a:spcBef>
                <a:spcPts val="335"/>
              </a:spcBef>
              <a:spcAft>
                <a:spcPts val="0"/>
              </a:spcAft>
            </a:pPr>
            <a:r>
              <a:rPr lang="tr-TR" sz="3600" dirty="0" smtClean="0">
                <a:latin typeface="Arial" panose="020B0604020202020204" pitchFamily="34" charset="0"/>
                <a:ea typeface="Arial" panose="020B0604020202020204" pitchFamily="34" charset="0"/>
              </a:rPr>
              <a:t> .</a:t>
            </a:r>
            <a:r>
              <a:rPr lang="tr-TR" dirty="0" smtClean="0">
                <a:latin typeface="Arial" panose="020B0604020202020204" pitchFamily="34" charset="0"/>
                <a:ea typeface="Arial" panose="020B0604020202020204" pitchFamily="34" charset="0"/>
              </a:rPr>
              <a:t>21 </a:t>
            </a:r>
            <a:r>
              <a:rPr lang="tr-TR" dirty="0">
                <a:latin typeface="Arial" panose="020B0604020202020204" pitchFamily="34" charset="0"/>
                <a:ea typeface="Arial" panose="020B0604020202020204" pitchFamily="34" charset="0"/>
              </a:rPr>
              <a:t>Mart tarihinde Kuzey ve Güney Yarım Küreler eşit miktarda ışık alır yani güneşlenme süreleri eşittir.</a:t>
            </a:r>
          </a:p>
          <a:p>
            <a:pPr>
              <a:spcBef>
                <a:spcPts val="995"/>
              </a:spcBef>
              <a:spcAft>
                <a:spcPts val="0"/>
              </a:spcAft>
            </a:pPr>
            <a:r>
              <a:rPr lang="tr-TR" sz="3600" dirty="0">
                <a:latin typeface="Arial" panose="020B0604020202020204" pitchFamily="34" charset="0"/>
                <a:ea typeface="Arial" panose="020B0604020202020204" pitchFamily="34" charset="0"/>
              </a:rPr>
              <a:t>.</a:t>
            </a:r>
            <a:r>
              <a:rPr lang="tr-TR" dirty="0" smtClean="0">
                <a:solidFill>
                  <a:schemeClr val="tx2">
                    <a:lumMod val="20000"/>
                    <a:lumOff val="80000"/>
                  </a:schemeClr>
                </a:solidFill>
                <a:latin typeface="Arial" panose="020B0604020202020204" pitchFamily="34" charset="0"/>
                <a:ea typeface="Arial" panose="020B0604020202020204" pitchFamily="34" charset="0"/>
              </a:rPr>
              <a:t>21 </a:t>
            </a:r>
            <a:r>
              <a:rPr lang="tr-TR" dirty="0">
                <a:solidFill>
                  <a:schemeClr val="tx2">
                    <a:lumMod val="20000"/>
                    <a:lumOff val="80000"/>
                  </a:schemeClr>
                </a:solidFill>
                <a:latin typeface="Arial" panose="020B0604020202020204" pitchFamily="34" charset="0"/>
                <a:ea typeface="Arial" panose="020B0604020202020204" pitchFamily="34" charset="0"/>
              </a:rPr>
              <a:t>Mart tarihi Güney Kutup </a:t>
            </a:r>
            <a:r>
              <a:rPr lang="tr-TR" dirty="0" err="1">
                <a:solidFill>
                  <a:schemeClr val="tx2">
                    <a:lumMod val="20000"/>
                    <a:lumOff val="80000"/>
                  </a:schemeClr>
                </a:solidFill>
                <a:latin typeface="Arial" panose="020B0604020202020204" pitchFamily="34" charset="0"/>
                <a:ea typeface="Arial" panose="020B0604020202020204" pitchFamily="34" charset="0"/>
              </a:rPr>
              <a:t>Noktası'nda</a:t>
            </a:r>
            <a:r>
              <a:rPr lang="tr-TR" dirty="0">
                <a:solidFill>
                  <a:schemeClr val="tx2">
                    <a:lumMod val="20000"/>
                    <a:lumOff val="80000"/>
                  </a:schemeClr>
                </a:solidFill>
                <a:latin typeface="Arial" panose="020B0604020202020204" pitchFamily="34" charset="0"/>
                <a:ea typeface="Arial" panose="020B0604020202020204" pitchFamily="34" charset="0"/>
              </a:rPr>
              <a:t> altı aylık</a:t>
            </a:r>
          </a:p>
          <a:p>
            <a:pPr marR="254000">
              <a:lnSpc>
                <a:spcPts val="1450"/>
              </a:lnSpc>
              <a:spcBef>
                <a:spcPts val="155"/>
              </a:spcBef>
              <a:spcAft>
                <a:spcPts val="0"/>
              </a:spcAft>
            </a:pPr>
            <a:r>
              <a:rPr lang="tr-TR" dirty="0">
                <a:solidFill>
                  <a:schemeClr val="tx2">
                    <a:lumMod val="20000"/>
                    <a:lumOff val="80000"/>
                  </a:schemeClr>
                </a:solidFill>
                <a:latin typeface="Arial" panose="020B0604020202020204" pitchFamily="34" charset="0"/>
                <a:ea typeface="Arial" panose="020B0604020202020204" pitchFamily="34" charset="0"/>
              </a:rPr>
              <a:t>gecenin, Kuzey Kutup </a:t>
            </a:r>
            <a:r>
              <a:rPr lang="tr-TR" dirty="0" err="1">
                <a:solidFill>
                  <a:schemeClr val="tx2">
                    <a:lumMod val="20000"/>
                    <a:lumOff val="80000"/>
                  </a:schemeClr>
                </a:solidFill>
                <a:latin typeface="Arial" panose="020B0604020202020204" pitchFamily="34" charset="0"/>
                <a:ea typeface="Arial" panose="020B0604020202020204" pitchFamily="34" charset="0"/>
              </a:rPr>
              <a:t>Noktası'nda</a:t>
            </a:r>
            <a:r>
              <a:rPr lang="tr-TR" dirty="0">
                <a:solidFill>
                  <a:schemeClr val="tx2">
                    <a:lumMod val="20000"/>
                    <a:lumOff val="80000"/>
                  </a:schemeClr>
                </a:solidFill>
                <a:latin typeface="Arial" panose="020B0604020202020204" pitchFamily="34" charset="0"/>
                <a:ea typeface="Arial" panose="020B0604020202020204" pitchFamily="34" charset="0"/>
              </a:rPr>
              <a:t> ise altı aylık gündüzün başlangıcıdır.</a:t>
            </a:r>
          </a:p>
        </p:txBody>
      </p:sp>
    </p:spTree>
    <p:extLst>
      <p:ext uri="{BB962C8B-B14F-4D97-AF65-F5344CB8AC3E}">
        <p14:creationId xmlns:p14="http://schemas.microsoft.com/office/powerpoint/2010/main" val="521122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9.jpeg"/>
          <p:cNvPicPr/>
          <p:nvPr/>
        </p:nvPicPr>
        <p:blipFill>
          <a:blip r:embed="rId2" cstate="print"/>
          <a:stretch>
            <a:fillRect/>
          </a:stretch>
        </p:blipFill>
        <p:spPr>
          <a:xfrm>
            <a:off x="2655281" y="812569"/>
            <a:ext cx="2429510" cy="1021080"/>
          </a:xfrm>
          <a:prstGeom prst="rect">
            <a:avLst/>
          </a:prstGeom>
        </p:spPr>
      </p:pic>
      <p:sp>
        <p:nvSpPr>
          <p:cNvPr id="3" name="Dikdörtgen 2"/>
          <p:cNvSpPr/>
          <p:nvPr/>
        </p:nvSpPr>
        <p:spPr>
          <a:xfrm>
            <a:off x="1717964" y="2378584"/>
            <a:ext cx="6096000" cy="1324978"/>
          </a:xfrm>
          <a:prstGeom prst="rect">
            <a:avLst/>
          </a:prstGeom>
        </p:spPr>
        <p:txBody>
          <a:bodyPr>
            <a:spAutoFit/>
          </a:bodyPr>
          <a:lstStyle/>
          <a:p>
            <a:pPr>
              <a:lnSpc>
                <a:spcPct val="115000"/>
              </a:lnSpc>
              <a:spcAft>
                <a:spcPts val="0"/>
              </a:spcAft>
            </a:pPr>
            <a:r>
              <a:rPr lang="tr-TR" dirty="0">
                <a:solidFill>
                  <a:srgbClr val="0F0F0F"/>
                </a:solidFill>
                <a:latin typeface="Arial" panose="020B0604020202020204" pitchFamily="34" charset="0"/>
                <a:ea typeface="Arial" panose="020B0604020202020204" pitchFamily="34" charset="0"/>
              </a:rPr>
              <a:t>21 Mart tarihinde Dünyanın her yerinde gece- gündüz eşitliği yaşanmasına rağmen birim yüzeye düşen Güneş enerjisi miktarları her yerde aynı</a:t>
            </a:r>
            <a:endParaRPr lang="tr-TR" dirty="0">
              <a:latin typeface="Arial" panose="020B0604020202020204" pitchFamily="34" charset="0"/>
              <a:ea typeface="Arial" panose="020B0604020202020204" pitchFamily="34" charset="0"/>
            </a:endParaRPr>
          </a:p>
          <a:p>
            <a:pPr>
              <a:spcAft>
                <a:spcPts val="0"/>
              </a:spcAft>
            </a:pPr>
            <a:r>
              <a:rPr lang="tr-TR" dirty="0">
                <a:solidFill>
                  <a:srgbClr val="0F0F0F"/>
                </a:solidFill>
                <a:latin typeface="Arial" panose="020B0604020202020204" pitchFamily="34" charset="0"/>
                <a:ea typeface="Arial" panose="020B0604020202020204" pitchFamily="34" charset="0"/>
              </a:rPr>
              <a:t>değildir.</a:t>
            </a:r>
            <a:endParaRPr lang="tr-TR"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00262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0981" y="441250"/>
            <a:ext cx="8506691" cy="964880"/>
          </a:xfrm>
          <a:prstGeom prst="rect">
            <a:avLst/>
          </a:prstGeom>
        </p:spPr>
        <p:txBody>
          <a:bodyPr wrap="square">
            <a:spAutoFit/>
          </a:bodyPr>
          <a:lstStyle/>
          <a:p>
            <a:pPr marL="342900" marR="24130" lvl="0" indent="-342900">
              <a:lnSpc>
                <a:spcPct val="115000"/>
              </a:lnSpc>
              <a:spcBef>
                <a:spcPts val="370"/>
              </a:spcBef>
              <a:spcAft>
                <a:spcPts val="0"/>
              </a:spcAft>
              <a:buClr>
                <a:srgbClr val="FF0000"/>
              </a:buClr>
              <a:buSzPts val="1100"/>
              <a:buFont typeface="Arial Black" panose="020B0A04020102020204" pitchFamily="34" charset="0"/>
              <a:buChar char="●"/>
              <a:tabLst>
                <a:tab pos="353060" algn="l"/>
              </a:tabLst>
            </a:pPr>
            <a:r>
              <a:rPr lang="tr-TR" dirty="0">
                <a:solidFill>
                  <a:srgbClr val="FF0000"/>
                </a:solidFill>
                <a:latin typeface="Arial Black" panose="020B0A04020102020204" pitchFamily="34" charset="0"/>
                <a:ea typeface="Arial Black" panose="020B0A04020102020204" pitchFamily="34" charset="0"/>
                <a:cs typeface="Arial Black" panose="020B0A04020102020204" pitchFamily="34" charset="0"/>
              </a:rPr>
              <a:t>21 Haziran </a:t>
            </a:r>
            <a:r>
              <a:rPr lang="tr-TR" dirty="0">
                <a:latin typeface="Arial" panose="020B0604020202020204" pitchFamily="34" charset="0"/>
                <a:ea typeface="Arial Black" panose="020B0A04020102020204" pitchFamily="34" charset="0"/>
                <a:cs typeface="Arial Black" panose="020B0A04020102020204" pitchFamily="34" charset="0"/>
              </a:rPr>
              <a:t>(Kuzey Yarım Küre'de Yaz; Güney Yarım Küre'de</a:t>
            </a:r>
            <a:r>
              <a:rPr lang="tr-TR" spc="-5" dirty="0">
                <a:latin typeface="Arial" panose="020B0604020202020204" pitchFamily="34" charset="0"/>
                <a:ea typeface="Arial Black" panose="020B0A04020102020204" pitchFamily="34" charset="0"/>
                <a:cs typeface="Arial Black" panose="020B0A04020102020204" pitchFamily="34" charset="0"/>
              </a:rPr>
              <a:t> </a:t>
            </a:r>
            <a:r>
              <a:rPr lang="tr-TR" dirty="0">
                <a:latin typeface="Arial" panose="020B0604020202020204" pitchFamily="34" charset="0"/>
                <a:ea typeface="Arial Black" panose="020B0A04020102020204" pitchFamily="34" charset="0"/>
                <a:cs typeface="Arial Black" panose="020B0A04020102020204" pitchFamily="34" charset="0"/>
              </a:rPr>
              <a:t>Kış)</a:t>
            </a:r>
          </a:p>
          <a:p>
            <a:r>
              <a:rPr lang="tr-TR" dirty="0">
                <a:solidFill>
                  <a:srgbClr val="FF0000"/>
                </a:solidFill>
                <a:latin typeface="Arial Black" panose="020B0A04020102020204" pitchFamily="34" charset="0"/>
                <a:ea typeface="Arial" panose="020B0604020202020204" pitchFamily="34" charset="0"/>
                <a:cs typeface="Arial" panose="020B0604020202020204" pitchFamily="34" charset="0"/>
              </a:rPr>
              <a:t/>
            </a:r>
            <a:br>
              <a:rPr lang="tr-TR" dirty="0">
                <a:solidFill>
                  <a:srgbClr val="FF0000"/>
                </a:solidFill>
                <a:latin typeface="Arial Black" panose="020B0A04020102020204" pitchFamily="34" charset="0"/>
                <a:ea typeface="Arial" panose="020B0604020202020204" pitchFamily="34" charset="0"/>
                <a:cs typeface="Arial" panose="020B0604020202020204" pitchFamily="34" charset="0"/>
              </a:rPr>
            </a:br>
            <a:endParaRPr lang="tr-TR" dirty="0"/>
          </a:p>
        </p:txBody>
      </p:sp>
      <p:pic>
        <p:nvPicPr>
          <p:cNvPr id="3" name="Picture 148" descr="21 haziran tarihi mevsimker ve iklim ile ilgili gÃ¶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991465" y="1216891"/>
            <a:ext cx="4439517" cy="353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5828146" y="2398164"/>
            <a:ext cx="7887854" cy="1685077"/>
          </a:xfrm>
          <a:prstGeom prst="rect">
            <a:avLst/>
          </a:prstGeom>
        </p:spPr>
        <p:txBody>
          <a:bodyPr wrap="square">
            <a:spAutoFit/>
          </a:bodyPr>
          <a:lstStyle/>
          <a:p>
            <a:pPr marL="222250" marR="4119880">
              <a:lnSpc>
                <a:spcPct val="115000"/>
              </a:lnSpc>
              <a:spcBef>
                <a:spcPts val="500"/>
              </a:spcBef>
              <a:spcAft>
                <a:spcPts val="0"/>
              </a:spcAft>
            </a:pPr>
            <a:r>
              <a:rPr lang="tr-TR" dirty="0">
                <a:latin typeface="Arial" panose="020B0604020202020204" pitchFamily="34" charset="0"/>
                <a:ea typeface="Arial" panose="020B0604020202020204" pitchFamily="34" charset="0"/>
              </a:rPr>
              <a:t>21 Haziran tarihine </a:t>
            </a:r>
            <a:r>
              <a:rPr lang="tr-TR" dirty="0">
                <a:latin typeface="Arial Black" panose="020B0A04020102020204" pitchFamily="34" charset="0"/>
                <a:ea typeface="Arial" panose="020B0604020202020204" pitchFamily="34" charset="0"/>
              </a:rPr>
              <a:t>‘</a:t>
            </a:r>
            <a:r>
              <a:rPr lang="tr-TR" dirty="0" smtClean="0">
                <a:latin typeface="Arial Black" panose="020B0A04020102020204" pitchFamily="34" charset="0"/>
                <a:ea typeface="Arial" panose="020B0604020202020204" pitchFamily="34" charset="0"/>
              </a:rPr>
              <a:t>’Gün Dönümü</a:t>
            </a:r>
            <a:r>
              <a:rPr lang="tr-TR" dirty="0">
                <a:latin typeface="Arial Black" panose="020B0A04020102020204" pitchFamily="34" charset="0"/>
                <a:ea typeface="Arial" panose="020B0604020202020204" pitchFamily="34" charset="0"/>
              </a:rPr>
              <a:t>’’ </a:t>
            </a:r>
            <a:r>
              <a:rPr lang="tr-TR" dirty="0" smtClean="0">
                <a:latin typeface="Arial Black" panose="020B0A04020102020204" pitchFamily="34" charset="0"/>
                <a:ea typeface="Arial" panose="020B0604020202020204" pitchFamily="34" charset="0"/>
              </a:rPr>
              <a:t>(</a:t>
            </a:r>
            <a:r>
              <a:rPr lang="tr-TR" sz="1400" dirty="0" smtClean="0">
                <a:latin typeface="Arial Black" panose="020B0A04020102020204" pitchFamily="34" charset="0"/>
                <a:ea typeface="Arial" panose="020B0604020202020204" pitchFamily="34" charset="0"/>
              </a:rPr>
              <a:t>SOLSTİS</a:t>
            </a:r>
            <a:r>
              <a:rPr lang="tr-TR" dirty="0" smtClean="0">
                <a:latin typeface="Arial Black" panose="020B0A04020102020204" pitchFamily="34" charset="0"/>
                <a:ea typeface="Arial" panose="020B0604020202020204" pitchFamily="34" charset="0"/>
              </a:rPr>
              <a:t>)</a:t>
            </a:r>
            <a:r>
              <a:rPr lang="tr-TR" dirty="0" smtClean="0">
                <a:latin typeface="Arial" panose="020B0604020202020204" pitchFamily="34" charset="0"/>
                <a:ea typeface="Arial" panose="020B0604020202020204" pitchFamily="34" charset="0"/>
              </a:rPr>
              <a:t>denir.21 </a:t>
            </a:r>
            <a:r>
              <a:rPr lang="tr-TR" dirty="0">
                <a:latin typeface="Arial" panose="020B0604020202020204" pitchFamily="34" charset="0"/>
                <a:ea typeface="Arial" panose="020B0604020202020204" pitchFamily="34" charset="0"/>
              </a:rPr>
              <a:t>Haziran tarihinde Güneş ışınları öğle vakti Yengeç </a:t>
            </a:r>
            <a:r>
              <a:rPr lang="tr-TR" dirty="0" err="1">
                <a:latin typeface="Arial" panose="020B0604020202020204" pitchFamily="34" charset="0"/>
                <a:ea typeface="Arial" panose="020B0604020202020204" pitchFamily="34" charset="0"/>
              </a:rPr>
              <a:t>Dönencesi’ne</a:t>
            </a:r>
            <a:r>
              <a:rPr lang="tr-TR" dirty="0">
                <a:latin typeface="Arial" panose="020B0604020202020204" pitchFamily="34" charset="0"/>
                <a:ea typeface="Arial" panose="020B0604020202020204" pitchFamily="34" charset="0"/>
              </a:rPr>
              <a:t> dik açıyla düşer.</a:t>
            </a:r>
          </a:p>
        </p:txBody>
      </p:sp>
    </p:spTree>
    <p:extLst>
      <p:ext uri="{BB962C8B-B14F-4D97-AF65-F5344CB8AC3E}">
        <p14:creationId xmlns:p14="http://schemas.microsoft.com/office/powerpoint/2010/main" val="203935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6"/>
          <p:cNvPicPr/>
          <p:nvPr/>
        </p:nvPicPr>
        <p:blipFill>
          <a:blip r:embed="rId2">
            <a:extLst>
              <a:ext uri="{28A0092B-C50C-407E-A947-70E740481C1C}">
                <a14:useLocalDpi xmlns:a14="http://schemas.microsoft.com/office/drawing/2010/main" val="0"/>
              </a:ext>
            </a:extLst>
          </a:blip>
          <a:srcRect/>
          <a:stretch>
            <a:fillRect/>
          </a:stretch>
        </p:blipFill>
        <p:spPr bwMode="auto">
          <a:xfrm>
            <a:off x="333777" y="598284"/>
            <a:ext cx="6150149" cy="445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6640944" y="1265873"/>
            <a:ext cx="7075055" cy="2003625"/>
          </a:xfrm>
          <a:prstGeom prst="rect">
            <a:avLst/>
          </a:prstGeom>
        </p:spPr>
        <p:txBody>
          <a:bodyPr wrap="square">
            <a:spAutoFit/>
          </a:bodyPr>
          <a:lstStyle/>
          <a:p>
            <a:pPr marL="222250" marR="4088765">
              <a:lnSpc>
                <a:spcPct val="115000"/>
              </a:lnSpc>
              <a:spcBef>
                <a:spcPts val="465"/>
              </a:spcBef>
              <a:spcAft>
                <a:spcPts val="0"/>
              </a:spcAft>
            </a:pPr>
            <a:r>
              <a:rPr lang="tr-TR" dirty="0">
                <a:latin typeface="Arial" panose="020B0604020202020204" pitchFamily="34" charset="0"/>
                <a:ea typeface="Arial" panose="020B0604020202020204" pitchFamily="34" charset="0"/>
              </a:rPr>
              <a:t>21 Haziran tarihinde Kuzey Yarım Küre’den Güney Yarım Küreye doğru gidildikçe gündüz süresi </a:t>
            </a:r>
            <a:r>
              <a:rPr lang="tr-TR" dirty="0" err="1">
                <a:latin typeface="Arial" panose="020B0604020202020204" pitchFamily="34" charset="0"/>
                <a:ea typeface="Arial" panose="020B0604020202020204" pitchFamily="34" charset="0"/>
              </a:rPr>
              <a:t>azalır,gece</a:t>
            </a:r>
            <a:r>
              <a:rPr lang="tr-TR" dirty="0">
                <a:latin typeface="Arial" panose="020B0604020202020204" pitchFamily="34" charset="0"/>
                <a:ea typeface="Arial" panose="020B0604020202020204" pitchFamily="34" charset="0"/>
              </a:rPr>
              <a:t> süresi artar.</a:t>
            </a:r>
          </a:p>
        </p:txBody>
      </p:sp>
      <p:sp>
        <p:nvSpPr>
          <p:cNvPr id="6" name="Dikdörtgen 5"/>
          <p:cNvSpPr/>
          <p:nvPr/>
        </p:nvSpPr>
        <p:spPr>
          <a:xfrm>
            <a:off x="6908799" y="3105835"/>
            <a:ext cx="2983345" cy="923330"/>
          </a:xfrm>
          <a:prstGeom prst="rect">
            <a:avLst/>
          </a:prstGeom>
        </p:spPr>
        <p:txBody>
          <a:bodyPr wrap="square">
            <a:spAutoFit/>
          </a:bodyPr>
          <a:lstStyle/>
          <a:p>
            <a:r>
              <a:rPr lang="tr-TR" dirty="0">
                <a:latin typeface="Arial" panose="020B0604020202020204" pitchFamily="34" charset="0"/>
                <a:ea typeface="Arial" panose="020B0604020202020204" pitchFamily="34" charset="0"/>
              </a:rPr>
              <a:t>X noktasından Z noktasına doğru gidildikçe gündüz süresi kısalır</a:t>
            </a:r>
            <a:endParaRPr lang="tr-TR" dirty="0"/>
          </a:p>
        </p:txBody>
      </p:sp>
      <p:pic>
        <p:nvPicPr>
          <p:cNvPr id="8" name="image27.jpeg"/>
          <p:cNvPicPr/>
          <p:nvPr/>
        </p:nvPicPr>
        <p:blipFill>
          <a:blip r:embed="rId3" cstate="print"/>
          <a:stretch>
            <a:fillRect/>
          </a:stretch>
        </p:blipFill>
        <p:spPr>
          <a:xfrm>
            <a:off x="7453744" y="4778863"/>
            <a:ext cx="1676400" cy="533400"/>
          </a:xfrm>
          <a:prstGeom prst="rect">
            <a:avLst/>
          </a:prstGeom>
        </p:spPr>
      </p:pic>
      <p:sp>
        <p:nvSpPr>
          <p:cNvPr id="7" name="Dikdörtgen 6"/>
          <p:cNvSpPr/>
          <p:nvPr/>
        </p:nvSpPr>
        <p:spPr>
          <a:xfrm>
            <a:off x="6096000" y="5574572"/>
            <a:ext cx="6096000" cy="1283428"/>
          </a:xfrm>
          <a:prstGeom prst="rect">
            <a:avLst/>
          </a:prstGeom>
        </p:spPr>
        <p:txBody>
          <a:bodyPr>
            <a:spAutoFit/>
          </a:bodyPr>
          <a:lstStyle/>
          <a:p>
            <a:pPr marL="222250" marR="11430">
              <a:lnSpc>
                <a:spcPct val="115000"/>
              </a:lnSpc>
              <a:spcAft>
                <a:spcPts val="0"/>
              </a:spcAft>
            </a:pPr>
            <a:r>
              <a:rPr lang="tr-TR" dirty="0">
                <a:latin typeface="Arial" panose="020B0604020202020204" pitchFamily="34" charset="0"/>
                <a:ea typeface="Arial" panose="020B0604020202020204" pitchFamily="34" charset="0"/>
              </a:rPr>
              <a:t>21 Haziran tarihinde Dünya’nın herhangi bir yerinden güneye doğru gidildikçe gündüz süresi kısalır.</a:t>
            </a:r>
          </a:p>
          <a:p>
            <a:r>
              <a:rPr lang="tr-TR" dirty="0">
                <a:latin typeface="Arial" panose="020B0604020202020204" pitchFamily="34" charset="0"/>
                <a:ea typeface="Arial" panose="020B0604020202020204" pitchFamily="34" charset="0"/>
              </a:rPr>
              <a:t/>
            </a:r>
            <a:br>
              <a:rPr lang="tr-TR" dirty="0">
                <a:latin typeface="Arial" panose="020B0604020202020204" pitchFamily="34" charset="0"/>
                <a:ea typeface="Arial" panose="020B0604020202020204" pitchFamily="34" charset="0"/>
              </a:rPr>
            </a:br>
            <a:endParaRPr lang="tr-TR" dirty="0"/>
          </a:p>
        </p:txBody>
      </p:sp>
    </p:spTree>
    <p:extLst>
      <p:ext uri="{BB962C8B-B14F-4D97-AF65-F5344CB8AC3E}">
        <p14:creationId xmlns:p14="http://schemas.microsoft.com/office/powerpoint/2010/main" val="2946366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1055" y="284140"/>
            <a:ext cx="9199418" cy="410882"/>
          </a:xfrm>
          <a:prstGeom prst="rect">
            <a:avLst/>
          </a:prstGeom>
        </p:spPr>
        <p:txBody>
          <a:bodyPr wrap="square">
            <a:spAutoFit/>
          </a:bodyPr>
          <a:lstStyle/>
          <a:p>
            <a:pPr marL="342900" marR="660400" lvl="0" indent="-342900">
              <a:lnSpc>
                <a:spcPct val="115000"/>
              </a:lnSpc>
              <a:spcBef>
                <a:spcPts val="370"/>
              </a:spcBef>
              <a:spcAft>
                <a:spcPts val="0"/>
              </a:spcAft>
              <a:buClr>
                <a:srgbClr val="FF0000"/>
              </a:buClr>
              <a:buSzPts val="1100"/>
              <a:buFont typeface="Arial Black" panose="020B0A04020102020204" pitchFamily="34" charset="0"/>
              <a:buChar char="●"/>
              <a:tabLst>
                <a:tab pos="353695" algn="l"/>
              </a:tabLst>
            </a:pPr>
            <a:r>
              <a:rPr lang="tr-TR" dirty="0">
                <a:solidFill>
                  <a:srgbClr val="FF0000"/>
                </a:solidFill>
                <a:latin typeface="Arial Black" panose="020B0A04020102020204" pitchFamily="34" charset="0"/>
                <a:ea typeface="Arial Black" panose="020B0A04020102020204" pitchFamily="34" charset="0"/>
                <a:cs typeface="Arial Black" panose="020B0A04020102020204" pitchFamily="34" charset="0"/>
              </a:rPr>
              <a:t>23 Eylül </a:t>
            </a:r>
            <a:r>
              <a:rPr lang="tr-TR" dirty="0">
                <a:latin typeface="Arial" panose="020B0604020202020204" pitchFamily="34" charset="0"/>
                <a:ea typeface="Arial Black" panose="020B0A04020102020204" pitchFamily="34" charset="0"/>
                <a:cs typeface="Arial Black" panose="020B0A04020102020204" pitchFamily="34" charset="0"/>
              </a:rPr>
              <a:t>(Kuzey Yarım Küre'de Sonbahar; Güney Yarım Küre'de</a:t>
            </a:r>
            <a:r>
              <a:rPr lang="tr-TR" spc="-5" dirty="0">
                <a:latin typeface="Arial" panose="020B0604020202020204" pitchFamily="34" charset="0"/>
                <a:ea typeface="Arial Black" panose="020B0A04020102020204" pitchFamily="34" charset="0"/>
                <a:cs typeface="Arial Black" panose="020B0A04020102020204" pitchFamily="34" charset="0"/>
              </a:rPr>
              <a:t> </a:t>
            </a:r>
            <a:r>
              <a:rPr lang="tr-TR" dirty="0">
                <a:latin typeface="Arial" panose="020B0604020202020204" pitchFamily="34" charset="0"/>
                <a:ea typeface="Arial Black" panose="020B0A04020102020204" pitchFamily="34" charset="0"/>
                <a:cs typeface="Arial Black" panose="020B0A04020102020204" pitchFamily="34" charset="0"/>
              </a:rPr>
              <a:t>İlkbahar)</a:t>
            </a:r>
          </a:p>
        </p:txBody>
      </p:sp>
      <p:pic>
        <p:nvPicPr>
          <p:cNvPr id="3" name="Picture 145"/>
          <p:cNvPicPr/>
          <p:nvPr/>
        </p:nvPicPr>
        <p:blipFill>
          <a:blip r:embed="rId2">
            <a:extLst>
              <a:ext uri="{28A0092B-C50C-407E-A947-70E740481C1C}">
                <a14:useLocalDpi xmlns:a14="http://schemas.microsoft.com/office/drawing/2010/main" val="0"/>
              </a:ext>
            </a:extLst>
          </a:blip>
          <a:srcRect/>
          <a:stretch>
            <a:fillRect/>
          </a:stretch>
        </p:blipFill>
        <p:spPr bwMode="auto">
          <a:xfrm>
            <a:off x="713422" y="943003"/>
            <a:ext cx="3535305" cy="31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3"/>
          <p:cNvPicPr/>
          <p:nvPr/>
        </p:nvPicPr>
        <p:blipFill>
          <a:blip r:embed="rId3">
            <a:extLst>
              <a:ext uri="{28A0092B-C50C-407E-A947-70E740481C1C}">
                <a14:useLocalDpi xmlns:a14="http://schemas.microsoft.com/office/drawing/2010/main" val="0"/>
              </a:ext>
            </a:extLst>
          </a:blip>
          <a:srcRect/>
          <a:stretch>
            <a:fillRect/>
          </a:stretch>
        </p:blipFill>
        <p:spPr bwMode="auto">
          <a:xfrm>
            <a:off x="5098474" y="943003"/>
            <a:ext cx="5209308" cy="309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48508" y="4284272"/>
            <a:ext cx="9051637" cy="1366528"/>
          </a:xfrm>
          <a:prstGeom prst="rect">
            <a:avLst/>
          </a:prstGeom>
        </p:spPr>
        <p:txBody>
          <a:bodyPr wrap="square">
            <a:spAutoFit/>
          </a:bodyPr>
          <a:lstStyle/>
          <a:p>
            <a:pPr marL="222250" marR="444500">
              <a:lnSpc>
                <a:spcPct val="115000"/>
              </a:lnSpc>
              <a:spcBef>
                <a:spcPts val="465"/>
              </a:spcBef>
              <a:spcAft>
                <a:spcPts val="0"/>
              </a:spcAft>
            </a:pPr>
            <a:r>
              <a:rPr lang="tr-TR" dirty="0">
                <a:latin typeface="Arial" panose="020B0604020202020204" pitchFamily="34" charset="0"/>
                <a:ea typeface="Arial" panose="020B0604020202020204" pitchFamily="34" charset="0"/>
              </a:rPr>
              <a:t>23 Eylül tarihinde Güneş ışınları </a:t>
            </a:r>
            <a:r>
              <a:rPr lang="tr-TR" b="1" dirty="0">
                <a:latin typeface="Arial" panose="020B0604020202020204" pitchFamily="34" charset="0"/>
                <a:ea typeface="Arial" panose="020B0604020202020204" pitchFamily="34" charset="0"/>
              </a:rPr>
              <a:t>öğle vakti Ekvator’a dik açıyla düşer. </a:t>
            </a:r>
            <a:r>
              <a:rPr lang="tr-TR" dirty="0">
                <a:latin typeface="Arial" panose="020B0604020202020204" pitchFamily="34" charset="0"/>
                <a:ea typeface="Arial" panose="020B0604020202020204" pitchFamily="34" charset="0"/>
              </a:rPr>
              <a:t>Ekvator’da öğle vakti düz zeminlerdeki aynı meridyen üzerinde bulunan</a:t>
            </a:r>
          </a:p>
          <a:p>
            <a:pPr marL="222250" marR="334645">
              <a:lnSpc>
                <a:spcPct val="115000"/>
              </a:lnSpc>
              <a:spcAft>
                <a:spcPts val="0"/>
              </a:spcAft>
            </a:pPr>
            <a:r>
              <a:rPr lang="tr-TR" dirty="0">
                <a:latin typeface="Arial" panose="020B0604020202020204" pitchFamily="34" charset="0"/>
                <a:ea typeface="Arial" panose="020B0604020202020204" pitchFamily="34" charset="0"/>
              </a:rPr>
              <a:t>bütün noktalarda Güneş aynı anda doğar aynı anda batar. Dünya’nın her yerinde gece-gündüz eşitliği (ekinoks) yaşanır.</a:t>
            </a:r>
          </a:p>
        </p:txBody>
      </p:sp>
    </p:spTree>
    <p:extLst>
      <p:ext uri="{BB962C8B-B14F-4D97-AF65-F5344CB8AC3E}">
        <p14:creationId xmlns:p14="http://schemas.microsoft.com/office/powerpoint/2010/main" val="3558446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MEVSİMLERİN OLUŞUMU</a:t>
            </a:r>
            <a:endParaRPr lang="tr-TR" dirty="0"/>
          </a:p>
        </p:txBody>
      </p:sp>
      <p:pic>
        <p:nvPicPr>
          <p:cNvPr id="3" name="Picture 20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1684317"/>
            <a:ext cx="7944787" cy="285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141413" y="2607237"/>
            <a:ext cx="8422312" cy="3558923"/>
          </a:xfrm>
          <a:prstGeom prst="rect">
            <a:avLst/>
          </a:prstGeom>
        </p:spPr>
        <p:txBody>
          <a:bodyPr wrap="square">
            <a:spAutoFit/>
          </a:bodyPr>
          <a:lstStyle/>
          <a:p>
            <a:pPr marL="222250" marR="42545">
              <a:lnSpc>
                <a:spcPct val="115000"/>
              </a:lnSpc>
              <a:spcBef>
                <a:spcPts val="985"/>
              </a:spcBef>
              <a:spcAft>
                <a:spcPts val="0"/>
              </a:spcAft>
            </a:pPr>
            <a:endParaRPr lang="tr-TR" dirty="0" smtClean="0">
              <a:latin typeface="Arial" panose="020B0604020202020204" pitchFamily="34" charset="0"/>
              <a:ea typeface="Arial" panose="020B0604020202020204" pitchFamily="34" charset="0"/>
            </a:endParaRPr>
          </a:p>
          <a:p>
            <a:pPr marL="222250" marR="42545">
              <a:lnSpc>
                <a:spcPct val="115000"/>
              </a:lnSpc>
              <a:spcBef>
                <a:spcPts val="985"/>
              </a:spcBef>
              <a:spcAft>
                <a:spcPts val="0"/>
              </a:spcAft>
            </a:pPr>
            <a:endParaRPr lang="tr-TR" dirty="0">
              <a:latin typeface="Arial" panose="020B0604020202020204" pitchFamily="34" charset="0"/>
              <a:ea typeface="Arial" panose="020B0604020202020204" pitchFamily="34" charset="0"/>
            </a:endParaRPr>
          </a:p>
          <a:p>
            <a:pPr marL="222250" marR="42545">
              <a:lnSpc>
                <a:spcPct val="115000"/>
              </a:lnSpc>
              <a:spcBef>
                <a:spcPts val="985"/>
              </a:spcBef>
              <a:spcAft>
                <a:spcPts val="0"/>
              </a:spcAft>
            </a:pPr>
            <a:endParaRPr lang="tr-TR" dirty="0" smtClean="0">
              <a:latin typeface="Arial" panose="020B0604020202020204" pitchFamily="34" charset="0"/>
              <a:ea typeface="Arial" panose="020B0604020202020204" pitchFamily="34" charset="0"/>
            </a:endParaRPr>
          </a:p>
          <a:p>
            <a:pPr marL="222250" marR="42545">
              <a:lnSpc>
                <a:spcPct val="115000"/>
              </a:lnSpc>
              <a:spcBef>
                <a:spcPts val="985"/>
              </a:spcBef>
              <a:spcAft>
                <a:spcPts val="0"/>
              </a:spcAft>
            </a:pPr>
            <a:endParaRPr lang="tr-TR" dirty="0">
              <a:latin typeface="Arial" panose="020B0604020202020204" pitchFamily="34" charset="0"/>
              <a:ea typeface="Arial" panose="020B0604020202020204" pitchFamily="34" charset="0"/>
            </a:endParaRPr>
          </a:p>
          <a:p>
            <a:pPr marL="222250" marR="42545">
              <a:lnSpc>
                <a:spcPct val="115000"/>
              </a:lnSpc>
              <a:spcBef>
                <a:spcPts val="985"/>
              </a:spcBef>
              <a:spcAft>
                <a:spcPts val="0"/>
              </a:spcAft>
            </a:pPr>
            <a:endParaRPr lang="tr-TR" dirty="0">
              <a:latin typeface="Arial" panose="020B0604020202020204" pitchFamily="34" charset="0"/>
              <a:ea typeface="Arial" panose="020B0604020202020204" pitchFamily="34" charset="0"/>
            </a:endParaRPr>
          </a:p>
          <a:p>
            <a:pPr marL="222250" marR="42545">
              <a:lnSpc>
                <a:spcPct val="115000"/>
              </a:lnSpc>
              <a:spcBef>
                <a:spcPts val="985"/>
              </a:spcBef>
              <a:spcAft>
                <a:spcPts val="0"/>
              </a:spcAft>
            </a:pPr>
            <a:r>
              <a:rPr lang="tr-TR" dirty="0" smtClean="0">
                <a:latin typeface="Arial" panose="020B0604020202020204" pitchFamily="34" charset="0"/>
                <a:ea typeface="Arial" panose="020B0604020202020204" pitchFamily="34" charset="0"/>
              </a:rPr>
              <a:t>Türkiye </a:t>
            </a:r>
            <a:r>
              <a:rPr lang="tr-TR" dirty="0">
                <a:latin typeface="Arial" panose="020B0604020202020204" pitchFamily="34" charset="0"/>
                <a:ea typeface="Arial" panose="020B0604020202020204" pitchFamily="34" charset="0"/>
              </a:rPr>
              <a:t>; ilkbahar,yaz,sonbahar,kış olmak üzere dört mevsimi yaşayan ülkelerden </a:t>
            </a:r>
            <a:r>
              <a:rPr lang="tr-TR" dirty="0" err="1">
                <a:latin typeface="Arial" panose="020B0604020202020204" pitchFamily="34" charset="0"/>
                <a:ea typeface="Arial" panose="020B0604020202020204" pitchFamily="34" charset="0"/>
              </a:rPr>
              <a:t>biridir.Yukarıdaki</a:t>
            </a:r>
            <a:r>
              <a:rPr lang="tr-TR" dirty="0">
                <a:latin typeface="Arial" panose="020B0604020202020204" pitchFamily="34" charset="0"/>
                <a:ea typeface="Arial" panose="020B0604020202020204" pitchFamily="34" charset="0"/>
              </a:rPr>
              <a:t> resim incelendiğinde her mevsimde birbirinden farklı olayların gerçekleştiğini </a:t>
            </a:r>
            <a:r>
              <a:rPr lang="tr-TR" dirty="0" err="1">
                <a:latin typeface="Arial" panose="020B0604020202020204" pitchFamily="34" charset="0"/>
                <a:ea typeface="Arial" panose="020B0604020202020204" pitchFamily="34" charset="0"/>
              </a:rPr>
              <a:t>görüyoruz.Peki</a:t>
            </a:r>
            <a:r>
              <a:rPr lang="tr-TR" dirty="0">
                <a:latin typeface="Arial" panose="020B0604020202020204" pitchFamily="34" charset="0"/>
                <a:ea typeface="Arial" panose="020B0604020202020204" pitchFamily="34" charset="0"/>
              </a:rPr>
              <a:t>, bu</a:t>
            </a:r>
          </a:p>
          <a:p>
            <a:pPr marL="222250">
              <a:spcAft>
                <a:spcPts val="0"/>
              </a:spcAft>
            </a:pPr>
            <a:r>
              <a:rPr lang="tr-TR" dirty="0">
                <a:latin typeface="Arial" panose="020B0604020202020204" pitchFamily="34" charset="0"/>
                <a:ea typeface="Arial" panose="020B0604020202020204" pitchFamily="34" charset="0"/>
              </a:rPr>
              <a:t>farklılıklar nasıl oluyor acaba?</a:t>
            </a:r>
          </a:p>
        </p:txBody>
      </p:sp>
    </p:spTree>
    <p:extLst>
      <p:ext uri="{BB962C8B-B14F-4D97-AF65-F5344CB8AC3E}">
        <p14:creationId xmlns:p14="http://schemas.microsoft.com/office/powerpoint/2010/main" val="2335303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5926" y="390390"/>
            <a:ext cx="11194473" cy="646331"/>
          </a:xfrm>
          <a:prstGeom prst="rect">
            <a:avLst/>
          </a:prstGeom>
        </p:spPr>
        <p:txBody>
          <a:bodyPr wrap="square">
            <a:spAutoFit/>
          </a:bodyPr>
          <a:lstStyle/>
          <a:p>
            <a:r>
              <a:rPr lang="tr-TR" sz="3600"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23 Eylül tarihinde Kuzey ve Güney Yarım Küreler eşit miktarda ışık alır yani güneşlenme </a:t>
            </a:r>
            <a:r>
              <a:rPr lang="tr-TR" dirty="0" smtClean="0">
                <a:latin typeface="Arial" panose="020B0604020202020204" pitchFamily="34" charset="0"/>
                <a:ea typeface="Arial" panose="020B0604020202020204" pitchFamily="34" charset="0"/>
              </a:rPr>
              <a:t>süreleri eşittir. </a:t>
            </a:r>
            <a:endParaRPr lang="tr-TR" dirty="0"/>
          </a:p>
        </p:txBody>
      </p:sp>
      <p:pic>
        <p:nvPicPr>
          <p:cNvPr id="3" name="Picture 139"/>
          <p:cNvPicPr/>
          <p:nvPr/>
        </p:nvPicPr>
        <p:blipFill>
          <a:blip r:embed="rId2">
            <a:extLst>
              <a:ext uri="{28A0092B-C50C-407E-A947-70E740481C1C}">
                <a14:useLocalDpi xmlns:a14="http://schemas.microsoft.com/office/drawing/2010/main" val="0"/>
              </a:ext>
            </a:extLst>
          </a:blip>
          <a:srcRect/>
          <a:stretch>
            <a:fillRect/>
          </a:stretch>
        </p:blipFill>
        <p:spPr bwMode="auto">
          <a:xfrm>
            <a:off x="629284" y="1297397"/>
            <a:ext cx="241871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3842325" y="1415700"/>
            <a:ext cx="6096000" cy="923330"/>
          </a:xfrm>
          <a:prstGeom prst="rect">
            <a:avLst/>
          </a:prstGeom>
        </p:spPr>
        <p:txBody>
          <a:bodyPr>
            <a:spAutoFit/>
          </a:bodyPr>
          <a:lstStyle/>
          <a:p>
            <a:r>
              <a:rPr lang="tr-TR" dirty="0">
                <a:solidFill>
                  <a:srgbClr val="0F0F0F"/>
                </a:solidFill>
                <a:latin typeface="Arial" panose="020B0604020202020204" pitchFamily="34" charset="0"/>
                <a:ea typeface="Arial" panose="020B0604020202020204" pitchFamily="34" charset="0"/>
              </a:rPr>
              <a:t>23 Eylül tarihinde Dünyanın her yerinde gece- gündüz eşitliği yaşanmasına rağmen birim yüzeye düşen Güneş enerjisi miktarları her yerde </a:t>
            </a:r>
            <a:r>
              <a:rPr lang="tr-TR" dirty="0" smtClean="0">
                <a:solidFill>
                  <a:srgbClr val="0F0F0F"/>
                </a:solidFill>
                <a:latin typeface="Arial" panose="020B0604020202020204" pitchFamily="34" charset="0"/>
                <a:ea typeface="Arial" panose="020B0604020202020204" pitchFamily="34" charset="0"/>
              </a:rPr>
              <a:t>aynı değildir.</a:t>
            </a:r>
            <a:endParaRPr lang="tr-TR" dirty="0"/>
          </a:p>
        </p:txBody>
      </p:sp>
      <p:pic>
        <p:nvPicPr>
          <p:cNvPr id="8" name="Picture 137"/>
          <p:cNvPicPr/>
          <p:nvPr/>
        </p:nvPicPr>
        <p:blipFill>
          <a:blip r:embed="rId3">
            <a:extLst>
              <a:ext uri="{28A0092B-C50C-407E-A947-70E740481C1C}">
                <a14:useLocalDpi xmlns:a14="http://schemas.microsoft.com/office/drawing/2010/main" val="0"/>
              </a:ext>
            </a:extLst>
          </a:blip>
          <a:srcRect/>
          <a:stretch>
            <a:fillRect/>
          </a:stretch>
        </p:blipFill>
        <p:spPr bwMode="auto">
          <a:xfrm>
            <a:off x="895926" y="2602648"/>
            <a:ext cx="170751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p:cNvSpPr/>
          <p:nvPr/>
        </p:nvSpPr>
        <p:spPr>
          <a:xfrm>
            <a:off x="406399" y="3267792"/>
            <a:ext cx="9328729" cy="923330"/>
          </a:xfrm>
          <a:prstGeom prst="rect">
            <a:avLst/>
          </a:prstGeom>
        </p:spPr>
        <p:txBody>
          <a:bodyPr wrap="square">
            <a:spAutoFit/>
          </a:bodyPr>
          <a:lstStyle/>
          <a:p>
            <a:pPr marL="222250" marR="12065">
              <a:spcAft>
                <a:spcPts val="0"/>
              </a:spcAft>
            </a:pPr>
            <a:r>
              <a:rPr lang="tr-TR" dirty="0">
                <a:latin typeface="Arial" panose="020B0604020202020204" pitchFamily="34" charset="0"/>
                <a:ea typeface="Arial" panose="020B0604020202020204" pitchFamily="34" charset="0"/>
              </a:rPr>
              <a:t>21 Mart ve 23 Eylül tarihlerinde Dünyanın her yerinde gece-gündüz eşitliği yaşanır. Bu duruma ekinoks denir. Ekinoks tarihlerinde </a:t>
            </a:r>
            <a:r>
              <a:rPr lang="tr-TR" dirty="0">
                <a:latin typeface="Arial Black" panose="020B0A04020102020204" pitchFamily="34" charset="0"/>
                <a:ea typeface="Arial" panose="020B0604020202020204" pitchFamily="34" charset="0"/>
              </a:rPr>
              <a:t>dönme ekseni ekvatora diktir. </a:t>
            </a:r>
            <a:r>
              <a:rPr lang="tr-TR" dirty="0">
                <a:latin typeface="Arial" panose="020B0604020202020204" pitchFamily="34" charset="0"/>
                <a:ea typeface="Arial" panose="020B0604020202020204" pitchFamily="34" charset="0"/>
              </a:rPr>
              <a:t>Ayrıca Kuzey ve Güney </a:t>
            </a:r>
            <a:r>
              <a:rPr lang="tr-TR" dirty="0" smtClean="0">
                <a:latin typeface="Arial" panose="020B0604020202020204" pitchFamily="34" charset="0"/>
                <a:ea typeface="Arial" panose="020B0604020202020204" pitchFamily="34" charset="0"/>
              </a:rPr>
              <a:t>yarım Küre </a:t>
            </a:r>
            <a:r>
              <a:rPr lang="tr-TR" dirty="0">
                <a:latin typeface="Arial" panose="020B0604020202020204" pitchFamily="34" charset="0"/>
                <a:ea typeface="Arial" panose="020B0604020202020204" pitchFamily="34" charset="0"/>
              </a:rPr>
              <a:t>eşit miktarda ışık alır.</a:t>
            </a:r>
          </a:p>
        </p:txBody>
      </p:sp>
      <p:pic>
        <p:nvPicPr>
          <p:cNvPr id="10" name="Picture 134"/>
          <p:cNvPicPr/>
          <p:nvPr/>
        </p:nvPicPr>
        <p:blipFill>
          <a:blip r:embed="rId4">
            <a:extLst>
              <a:ext uri="{28A0092B-C50C-407E-A947-70E740481C1C}">
                <a14:useLocalDpi xmlns:a14="http://schemas.microsoft.com/office/drawing/2010/main" val="0"/>
              </a:ext>
            </a:extLst>
          </a:blip>
          <a:srcRect/>
          <a:stretch>
            <a:fillRect/>
          </a:stretch>
        </p:blipFill>
        <p:spPr bwMode="auto">
          <a:xfrm>
            <a:off x="996979" y="4357763"/>
            <a:ext cx="2965422" cy="209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ikdörtgen 8"/>
          <p:cNvSpPr/>
          <p:nvPr/>
        </p:nvSpPr>
        <p:spPr>
          <a:xfrm>
            <a:off x="4054763" y="4803125"/>
            <a:ext cx="9836727" cy="1200329"/>
          </a:xfrm>
          <a:prstGeom prst="rect">
            <a:avLst/>
          </a:prstGeom>
        </p:spPr>
        <p:txBody>
          <a:bodyPr wrap="square">
            <a:spAutoFit/>
          </a:bodyPr>
          <a:lstStyle/>
          <a:p>
            <a:pPr marL="222250" marR="4142740">
              <a:spcBef>
                <a:spcPts val="465"/>
              </a:spcBef>
              <a:spcAft>
                <a:spcPts val="0"/>
              </a:spcAft>
            </a:pPr>
            <a:r>
              <a:rPr lang="tr-TR" dirty="0">
                <a:latin typeface="Arial" panose="020B0604020202020204" pitchFamily="34" charset="0"/>
                <a:ea typeface="Arial" panose="020B0604020202020204" pitchFamily="34" charset="0"/>
              </a:rPr>
              <a:t>21 Mart ve 23 Eylül tarihlerinde Aydınlanma Çemberi kutup noktalarından teğet geçer. Yani bu tarihlerde Güneş her iki kutup noktasında da görülür.</a:t>
            </a:r>
          </a:p>
        </p:txBody>
      </p:sp>
    </p:spTree>
    <p:extLst>
      <p:ext uri="{BB962C8B-B14F-4D97-AF65-F5344CB8AC3E}">
        <p14:creationId xmlns:p14="http://schemas.microsoft.com/office/powerpoint/2010/main" val="2085870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6.jpeg" descr="soru ile ilgili gÃ¶rsel sonucu"/>
          <p:cNvPicPr/>
          <p:nvPr/>
        </p:nvPicPr>
        <p:blipFill>
          <a:blip r:embed="rId2" cstate="print"/>
          <a:stretch>
            <a:fillRect/>
          </a:stretch>
        </p:blipFill>
        <p:spPr>
          <a:xfrm>
            <a:off x="1503363" y="574963"/>
            <a:ext cx="2108055" cy="1225550"/>
          </a:xfrm>
          <a:prstGeom prst="rect">
            <a:avLst/>
          </a:prstGeom>
        </p:spPr>
      </p:pic>
      <p:pic>
        <p:nvPicPr>
          <p:cNvPr id="3" name="image37.jpeg" descr="soru ile ilgili gÃ¶rsel sonucu"/>
          <p:cNvPicPr/>
          <p:nvPr/>
        </p:nvPicPr>
        <p:blipFill>
          <a:blip r:embed="rId3" cstate="print"/>
          <a:stretch>
            <a:fillRect/>
          </a:stretch>
        </p:blipFill>
        <p:spPr>
          <a:xfrm>
            <a:off x="4705581" y="351443"/>
            <a:ext cx="693420" cy="836295"/>
          </a:xfrm>
          <a:prstGeom prst="rect">
            <a:avLst/>
          </a:prstGeom>
        </p:spPr>
      </p:pic>
      <p:sp>
        <p:nvSpPr>
          <p:cNvPr id="4" name="Dikdörtgen 3"/>
          <p:cNvSpPr/>
          <p:nvPr/>
        </p:nvSpPr>
        <p:spPr>
          <a:xfrm>
            <a:off x="5329382" y="656243"/>
            <a:ext cx="6096000" cy="718402"/>
          </a:xfrm>
          <a:prstGeom prst="rect">
            <a:avLst/>
          </a:prstGeom>
        </p:spPr>
        <p:txBody>
          <a:bodyPr>
            <a:spAutoFit/>
          </a:bodyPr>
          <a:lstStyle/>
          <a:p>
            <a:pPr marL="222250" marR="1066165">
              <a:lnSpc>
                <a:spcPct val="113000"/>
              </a:lnSpc>
              <a:spcBef>
                <a:spcPts val="500"/>
              </a:spcBef>
              <a:spcAft>
                <a:spcPts val="0"/>
              </a:spcAft>
            </a:pPr>
            <a:r>
              <a:rPr lang="tr-TR" dirty="0">
                <a:solidFill>
                  <a:srgbClr val="FF0000"/>
                </a:solidFill>
                <a:latin typeface="Arial Black" panose="020B0A04020102020204" pitchFamily="34" charset="0"/>
                <a:ea typeface="Arial" panose="020B0604020202020204" pitchFamily="34" charset="0"/>
              </a:rPr>
              <a:t>Peki ya Dünya'nın eksen eğikliği olmasaydı ne olurdu?</a:t>
            </a:r>
            <a:endParaRPr lang="tr-TR" dirty="0">
              <a:latin typeface="Arial" panose="020B0604020202020204" pitchFamily="34" charset="0"/>
              <a:ea typeface="Arial" panose="020B0604020202020204" pitchFamily="34" charset="0"/>
            </a:endParaRPr>
          </a:p>
        </p:txBody>
      </p:sp>
      <p:pic>
        <p:nvPicPr>
          <p:cNvPr id="5" name="Picture 136"/>
          <p:cNvPicPr/>
          <p:nvPr/>
        </p:nvPicPr>
        <p:blipFill>
          <a:blip r:embed="rId4">
            <a:extLst>
              <a:ext uri="{28A0092B-C50C-407E-A947-70E740481C1C}">
                <a14:useLocalDpi xmlns:a14="http://schemas.microsoft.com/office/drawing/2010/main" val="0"/>
              </a:ext>
            </a:extLst>
          </a:blip>
          <a:srcRect/>
          <a:stretch>
            <a:fillRect/>
          </a:stretch>
        </p:blipFill>
        <p:spPr bwMode="auto">
          <a:xfrm>
            <a:off x="603047" y="2505132"/>
            <a:ext cx="3756517" cy="234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4484601" y="1374645"/>
            <a:ext cx="7813963" cy="5367110"/>
          </a:xfrm>
          <a:prstGeom prst="rect">
            <a:avLst/>
          </a:prstGeom>
        </p:spPr>
        <p:txBody>
          <a:bodyPr wrap="square">
            <a:spAutoFit/>
          </a:bodyPr>
          <a:lstStyle/>
          <a:p>
            <a:pPr marL="342900" marR="335280" lvl="0" indent="-342900">
              <a:lnSpc>
                <a:spcPct val="115000"/>
              </a:lnSpc>
              <a:spcAft>
                <a:spcPts val="0"/>
              </a:spcAft>
              <a:buSzPts val="1800"/>
              <a:buFont typeface="Arial" panose="020B0604020202020204" pitchFamily="34" charset="0"/>
              <a:buChar char="∙"/>
              <a:tabLst>
                <a:tab pos="349250" algn="l"/>
              </a:tabLst>
            </a:pPr>
            <a:r>
              <a:rPr lang="tr-TR" dirty="0">
                <a:latin typeface="Arial" panose="020B0604020202020204" pitchFamily="34" charset="0"/>
                <a:ea typeface="Arial" panose="020B0604020202020204" pitchFamily="34" charset="0"/>
              </a:rPr>
              <a:t>Eğer eksen eğikliği olmasaydı (2 konumu), Dünya Güneş etrafında dolanırken, Güneş ışınlarının yere düşme açısı değişmeyecek, mevsimsel sıcaklık değişimleri gerçekleşmeyecek ve böylece</a:t>
            </a:r>
            <a:r>
              <a:rPr lang="tr-TR" dirty="0">
                <a:solidFill>
                  <a:srgbClr val="FF0000"/>
                </a:solidFill>
                <a:latin typeface="Arial" panose="020B0604020202020204" pitchFamily="34" charset="0"/>
                <a:ea typeface="Arial" panose="020B0604020202020204" pitchFamily="34" charset="0"/>
              </a:rPr>
              <a:t> </a:t>
            </a:r>
            <a:r>
              <a:rPr lang="tr-TR" b="1" dirty="0">
                <a:solidFill>
                  <a:srgbClr val="FF0000"/>
                </a:solidFill>
                <a:latin typeface="Arial" panose="020B0604020202020204" pitchFamily="34" charset="0"/>
                <a:ea typeface="Arial" panose="020B0604020202020204" pitchFamily="34" charset="0"/>
              </a:rPr>
              <a:t>mevsimler de</a:t>
            </a:r>
            <a:r>
              <a:rPr lang="tr-TR" b="1" spc="-10" dirty="0">
                <a:solidFill>
                  <a:srgbClr val="FF0000"/>
                </a:solidFill>
                <a:latin typeface="Arial" panose="020B0604020202020204" pitchFamily="34" charset="0"/>
                <a:ea typeface="Arial" panose="020B0604020202020204" pitchFamily="34" charset="0"/>
              </a:rPr>
              <a:t> </a:t>
            </a:r>
            <a:r>
              <a:rPr lang="tr-TR" b="1" dirty="0">
                <a:solidFill>
                  <a:srgbClr val="FF0000"/>
                </a:solidFill>
                <a:latin typeface="Arial" panose="020B0604020202020204" pitchFamily="34" charset="0"/>
                <a:ea typeface="Arial" panose="020B0604020202020204" pitchFamily="34" charset="0"/>
              </a:rPr>
              <a:t>oluşmayacaktı.</a:t>
            </a:r>
            <a:endParaRPr lang="tr-TR" dirty="0">
              <a:latin typeface="Arial" panose="020B0604020202020204" pitchFamily="34" charset="0"/>
              <a:ea typeface="Arial" panose="020B0604020202020204" pitchFamily="34" charset="0"/>
            </a:endParaRPr>
          </a:p>
          <a:p>
            <a:pPr marL="342900" marR="411480" lvl="0" indent="-342900">
              <a:lnSpc>
                <a:spcPct val="115000"/>
              </a:lnSpc>
              <a:spcBef>
                <a:spcPts val="1000"/>
              </a:spcBef>
              <a:spcAft>
                <a:spcPts val="0"/>
              </a:spcAft>
              <a:buSzPts val="1800"/>
              <a:buFont typeface="Arial" panose="020B0604020202020204" pitchFamily="34" charset="0"/>
              <a:buChar char="∙"/>
              <a:tabLst>
                <a:tab pos="412115" algn="l"/>
              </a:tabLst>
            </a:pPr>
            <a:r>
              <a:rPr lang="tr-TR" dirty="0">
                <a:latin typeface="Arial" panose="020B0604020202020204" pitchFamily="34" charset="0"/>
                <a:ea typeface="Arial" panose="020B0604020202020204" pitchFamily="34" charset="0"/>
              </a:rPr>
              <a:t>Eğer eksen eğikliği olmasaydı Güneş ışınları yıl boyunca Ekvatora hep dik açıyla</a:t>
            </a:r>
            <a:r>
              <a:rPr lang="tr-TR" spc="-35"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düşerdi.</a:t>
            </a:r>
          </a:p>
          <a:p>
            <a:pPr marL="342900" marR="753110" lvl="0" indent="-342900">
              <a:lnSpc>
                <a:spcPct val="115000"/>
              </a:lnSpc>
              <a:spcBef>
                <a:spcPts val="1000"/>
              </a:spcBef>
              <a:spcAft>
                <a:spcPts val="0"/>
              </a:spcAft>
              <a:buSzPts val="1800"/>
              <a:buFont typeface="Arial" panose="020B0604020202020204" pitchFamily="34" charset="0"/>
              <a:buChar char="∙"/>
              <a:tabLst>
                <a:tab pos="412115" algn="l"/>
              </a:tabLst>
            </a:pPr>
            <a:r>
              <a:rPr lang="tr-TR" dirty="0">
                <a:latin typeface="Arial" panose="020B0604020202020204" pitchFamily="34" charset="0"/>
                <a:ea typeface="Arial" panose="020B0604020202020204" pitchFamily="34" charset="0"/>
              </a:rPr>
              <a:t>Eğer eksen eğikliği olmasaydı yıl boyunca Dünya’nın her yerinde gece-gündüz eşitliği yaşanırdı.</a:t>
            </a:r>
          </a:p>
          <a:p>
            <a:pPr marL="342900" marR="354965" lvl="0" indent="-342900">
              <a:lnSpc>
                <a:spcPct val="115000"/>
              </a:lnSpc>
              <a:spcBef>
                <a:spcPts val="1000"/>
              </a:spcBef>
              <a:spcAft>
                <a:spcPts val="0"/>
              </a:spcAft>
              <a:buSzPts val="1800"/>
              <a:buFont typeface="Arial" panose="020B0604020202020204" pitchFamily="34" charset="0"/>
              <a:buChar char="∙"/>
              <a:tabLst>
                <a:tab pos="412115" algn="l"/>
              </a:tabLst>
            </a:pPr>
            <a:r>
              <a:rPr lang="tr-TR" dirty="0">
                <a:latin typeface="Arial" panose="020B0604020202020204" pitchFamily="34" charset="0"/>
                <a:ea typeface="Arial" panose="020B0604020202020204" pitchFamily="34" charset="0"/>
              </a:rPr>
              <a:t>Eğer eksen eğikliği olmasaydı Dünya’daki ortalama sıcaklığındaki değişimine bağlı olarak bitki ve hayvan türleri</a:t>
            </a:r>
            <a:r>
              <a:rPr lang="tr-TR" spc="-15"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azalırdı.</a:t>
            </a:r>
          </a:p>
          <a:p>
            <a:pPr marL="342900" marR="744855" lvl="0" indent="-342900">
              <a:lnSpc>
                <a:spcPct val="115000"/>
              </a:lnSpc>
              <a:spcBef>
                <a:spcPts val="1005"/>
              </a:spcBef>
              <a:spcAft>
                <a:spcPts val="0"/>
              </a:spcAft>
              <a:buSzPts val="1800"/>
              <a:buFont typeface="Arial" panose="020B0604020202020204" pitchFamily="34" charset="0"/>
              <a:buChar char="∙"/>
              <a:tabLst>
                <a:tab pos="412115" algn="l"/>
              </a:tabLst>
            </a:pPr>
            <a:r>
              <a:rPr lang="tr-TR" dirty="0">
                <a:latin typeface="Arial" panose="020B0604020202020204" pitchFamily="34" charset="0"/>
                <a:ea typeface="Arial" panose="020B0604020202020204" pitchFamily="34" charset="0"/>
              </a:rPr>
              <a:t>Eğer eksen eğikliği olmasaydı Dönenceler ortadan</a:t>
            </a:r>
            <a:r>
              <a:rPr lang="tr-TR" spc="-5"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kalkardı.</a:t>
            </a:r>
          </a:p>
          <a:p>
            <a:pPr marL="342900" marR="442595" lvl="0" indent="-342900">
              <a:lnSpc>
                <a:spcPct val="115000"/>
              </a:lnSpc>
              <a:spcBef>
                <a:spcPts val="995"/>
              </a:spcBef>
              <a:spcAft>
                <a:spcPts val="0"/>
              </a:spcAft>
              <a:buSzPts val="1800"/>
              <a:buFont typeface="Arial" panose="020B0604020202020204" pitchFamily="34" charset="0"/>
              <a:buChar char="∙"/>
              <a:tabLst>
                <a:tab pos="412115" algn="l"/>
              </a:tabLst>
            </a:pPr>
            <a:r>
              <a:rPr lang="tr-TR" dirty="0">
                <a:latin typeface="Arial" panose="020B0604020202020204" pitchFamily="34" charset="0"/>
                <a:ea typeface="Arial" panose="020B0604020202020204" pitchFamily="34" charset="0"/>
              </a:rPr>
              <a:t>Eğer eksen eğikliği öğle vakti Güneş ışınlarının geliş açısı</a:t>
            </a:r>
            <a:r>
              <a:rPr lang="tr-TR" spc="-10"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değişmezdi.</a:t>
            </a:r>
          </a:p>
          <a:p>
            <a:pPr>
              <a:spcAft>
                <a:spcPts val="0"/>
              </a:spcAft>
            </a:pPr>
            <a:r>
              <a:rPr lang="tr-TR" dirty="0">
                <a:latin typeface="Arial" panose="020B0604020202020204" pitchFamily="34" charset="0"/>
                <a:ea typeface="Arial" panose="020B0604020202020204" pitchFamily="34" charset="0"/>
              </a:rPr>
              <a:t/>
            </a:r>
            <a:br>
              <a:rPr lang="tr-TR" dirty="0">
                <a:latin typeface="Arial" panose="020B0604020202020204" pitchFamily="34" charset="0"/>
                <a:ea typeface="Arial" panose="020B0604020202020204" pitchFamily="34" charset="0"/>
              </a:rPr>
            </a:br>
            <a:r>
              <a:rPr lang="tr-TR" sz="1400" dirty="0">
                <a:latin typeface="Arial" panose="020B0604020202020204" pitchFamily="34" charset="0"/>
                <a:ea typeface="Arial" panose="020B0604020202020204" pitchFamily="34" charset="0"/>
              </a:rPr>
              <a:t> </a:t>
            </a:r>
            <a:endParaRPr lang="tr-TR"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666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4" descr="Ã¶nemli ile ilgili gÃ¶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2743201" y="672379"/>
            <a:ext cx="4655127" cy="196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930399" y="3503136"/>
            <a:ext cx="7758545" cy="923330"/>
          </a:xfrm>
          <a:prstGeom prst="rect">
            <a:avLst/>
          </a:prstGeom>
        </p:spPr>
        <p:txBody>
          <a:bodyPr wrap="square">
            <a:spAutoFit/>
          </a:bodyPr>
          <a:lstStyle/>
          <a:p>
            <a:r>
              <a:rPr lang="tr-TR" dirty="0"/>
              <a:t>23 Eylül tarihinde Dünya’nın her yerinde ,kutup daireleri dahil, gece-gündüz eşitliği</a:t>
            </a:r>
          </a:p>
          <a:p>
            <a:r>
              <a:rPr lang="tr-TR" dirty="0" err="1"/>
              <a:t>yaşanır.Yani</a:t>
            </a:r>
            <a:r>
              <a:rPr lang="tr-TR" dirty="0"/>
              <a:t> </a:t>
            </a:r>
            <a:r>
              <a:rPr lang="tr-TR" dirty="0" err="1"/>
              <a:t>Ekvator,Dönenceler,Kutup</a:t>
            </a:r>
            <a:r>
              <a:rPr lang="tr-TR" dirty="0"/>
              <a:t> daireleri dahil Dünya’nın her yerinde 12 saat gece - 12 saat gündüz </a:t>
            </a:r>
            <a:r>
              <a:rPr lang="tr-TR" dirty="0" err="1"/>
              <a:t>yaşanır.Bu</a:t>
            </a:r>
            <a:r>
              <a:rPr lang="tr-TR" dirty="0"/>
              <a:t> duruma ekinoks denir.</a:t>
            </a:r>
          </a:p>
        </p:txBody>
      </p:sp>
    </p:spTree>
    <p:extLst>
      <p:ext uri="{BB962C8B-B14F-4D97-AF65-F5344CB8AC3E}">
        <p14:creationId xmlns:p14="http://schemas.microsoft.com/office/powerpoint/2010/main" val="2245298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908132"/>
          </a:xfrm>
        </p:spPr>
        <p:txBody>
          <a:bodyPr/>
          <a:lstStyle/>
          <a:p>
            <a:r>
              <a:rPr lang="tr-TR" dirty="0" smtClean="0"/>
              <a:t>İKLİM</a:t>
            </a:r>
            <a:endParaRPr lang="tr-TR" dirty="0"/>
          </a:p>
        </p:txBody>
      </p:sp>
      <p:pic>
        <p:nvPicPr>
          <p:cNvPr id="3" name="image44.jpeg"/>
          <p:cNvPicPr/>
          <p:nvPr/>
        </p:nvPicPr>
        <p:blipFill>
          <a:blip r:embed="rId2" cstate="print"/>
          <a:stretch>
            <a:fillRect/>
          </a:stretch>
        </p:blipFill>
        <p:spPr>
          <a:xfrm>
            <a:off x="1141413" y="1712954"/>
            <a:ext cx="5989072" cy="2644360"/>
          </a:xfrm>
          <a:prstGeom prst="rect">
            <a:avLst/>
          </a:prstGeom>
        </p:spPr>
      </p:pic>
      <p:sp>
        <p:nvSpPr>
          <p:cNvPr id="4" name="Text Box 127"/>
          <p:cNvSpPr txBox="1">
            <a:spLocks noChangeArrowheads="1"/>
          </p:cNvSpPr>
          <p:nvPr/>
        </p:nvSpPr>
        <p:spPr bwMode="auto">
          <a:xfrm>
            <a:off x="1383527" y="4543618"/>
            <a:ext cx="6082748" cy="19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0955" indent="-21590">
              <a:lnSpc>
                <a:spcPct val="100000"/>
              </a:lnSpc>
              <a:spcAft>
                <a:spcPts val="0"/>
              </a:spcAft>
            </a:pPr>
            <a:r>
              <a:rPr lang="tr-TR" sz="1100" dirty="0">
                <a:effectLst/>
                <a:latin typeface="Arial" panose="020B0604020202020204" pitchFamily="34" charset="0"/>
                <a:ea typeface="Arial" panose="020B0604020202020204" pitchFamily="34" charset="0"/>
              </a:rPr>
              <a:t>Geniş bölgelerde ve çok uzun zaman diliminde aynı kalan ortalama hava şartlarına </a:t>
            </a:r>
            <a:r>
              <a:rPr lang="tr-TR" sz="1100" dirty="0">
                <a:effectLst/>
                <a:latin typeface="Arial Black" panose="020B0A04020102020204" pitchFamily="34" charset="0"/>
                <a:ea typeface="Arial" panose="020B0604020202020204" pitchFamily="34" charset="0"/>
              </a:rPr>
              <a:t>iklim </a:t>
            </a:r>
            <a:r>
              <a:rPr lang="tr-TR" sz="1100" dirty="0">
                <a:effectLst/>
                <a:latin typeface="Arial" panose="020B0604020202020204" pitchFamily="34" charset="0"/>
                <a:ea typeface="Arial" panose="020B0604020202020204" pitchFamily="34" charset="0"/>
              </a:rPr>
              <a:t>denir.</a:t>
            </a:r>
          </a:p>
          <a:p>
            <a:pPr marL="342900" marR="22225" lvl="0" indent="-342900">
              <a:spcBef>
                <a:spcPts val="1195"/>
              </a:spcBef>
              <a:spcAft>
                <a:spcPts val="0"/>
              </a:spcAft>
              <a:buSzPts val="1100"/>
              <a:buFont typeface="Arial" panose="020B0604020202020204" pitchFamily="34" charset="0"/>
              <a:buChar char="●"/>
              <a:tabLst>
                <a:tab pos="184150" algn="l"/>
              </a:tabLst>
            </a:pPr>
            <a:r>
              <a:rPr lang="tr-TR" sz="1100" dirty="0">
                <a:effectLst/>
                <a:latin typeface="Arial" panose="020B0604020202020204" pitchFamily="34" charset="0"/>
                <a:ea typeface="Arial" panose="020B0604020202020204" pitchFamily="34" charset="0"/>
              </a:rPr>
              <a:t>Bir yerin iklimi o yerin enlemine, yükseltisine,</a:t>
            </a:r>
            <a:r>
              <a:rPr lang="tr-TR" sz="1100" spc="-105" dirty="0">
                <a:effectLst/>
                <a:latin typeface="Arial" panose="020B0604020202020204" pitchFamily="34" charset="0"/>
                <a:ea typeface="Arial" panose="020B0604020202020204" pitchFamily="34" charset="0"/>
              </a:rPr>
              <a:t> </a:t>
            </a:r>
            <a:r>
              <a:rPr lang="tr-TR" sz="1100" dirty="0">
                <a:effectLst/>
                <a:latin typeface="Arial" panose="020B0604020202020204" pitchFamily="34" charset="0"/>
                <a:ea typeface="Arial" panose="020B0604020202020204" pitchFamily="34" charset="0"/>
              </a:rPr>
              <a:t>yer şekillerine, kalıcı kar durumuna ve denizlere olan uzaklığına</a:t>
            </a:r>
            <a:r>
              <a:rPr lang="tr-TR" sz="1100" spc="-5" dirty="0">
                <a:effectLst/>
                <a:latin typeface="Arial" panose="020B0604020202020204" pitchFamily="34" charset="0"/>
                <a:ea typeface="Arial" panose="020B0604020202020204" pitchFamily="34" charset="0"/>
              </a:rPr>
              <a:t> </a:t>
            </a:r>
            <a:r>
              <a:rPr lang="tr-TR" sz="1100" dirty="0">
                <a:effectLst/>
                <a:latin typeface="Arial" panose="020B0604020202020204" pitchFamily="34" charset="0"/>
                <a:ea typeface="Arial" panose="020B0604020202020204" pitchFamily="34" charset="0"/>
              </a:rPr>
              <a:t>bağlıdır.</a:t>
            </a:r>
          </a:p>
          <a:p>
            <a:pPr>
              <a:spcBef>
                <a:spcPts val="5"/>
              </a:spcBef>
              <a:spcAft>
                <a:spcPts val="0"/>
              </a:spcAft>
            </a:pPr>
            <a:r>
              <a:rPr lang="tr-TR" sz="1000" dirty="0">
                <a:effectLst/>
                <a:latin typeface="Arial" panose="020B0604020202020204" pitchFamily="34" charset="0"/>
                <a:ea typeface="Arial" panose="020B0604020202020204" pitchFamily="34" charset="0"/>
              </a:rPr>
              <a:t> </a:t>
            </a:r>
            <a:endParaRPr lang="tr-TR" sz="1100" dirty="0">
              <a:effectLst/>
              <a:latin typeface="Arial" panose="020B0604020202020204" pitchFamily="34" charset="0"/>
              <a:ea typeface="Arial" panose="020B0604020202020204" pitchFamily="34" charset="0"/>
            </a:endParaRPr>
          </a:p>
          <a:p>
            <a:pPr marL="342900" lvl="0" indent="-342900">
              <a:spcAft>
                <a:spcPts val="0"/>
              </a:spcAft>
              <a:buSzPts val="1100"/>
              <a:buFont typeface="Arial" panose="020B0604020202020204" pitchFamily="34" charset="0"/>
              <a:buChar char="●"/>
              <a:tabLst>
                <a:tab pos="147320" algn="l"/>
              </a:tabLst>
            </a:pPr>
            <a:r>
              <a:rPr lang="tr-TR" sz="1100" dirty="0">
                <a:effectLst/>
                <a:latin typeface="Arial" panose="020B0604020202020204" pitchFamily="34" charset="0"/>
                <a:ea typeface="Arial" panose="020B0604020202020204" pitchFamily="34" charset="0"/>
              </a:rPr>
              <a:t>İklim 30-35 yıllık verilere dayanılarak</a:t>
            </a:r>
            <a:r>
              <a:rPr lang="tr-TR" sz="1100" spc="-100" dirty="0">
                <a:effectLst/>
                <a:latin typeface="Arial" panose="020B0604020202020204" pitchFamily="34" charset="0"/>
                <a:ea typeface="Arial" panose="020B0604020202020204" pitchFamily="34" charset="0"/>
              </a:rPr>
              <a:t> </a:t>
            </a:r>
            <a:r>
              <a:rPr lang="tr-TR" sz="1100" dirty="0">
                <a:effectLst/>
                <a:latin typeface="Arial" panose="020B0604020202020204" pitchFamily="34" charset="0"/>
                <a:ea typeface="Arial" panose="020B0604020202020204" pitchFamily="34" charset="0"/>
              </a:rPr>
              <a:t>oluşturulur.</a:t>
            </a:r>
          </a:p>
          <a:p>
            <a:pPr>
              <a:spcBef>
                <a:spcPts val="5"/>
              </a:spcBef>
              <a:spcAft>
                <a:spcPts val="0"/>
              </a:spcAft>
            </a:pPr>
            <a:r>
              <a:rPr lang="tr-TR" sz="1100" dirty="0">
                <a:effectLst/>
                <a:latin typeface="Arial" panose="020B0604020202020204" pitchFamily="34" charset="0"/>
                <a:ea typeface="Arial" panose="020B0604020202020204" pitchFamily="34" charset="0"/>
              </a:rPr>
              <a:t> </a:t>
            </a:r>
          </a:p>
          <a:p>
            <a:pPr marL="342900" lvl="0" indent="-342900">
              <a:spcAft>
                <a:spcPts val="0"/>
              </a:spcAft>
              <a:buSzPts val="1100"/>
              <a:buFont typeface="Arial" panose="020B0604020202020204" pitchFamily="34" charset="0"/>
              <a:buChar char="●"/>
              <a:tabLst>
                <a:tab pos="147320" algn="l"/>
              </a:tabLst>
            </a:pPr>
            <a:r>
              <a:rPr lang="tr-TR" sz="1100" dirty="0">
                <a:effectLst/>
                <a:latin typeface="Arial Black" panose="020B0A04020102020204" pitchFamily="34" charset="0"/>
                <a:ea typeface="Arial" panose="020B0604020202020204" pitchFamily="34" charset="0"/>
              </a:rPr>
              <a:t>İklimler değişebilir ve</a:t>
            </a:r>
            <a:r>
              <a:rPr lang="tr-TR" sz="1100" spc="-40" dirty="0">
                <a:effectLst/>
                <a:latin typeface="Arial Black" panose="020B0A04020102020204" pitchFamily="34" charset="0"/>
                <a:ea typeface="Arial" panose="020B0604020202020204" pitchFamily="34" charset="0"/>
              </a:rPr>
              <a:t> </a:t>
            </a:r>
            <a:r>
              <a:rPr lang="tr-TR" sz="1100" dirty="0">
                <a:effectLst/>
                <a:latin typeface="Arial Black" panose="020B0A04020102020204" pitchFamily="34" charset="0"/>
                <a:ea typeface="Arial" panose="020B0604020202020204" pitchFamily="34" charset="0"/>
              </a:rPr>
              <a:t>farklılaşabilir.</a:t>
            </a:r>
            <a:endParaRPr lang="tr-TR" sz="11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86083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7.jpeg" descr="karadeniz yaÄmur ile ilgili gÃ¶rsel sonucu"/>
          <p:cNvPicPr/>
          <p:nvPr/>
        </p:nvPicPr>
        <p:blipFill>
          <a:blip r:embed="rId2" cstate="print"/>
          <a:stretch>
            <a:fillRect/>
          </a:stretch>
        </p:blipFill>
        <p:spPr>
          <a:xfrm>
            <a:off x="1280160" y="639059"/>
            <a:ext cx="4210119" cy="2527369"/>
          </a:xfrm>
          <a:prstGeom prst="rect">
            <a:avLst/>
          </a:prstGeom>
        </p:spPr>
      </p:pic>
      <p:pic>
        <p:nvPicPr>
          <p:cNvPr id="4" name="Picture 131" descr="akdeniz iklimi ile ilgili gÃ¶rsel sonucu"/>
          <p:cNvPicPr/>
          <p:nvPr/>
        </p:nvPicPr>
        <p:blipFill>
          <a:blip r:embed="rId3">
            <a:extLst>
              <a:ext uri="{28A0092B-C50C-407E-A947-70E740481C1C}">
                <a14:useLocalDpi xmlns:a14="http://schemas.microsoft.com/office/drawing/2010/main" val="0"/>
              </a:ext>
            </a:extLst>
          </a:blip>
          <a:srcRect/>
          <a:stretch>
            <a:fillRect/>
          </a:stretch>
        </p:blipFill>
        <p:spPr bwMode="auto">
          <a:xfrm>
            <a:off x="1280160" y="3951798"/>
            <a:ext cx="4285753" cy="230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6096000" y="5013890"/>
            <a:ext cx="6096000" cy="630942"/>
          </a:xfrm>
          <a:prstGeom prst="rect">
            <a:avLst/>
          </a:prstGeom>
        </p:spPr>
        <p:txBody>
          <a:bodyPr>
            <a:spAutoFit/>
          </a:bodyPr>
          <a:lstStyle/>
          <a:p>
            <a:pPr>
              <a:lnSpc>
                <a:spcPts val="1225"/>
              </a:lnSpc>
              <a:spcAft>
                <a:spcPts val="0"/>
              </a:spcAft>
            </a:pPr>
            <a:r>
              <a:rPr lang="tr-TR" dirty="0">
                <a:latin typeface="Arial" panose="020B0604020202020204" pitchFamily="34" charset="0"/>
                <a:ea typeface="Arial" panose="020B0604020202020204" pitchFamily="34" charset="0"/>
              </a:rPr>
              <a:t>Akdeniz bölgesinde yazları sıcak ve kurak,</a:t>
            </a:r>
            <a:r>
              <a:rPr lang="tr-TR" spc="-130"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kışları</a:t>
            </a:r>
          </a:p>
          <a:p>
            <a:pPr>
              <a:lnSpc>
                <a:spcPts val="1450"/>
              </a:lnSpc>
              <a:spcBef>
                <a:spcPts val="5"/>
              </a:spcBef>
              <a:spcAft>
                <a:spcPts val="0"/>
              </a:spcAft>
            </a:pPr>
            <a:r>
              <a:rPr lang="tr-TR" dirty="0">
                <a:latin typeface="Arial" panose="020B0604020202020204" pitchFamily="34" charset="0"/>
                <a:ea typeface="Arial" panose="020B0604020202020204" pitchFamily="34" charset="0"/>
              </a:rPr>
              <a:t>ise ılık ve yağışlı geçer. Kar yağışı ve don olayı ender görülür. Bu durum Akdeniz iklimiyle</a:t>
            </a:r>
            <a:r>
              <a:rPr lang="tr-TR" spc="-110"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ilgilidir.</a:t>
            </a:r>
          </a:p>
        </p:txBody>
      </p:sp>
      <p:sp>
        <p:nvSpPr>
          <p:cNvPr id="6" name="Text Box 126"/>
          <p:cNvSpPr txBox="1">
            <a:spLocks noChangeArrowheads="1"/>
          </p:cNvSpPr>
          <p:nvPr/>
        </p:nvSpPr>
        <p:spPr bwMode="auto">
          <a:xfrm>
            <a:off x="6623436" y="1327867"/>
            <a:ext cx="5033175" cy="163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0"/>
              </a:spcAft>
            </a:pPr>
            <a:r>
              <a:rPr lang="tr-TR" dirty="0">
                <a:effectLst/>
                <a:latin typeface="Arial" panose="020B0604020202020204" pitchFamily="34" charset="0"/>
                <a:ea typeface="Arial" panose="020B0604020202020204" pitchFamily="34" charset="0"/>
              </a:rPr>
              <a:t>Karadeniz bölgesi her mevsim yağışlıdır. Yazlar serin ve yağışlı, kışlar ise ılık ve yağışlı </a:t>
            </a:r>
            <a:r>
              <a:rPr lang="tr-TR" dirty="0" err="1">
                <a:effectLst/>
                <a:latin typeface="Arial" panose="020B0604020202020204" pitchFamily="34" charset="0"/>
                <a:ea typeface="Arial" panose="020B0604020202020204" pitchFamily="34" charset="0"/>
              </a:rPr>
              <a:t>geçer.Bu</a:t>
            </a:r>
            <a:endParaRPr lang="tr-TR" dirty="0">
              <a:effectLst/>
              <a:latin typeface="Arial" panose="020B0604020202020204" pitchFamily="34" charset="0"/>
              <a:ea typeface="Arial" panose="020B0604020202020204" pitchFamily="34" charset="0"/>
            </a:endParaRPr>
          </a:p>
          <a:p>
            <a:pPr>
              <a:lnSpc>
                <a:spcPts val="1260"/>
              </a:lnSpc>
              <a:spcAft>
                <a:spcPts val="0"/>
              </a:spcAft>
            </a:pPr>
            <a:r>
              <a:rPr lang="tr-TR" dirty="0">
                <a:effectLst/>
                <a:latin typeface="Arial" panose="020B0604020202020204" pitchFamily="34" charset="0"/>
                <a:ea typeface="Arial" panose="020B0604020202020204" pitchFamily="34" charset="0"/>
              </a:rPr>
              <a:t>durum Karadeniz iklimiyle ilgilidir</a:t>
            </a:r>
            <a:r>
              <a:rPr lang="tr-TR" sz="1100" dirty="0">
                <a:effectLst/>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1409174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5.jpeg" descr="klimatoloji ile ilgili gÃ¶rsel sonucu"/>
          <p:cNvPicPr/>
          <p:nvPr/>
        </p:nvPicPr>
        <p:blipFill>
          <a:blip r:embed="rId2" cstate="print"/>
          <a:stretch>
            <a:fillRect/>
          </a:stretch>
        </p:blipFill>
        <p:spPr>
          <a:xfrm>
            <a:off x="2918129" y="577725"/>
            <a:ext cx="4802587" cy="2267585"/>
          </a:xfrm>
          <a:prstGeom prst="rect">
            <a:avLst/>
          </a:prstGeom>
        </p:spPr>
      </p:pic>
      <p:sp>
        <p:nvSpPr>
          <p:cNvPr id="5" name="Dikdörtgen 4"/>
          <p:cNvSpPr/>
          <p:nvPr/>
        </p:nvSpPr>
        <p:spPr>
          <a:xfrm>
            <a:off x="3048000" y="3105835"/>
            <a:ext cx="6096000" cy="646331"/>
          </a:xfrm>
          <a:prstGeom prst="rect">
            <a:avLst/>
          </a:prstGeom>
        </p:spPr>
        <p:txBody>
          <a:bodyPr>
            <a:spAutoFit/>
          </a:bodyPr>
          <a:lstStyle/>
          <a:p>
            <a:r>
              <a:rPr lang="tr-TR" dirty="0">
                <a:latin typeface="Arial" panose="020B0604020202020204" pitchFamily="34" charset="0"/>
                <a:ea typeface="Arial" panose="020B0604020202020204" pitchFamily="34" charset="0"/>
              </a:rPr>
              <a:t>İklimi meydana getiren etkenlerin analizi ile uğraşan bilim dalına "</a:t>
            </a:r>
            <a:r>
              <a:rPr lang="tr-TR" b="1" dirty="0">
                <a:latin typeface="Arial" panose="020B0604020202020204" pitchFamily="34" charset="0"/>
                <a:ea typeface="Arial" panose="020B0604020202020204" pitchFamily="34" charset="0"/>
              </a:rPr>
              <a:t>klimatoloji (iklim bilim</a:t>
            </a:r>
            <a:r>
              <a:rPr lang="tr-TR" dirty="0">
                <a:latin typeface="Arial" panose="020B0604020202020204" pitchFamily="34" charset="0"/>
                <a:ea typeface="Arial" panose="020B0604020202020204" pitchFamily="34" charset="0"/>
              </a:rPr>
              <a:t>)" denir</a:t>
            </a:r>
            <a:endParaRPr lang="tr-TR" dirty="0"/>
          </a:p>
        </p:txBody>
      </p:sp>
      <p:sp>
        <p:nvSpPr>
          <p:cNvPr id="10" name="Dikdörtgen 9"/>
          <p:cNvSpPr/>
          <p:nvPr/>
        </p:nvSpPr>
        <p:spPr>
          <a:xfrm>
            <a:off x="-579664" y="4438372"/>
            <a:ext cx="10082892" cy="646331"/>
          </a:xfrm>
          <a:prstGeom prst="rect">
            <a:avLst/>
          </a:prstGeom>
        </p:spPr>
        <p:txBody>
          <a:bodyPr wrap="square">
            <a:spAutoFit/>
          </a:bodyPr>
          <a:lstStyle/>
          <a:p>
            <a:pPr marL="3921125" marR="713105">
              <a:spcAft>
                <a:spcPts val="0"/>
              </a:spcAft>
            </a:pPr>
            <a:r>
              <a:rPr lang="tr-TR" dirty="0">
                <a:latin typeface="Arial" panose="020B0604020202020204" pitchFamily="34" charset="0"/>
                <a:ea typeface="Arial" panose="020B0604020202020204" pitchFamily="34" charset="0"/>
              </a:rPr>
              <a:t>Klimatoloji ile uğraşan bilim insanlarına "</a:t>
            </a:r>
            <a:r>
              <a:rPr lang="tr-TR" b="1" dirty="0">
                <a:latin typeface="Arial" panose="020B0604020202020204" pitchFamily="34" charset="0"/>
                <a:ea typeface="Arial" panose="020B0604020202020204" pitchFamily="34" charset="0"/>
              </a:rPr>
              <a:t>iklim bilimci (klimatolog)</a:t>
            </a:r>
            <a:r>
              <a:rPr lang="tr-TR" dirty="0">
                <a:latin typeface="Arial" panose="020B0604020202020204" pitchFamily="34" charset="0"/>
                <a:ea typeface="Arial" panose="020B0604020202020204" pitchFamily="34" charset="0"/>
              </a:rPr>
              <a:t>" denir.</a:t>
            </a:r>
          </a:p>
        </p:txBody>
      </p:sp>
    </p:spTree>
    <p:extLst>
      <p:ext uri="{BB962C8B-B14F-4D97-AF65-F5344CB8AC3E}">
        <p14:creationId xmlns:p14="http://schemas.microsoft.com/office/powerpoint/2010/main" val="3240360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892230"/>
          </a:xfrm>
        </p:spPr>
        <p:txBody>
          <a:bodyPr/>
          <a:lstStyle/>
          <a:p>
            <a:r>
              <a:rPr lang="tr-TR" dirty="0" smtClean="0"/>
              <a:t>HAVA OLAYLARI</a:t>
            </a:r>
            <a:endParaRPr lang="tr-TR" dirty="0"/>
          </a:p>
        </p:txBody>
      </p:sp>
      <p:pic>
        <p:nvPicPr>
          <p:cNvPr id="3" name="image46.jpeg"/>
          <p:cNvPicPr/>
          <p:nvPr/>
        </p:nvPicPr>
        <p:blipFill>
          <a:blip r:embed="rId2" cstate="print"/>
          <a:stretch>
            <a:fillRect/>
          </a:stretch>
        </p:blipFill>
        <p:spPr>
          <a:xfrm>
            <a:off x="1350962" y="1744083"/>
            <a:ext cx="3888948" cy="2008933"/>
          </a:xfrm>
          <a:prstGeom prst="rect">
            <a:avLst/>
          </a:prstGeom>
        </p:spPr>
      </p:pic>
      <p:sp>
        <p:nvSpPr>
          <p:cNvPr id="4" name="Dikdörtgen 3"/>
          <p:cNvSpPr/>
          <p:nvPr/>
        </p:nvSpPr>
        <p:spPr>
          <a:xfrm>
            <a:off x="5695784" y="2148384"/>
            <a:ext cx="6096000" cy="1200329"/>
          </a:xfrm>
          <a:prstGeom prst="rect">
            <a:avLst/>
          </a:prstGeom>
        </p:spPr>
        <p:txBody>
          <a:bodyPr>
            <a:spAutoFit/>
          </a:bodyPr>
          <a:lstStyle/>
          <a:p>
            <a:r>
              <a:rPr lang="tr-TR" dirty="0">
                <a:solidFill>
                  <a:schemeClr val="bg1"/>
                </a:solidFill>
              </a:rPr>
              <a:t>Belirli bir yerde kısa süreli olarak gerçekleşen hava koşullarına hava olayları denir</a:t>
            </a:r>
            <a:r>
              <a:rPr lang="tr-TR" dirty="0" smtClean="0">
                <a:solidFill>
                  <a:schemeClr val="bg1"/>
                </a:solidFill>
              </a:rPr>
              <a:t>.</a:t>
            </a:r>
          </a:p>
          <a:p>
            <a:r>
              <a:rPr lang="tr-TR" dirty="0" smtClean="0">
                <a:solidFill>
                  <a:schemeClr val="bg1"/>
                </a:solidFill>
              </a:rPr>
              <a:t> </a:t>
            </a:r>
            <a:r>
              <a:rPr lang="tr-TR" dirty="0">
                <a:solidFill>
                  <a:schemeClr val="bg1"/>
                </a:solidFill>
              </a:rPr>
              <a:t>Günün </a:t>
            </a:r>
            <a:r>
              <a:rPr lang="tr-TR" dirty="0" smtClean="0">
                <a:solidFill>
                  <a:schemeClr val="bg1"/>
                </a:solidFill>
              </a:rPr>
              <a:t>07.00,14.00 </a:t>
            </a:r>
            <a:r>
              <a:rPr lang="tr-TR" dirty="0">
                <a:solidFill>
                  <a:schemeClr val="bg1"/>
                </a:solidFill>
              </a:rPr>
              <a:t>ve 21.00 olmak üzere farklı saatlerinde yapılan günlük gözlemlerle belirlenir.</a:t>
            </a:r>
          </a:p>
        </p:txBody>
      </p:sp>
      <p:pic>
        <p:nvPicPr>
          <p:cNvPr id="5" name="image48.jpeg" descr="Hava olaylarÄ± neler ile ilgili gÃ¶rsel sonucu"/>
          <p:cNvPicPr/>
          <p:nvPr/>
        </p:nvPicPr>
        <p:blipFill>
          <a:blip r:embed="rId3" cstate="print"/>
          <a:stretch>
            <a:fillRect/>
          </a:stretch>
        </p:blipFill>
        <p:spPr>
          <a:xfrm>
            <a:off x="7562173" y="3671916"/>
            <a:ext cx="2872105" cy="2837815"/>
          </a:xfrm>
          <a:prstGeom prst="rect">
            <a:avLst/>
          </a:prstGeom>
        </p:spPr>
      </p:pic>
    </p:spTree>
    <p:extLst>
      <p:ext uri="{BB962C8B-B14F-4D97-AF65-F5344CB8AC3E}">
        <p14:creationId xmlns:p14="http://schemas.microsoft.com/office/powerpoint/2010/main" val="875647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871371" y="1150616"/>
            <a:ext cx="7741756" cy="1067798"/>
          </a:xfrm>
          <a:prstGeom prst="rect">
            <a:avLst/>
          </a:prstGeom>
        </p:spPr>
      </p:pic>
      <p:sp>
        <p:nvSpPr>
          <p:cNvPr id="10" name="Dikdörtgen 9"/>
          <p:cNvSpPr/>
          <p:nvPr/>
        </p:nvSpPr>
        <p:spPr>
          <a:xfrm>
            <a:off x="1783743" y="2586969"/>
            <a:ext cx="6096000" cy="1754326"/>
          </a:xfrm>
          <a:prstGeom prst="rect">
            <a:avLst/>
          </a:prstGeom>
        </p:spPr>
        <p:txBody>
          <a:bodyPr>
            <a:spAutoFit/>
          </a:bodyPr>
          <a:lstStyle/>
          <a:p>
            <a:r>
              <a:rPr lang="tr-TR" dirty="0" smtClean="0">
                <a:solidFill>
                  <a:schemeClr val="bg1"/>
                </a:solidFill>
              </a:rPr>
              <a:t>● </a:t>
            </a:r>
            <a:r>
              <a:rPr lang="tr-TR" dirty="0" smtClean="0">
                <a:solidFill>
                  <a:schemeClr val="bg1"/>
                </a:solidFill>
                <a:latin typeface="Arial" panose="020B0604020202020204" pitchFamily="34" charset="0"/>
                <a:cs typeface="Arial" panose="020B0604020202020204" pitchFamily="34" charset="0"/>
              </a:rPr>
              <a:t>İklimlerde </a:t>
            </a:r>
            <a:r>
              <a:rPr lang="tr-TR" dirty="0">
                <a:solidFill>
                  <a:schemeClr val="bg1"/>
                </a:solidFill>
                <a:latin typeface="Arial" panose="020B0604020202020204" pitchFamily="34" charset="0"/>
                <a:cs typeface="Arial" panose="020B0604020202020204" pitchFamily="34" charset="0"/>
              </a:rPr>
              <a:t>değişkenlik az ve daha kesin bilgiler verirken, hava olayları tahmini olup değişkenlikleri fazladır.</a:t>
            </a:r>
          </a:p>
          <a:p>
            <a:r>
              <a:rPr lang="tr-TR" dirty="0" smtClean="0">
                <a:solidFill>
                  <a:schemeClr val="bg1"/>
                </a:solidFill>
                <a:latin typeface="Arial" panose="020B0604020202020204" pitchFamily="34" charset="0"/>
                <a:cs typeface="Arial" panose="020B0604020202020204" pitchFamily="34" charset="0"/>
              </a:rPr>
              <a:t>● Hava </a:t>
            </a:r>
            <a:r>
              <a:rPr lang="tr-TR" dirty="0">
                <a:solidFill>
                  <a:schemeClr val="bg1"/>
                </a:solidFill>
                <a:latin typeface="Arial" panose="020B0604020202020204" pitchFamily="34" charset="0"/>
                <a:cs typeface="Arial" panose="020B0604020202020204" pitchFamily="34" charset="0"/>
              </a:rPr>
              <a:t>olaylarının gerçekleşmesini sağlayan en önemli madde su buharı (nem)</a:t>
            </a:r>
            <a:r>
              <a:rPr lang="tr-TR" dirty="0" err="1">
                <a:solidFill>
                  <a:schemeClr val="bg1"/>
                </a:solidFill>
                <a:latin typeface="Arial" panose="020B0604020202020204" pitchFamily="34" charset="0"/>
                <a:cs typeface="Arial" panose="020B0604020202020204" pitchFamily="34" charset="0"/>
              </a:rPr>
              <a:t>dır.Hava</a:t>
            </a:r>
            <a:r>
              <a:rPr lang="tr-TR" dirty="0">
                <a:solidFill>
                  <a:schemeClr val="bg1"/>
                </a:solidFill>
                <a:latin typeface="Arial" panose="020B0604020202020204" pitchFamily="34" charset="0"/>
                <a:cs typeface="Arial" panose="020B0604020202020204" pitchFamily="34" charset="0"/>
              </a:rPr>
              <a:t> sıcaklığı arttıkça buharlaşma ve terleme artacağından havadaki su buharı da artar.</a:t>
            </a:r>
          </a:p>
        </p:txBody>
      </p:sp>
    </p:spTree>
    <p:extLst>
      <p:ext uri="{BB962C8B-B14F-4D97-AF65-F5344CB8AC3E}">
        <p14:creationId xmlns:p14="http://schemas.microsoft.com/office/powerpoint/2010/main" val="4000167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6807" y="880057"/>
            <a:ext cx="4656814" cy="3816429"/>
          </a:xfrm>
          <a:prstGeom prst="rect">
            <a:avLst/>
          </a:prstGeom>
        </p:spPr>
        <p:txBody>
          <a:bodyPr wrap="square">
            <a:spAutoFit/>
          </a:bodyPr>
          <a:lstStyle/>
          <a:p>
            <a:pPr marL="309880">
              <a:spcBef>
                <a:spcPts val="790"/>
              </a:spcBef>
              <a:spcAft>
                <a:spcPts val="0"/>
              </a:spcAft>
            </a:pPr>
            <a:r>
              <a:rPr lang="tr-TR" dirty="0">
                <a:latin typeface="Arial Black" panose="020B0A04020102020204" pitchFamily="34" charset="0"/>
                <a:ea typeface="Arial" panose="020B0604020202020204" pitchFamily="34" charset="0"/>
              </a:rPr>
              <a:t>Bazı Hava Olayları</a:t>
            </a:r>
            <a:endParaRPr lang="tr-TR" dirty="0">
              <a:latin typeface="Arial" panose="020B0604020202020204" pitchFamily="34" charset="0"/>
              <a:ea typeface="Arial" panose="020B0604020202020204" pitchFamily="34" charset="0"/>
            </a:endParaRPr>
          </a:p>
          <a:p>
            <a:pPr>
              <a:spcAft>
                <a:spcPts val="0"/>
              </a:spcAft>
            </a:pPr>
            <a:r>
              <a:rPr lang="tr-TR" sz="2800" dirty="0">
                <a:latin typeface="Arial Black" panose="020B0A04020102020204" pitchFamily="34" charset="0"/>
                <a:ea typeface="Arial" panose="020B0604020202020204" pitchFamily="34" charset="0"/>
              </a:rPr>
              <a:t> </a:t>
            </a:r>
            <a:endParaRPr lang="tr-TR" dirty="0">
              <a:latin typeface="Arial" panose="020B0604020202020204" pitchFamily="34" charset="0"/>
              <a:ea typeface="Arial" panose="020B0604020202020204" pitchFamily="34" charset="0"/>
            </a:endParaRPr>
          </a:p>
          <a:p>
            <a:pPr marL="342900" lvl="0" indent="-342900">
              <a:spcAft>
                <a:spcPts val="0"/>
              </a:spcAft>
              <a:buSzPts val="1100"/>
              <a:buFont typeface="Arial" panose="020B0604020202020204" pitchFamily="34" charset="0"/>
              <a:buChar char="-"/>
              <a:tabLst>
                <a:tab pos="307975" algn="l"/>
              </a:tabLst>
            </a:pPr>
            <a:r>
              <a:rPr lang="tr-TR" dirty="0">
                <a:latin typeface="Arial" panose="020B0604020202020204" pitchFamily="34" charset="0"/>
                <a:ea typeface="Arial" panose="020B0604020202020204" pitchFamily="34" charset="0"/>
              </a:rPr>
              <a:t>Rüzgarlar</a:t>
            </a:r>
            <a:r>
              <a:rPr lang="tr-TR" spc="-5"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a:t>
            </a:r>
            <a:r>
              <a:rPr lang="tr-TR" dirty="0" err="1">
                <a:latin typeface="Arial" panose="020B0604020202020204" pitchFamily="34" charset="0"/>
                <a:ea typeface="Arial" panose="020B0604020202020204" pitchFamily="34" charset="0"/>
              </a:rPr>
              <a:t>Fırtına,Hortum,Kasırga,Tayfun</a:t>
            </a:r>
            <a:r>
              <a:rPr lang="tr-TR" dirty="0">
                <a:latin typeface="Arial" panose="020B0604020202020204" pitchFamily="34" charset="0"/>
                <a:ea typeface="Arial" panose="020B0604020202020204" pitchFamily="34" charset="0"/>
              </a:rPr>
              <a:t>)</a:t>
            </a:r>
          </a:p>
          <a:p>
            <a:pPr>
              <a:spcBef>
                <a:spcPts val="35"/>
              </a:spcBef>
              <a:spcAft>
                <a:spcPts val="0"/>
              </a:spcAft>
            </a:pPr>
            <a:r>
              <a:rPr lang="tr-TR" sz="1400" dirty="0">
                <a:latin typeface="Arial" panose="020B0604020202020204" pitchFamily="34" charset="0"/>
                <a:ea typeface="Arial" panose="020B0604020202020204" pitchFamily="34" charset="0"/>
              </a:rPr>
              <a:t> </a:t>
            </a:r>
            <a:endParaRPr lang="tr-TR" dirty="0">
              <a:latin typeface="Arial" panose="020B0604020202020204" pitchFamily="34" charset="0"/>
              <a:ea typeface="Arial" panose="020B0604020202020204" pitchFamily="34" charset="0"/>
            </a:endParaRPr>
          </a:p>
          <a:p>
            <a:pPr marL="342900" lvl="0" indent="-342900">
              <a:spcBef>
                <a:spcPts val="5"/>
              </a:spcBef>
              <a:spcAft>
                <a:spcPts val="0"/>
              </a:spcAft>
              <a:buSzPts val="1100"/>
              <a:buFont typeface="Arial" panose="020B0604020202020204" pitchFamily="34" charset="0"/>
              <a:buChar char="-"/>
              <a:tabLst>
                <a:tab pos="307975" algn="l"/>
              </a:tabLst>
            </a:pPr>
            <a:r>
              <a:rPr lang="tr-TR" dirty="0">
                <a:latin typeface="Arial" panose="020B0604020202020204" pitchFamily="34" charset="0"/>
                <a:ea typeface="Arial" panose="020B0604020202020204" pitchFamily="34" charset="0"/>
              </a:rPr>
              <a:t>Yağmur</a:t>
            </a:r>
          </a:p>
          <a:p>
            <a:pPr>
              <a:spcBef>
                <a:spcPts val="35"/>
              </a:spcBef>
              <a:spcAft>
                <a:spcPts val="0"/>
              </a:spcAft>
            </a:pPr>
            <a:r>
              <a:rPr lang="tr-TR" sz="1400" dirty="0">
                <a:latin typeface="Arial" panose="020B0604020202020204" pitchFamily="34" charset="0"/>
                <a:ea typeface="Arial" panose="020B0604020202020204" pitchFamily="34" charset="0"/>
              </a:rPr>
              <a:t> </a:t>
            </a:r>
            <a:endParaRPr lang="tr-TR" dirty="0">
              <a:latin typeface="Arial" panose="020B0604020202020204" pitchFamily="34" charset="0"/>
              <a:ea typeface="Arial" panose="020B0604020202020204" pitchFamily="34" charset="0"/>
            </a:endParaRPr>
          </a:p>
          <a:p>
            <a:pPr marL="342900" lvl="0" indent="-342900">
              <a:spcAft>
                <a:spcPts val="0"/>
              </a:spcAft>
              <a:buSzPts val="1100"/>
              <a:buFont typeface="Arial" panose="020B0604020202020204" pitchFamily="34" charset="0"/>
              <a:buChar char="-"/>
              <a:tabLst>
                <a:tab pos="307975" algn="l"/>
              </a:tabLst>
            </a:pPr>
            <a:r>
              <a:rPr lang="tr-TR" dirty="0">
                <a:latin typeface="Arial" panose="020B0604020202020204" pitchFamily="34" charset="0"/>
                <a:ea typeface="Arial" panose="020B0604020202020204" pitchFamily="34" charset="0"/>
              </a:rPr>
              <a:t>Kar</a:t>
            </a:r>
          </a:p>
          <a:p>
            <a:pPr>
              <a:spcBef>
                <a:spcPts val="40"/>
              </a:spcBef>
              <a:spcAft>
                <a:spcPts val="0"/>
              </a:spcAft>
            </a:pPr>
            <a:r>
              <a:rPr lang="tr-TR" sz="1400" dirty="0">
                <a:latin typeface="Arial" panose="020B0604020202020204" pitchFamily="34" charset="0"/>
                <a:ea typeface="Arial" panose="020B0604020202020204" pitchFamily="34" charset="0"/>
              </a:rPr>
              <a:t> </a:t>
            </a:r>
            <a:endParaRPr lang="tr-TR" dirty="0">
              <a:latin typeface="Arial" panose="020B0604020202020204" pitchFamily="34" charset="0"/>
              <a:ea typeface="Arial" panose="020B0604020202020204" pitchFamily="34" charset="0"/>
            </a:endParaRPr>
          </a:p>
          <a:p>
            <a:pPr marL="342900" lvl="0" indent="-342900">
              <a:spcAft>
                <a:spcPts val="0"/>
              </a:spcAft>
              <a:buSzPts val="1100"/>
              <a:buFont typeface="Arial" panose="020B0604020202020204" pitchFamily="34" charset="0"/>
              <a:buChar char="-"/>
              <a:tabLst>
                <a:tab pos="307975" algn="l"/>
              </a:tabLst>
            </a:pPr>
            <a:r>
              <a:rPr lang="tr-TR" dirty="0">
                <a:latin typeface="Arial" panose="020B0604020202020204" pitchFamily="34" charset="0"/>
                <a:ea typeface="Arial" panose="020B0604020202020204" pitchFamily="34" charset="0"/>
              </a:rPr>
              <a:t>Dolu</a:t>
            </a:r>
          </a:p>
          <a:p>
            <a:pPr>
              <a:spcBef>
                <a:spcPts val="40"/>
              </a:spcBef>
              <a:spcAft>
                <a:spcPts val="0"/>
              </a:spcAft>
            </a:pPr>
            <a:r>
              <a:rPr lang="tr-TR" sz="1400" dirty="0">
                <a:latin typeface="Arial" panose="020B0604020202020204" pitchFamily="34" charset="0"/>
                <a:ea typeface="Arial" panose="020B0604020202020204" pitchFamily="34" charset="0"/>
              </a:rPr>
              <a:t> </a:t>
            </a:r>
            <a:endParaRPr lang="tr-TR" dirty="0">
              <a:latin typeface="Arial" panose="020B0604020202020204" pitchFamily="34" charset="0"/>
              <a:ea typeface="Arial" panose="020B0604020202020204" pitchFamily="34" charset="0"/>
            </a:endParaRPr>
          </a:p>
          <a:p>
            <a:pPr marL="342900" lvl="0" indent="-342900">
              <a:spcAft>
                <a:spcPts val="0"/>
              </a:spcAft>
              <a:buSzPts val="1100"/>
              <a:buFont typeface="Arial" panose="020B0604020202020204" pitchFamily="34" charset="0"/>
              <a:buChar char="-"/>
              <a:tabLst>
                <a:tab pos="307975" algn="l"/>
              </a:tabLst>
            </a:pPr>
            <a:r>
              <a:rPr lang="tr-TR" dirty="0">
                <a:latin typeface="Arial" panose="020B0604020202020204" pitchFamily="34" charset="0"/>
                <a:ea typeface="Arial" panose="020B0604020202020204" pitchFamily="34" charset="0"/>
              </a:rPr>
              <a:t>Kırağı</a:t>
            </a:r>
          </a:p>
          <a:p>
            <a:pPr>
              <a:spcBef>
                <a:spcPts val="45"/>
              </a:spcBef>
              <a:spcAft>
                <a:spcPts val="0"/>
              </a:spcAft>
            </a:pPr>
            <a:r>
              <a:rPr lang="tr-TR" sz="1400" dirty="0">
                <a:latin typeface="Arial" panose="020B0604020202020204" pitchFamily="34" charset="0"/>
                <a:ea typeface="Arial" panose="020B0604020202020204" pitchFamily="34" charset="0"/>
              </a:rPr>
              <a:t> </a:t>
            </a:r>
            <a:endParaRPr lang="tr-TR" dirty="0">
              <a:latin typeface="Arial" panose="020B0604020202020204" pitchFamily="34" charset="0"/>
              <a:ea typeface="Arial" panose="020B0604020202020204" pitchFamily="34" charset="0"/>
            </a:endParaRPr>
          </a:p>
          <a:p>
            <a:pPr marL="342900" lvl="0" indent="-342900">
              <a:spcAft>
                <a:spcPts val="0"/>
              </a:spcAft>
              <a:buSzPts val="1100"/>
              <a:buFont typeface="Arial" panose="020B0604020202020204" pitchFamily="34" charset="0"/>
              <a:buChar char="-"/>
              <a:tabLst>
                <a:tab pos="307975" algn="l"/>
              </a:tabLst>
            </a:pPr>
            <a:r>
              <a:rPr lang="tr-TR" dirty="0">
                <a:latin typeface="Arial" panose="020B0604020202020204" pitchFamily="34" charset="0"/>
                <a:ea typeface="Arial" panose="020B0604020202020204" pitchFamily="34" charset="0"/>
              </a:rPr>
              <a:t>Sis</a:t>
            </a:r>
          </a:p>
        </p:txBody>
      </p:sp>
      <p:pic>
        <p:nvPicPr>
          <p:cNvPr id="3" name="Picture 120" descr="Ã¶nemli ile ilgili gÃ¶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6884726" y="768957"/>
            <a:ext cx="2875280" cy="126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6266954" y="2415391"/>
            <a:ext cx="4110824" cy="2351926"/>
          </a:xfrm>
          <a:prstGeom prst="rect">
            <a:avLst/>
          </a:prstGeom>
        </p:spPr>
        <p:txBody>
          <a:bodyPr wrap="square">
            <a:spAutoFit/>
          </a:bodyPr>
          <a:lstStyle/>
          <a:p>
            <a:pPr marL="188595">
              <a:spcBef>
                <a:spcPts val="495"/>
              </a:spcBef>
              <a:spcAft>
                <a:spcPts val="0"/>
              </a:spcAft>
            </a:pPr>
            <a:r>
              <a:rPr lang="tr-TR" dirty="0">
                <a:latin typeface="Arial Black" panose="020B0A04020102020204" pitchFamily="34" charset="0"/>
                <a:ea typeface="Arial" panose="020B0604020202020204" pitchFamily="34" charset="0"/>
              </a:rPr>
              <a:t>Hava olaylarının asıl</a:t>
            </a:r>
            <a:r>
              <a:rPr lang="tr-TR" spc="-25" dirty="0">
                <a:latin typeface="Arial Black" panose="020B0A04020102020204" pitchFamily="34" charset="0"/>
                <a:ea typeface="Arial" panose="020B0604020202020204" pitchFamily="34" charset="0"/>
              </a:rPr>
              <a:t> </a:t>
            </a:r>
            <a:r>
              <a:rPr lang="tr-TR" dirty="0">
                <a:latin typeface="Arial Black" panose="020B0A04020102020204" pitchFamily="34" charset="0"/>
                <a:ea typeface="Arial" panose="020B0604020202020204" pitchFamily="34" charset="0"/>
              </a:rPr>
              <a:t>sebebi,</a:t>
            </a:r>
            <a:endParaRPr lang="tr-TR" dirty="0">
              <a:latin typeface="Arial" panose="020B0604020202020204" pitchFamily="34" charset="0"/>
              <a:ea typeface="Arial" panose="020B0604020202020204" pitchFamily="34" charset="0"/>
            </a:endParaRPr>
          </a:p>
          <a:p>
            <a:pPr lvl="0">
              <a:spcBef>
                <a:spcPts val="1235"/>
              </a:spcBef>
              <a:spcAft>
                <a:spcPts val="0"/>
              </a:spcAft>
              <a:buSzPts val="1100"/>
              <a:tabLst>
                <a:tab pos="351790" algn="l"/>
              </a:tabLst>
            </a:pPr>
            <a:r>
              <a:rPr lang="tr-TR" dirty="0" smtClean="0">
                <a:latin typeface="Arial" panose="020B0604020202020204" pitchFamily="34" charset="0"/>
                <a:ea typeface="Arial" panose="020B0604020202020204" pitchFamily="34" charset="0"/>
              </a:rPr>
              <a:t>1.Günlük </a:t>
            </a:r>
            <a:r>
              <a:rPr lang="tr-TR" dirty="0">
                <a:latin typeface="Arial" panose="020B0604020202020204" pitchFamily="34" charset="0"/>
                <a:ea typeface="Arial" panose="020B0604020202020204" pitchFamily="34" charset="0"/>
              </a:rPr>
              <a:t>sıcaklık</a:t>
            </a:r>
            <a:r>
              <a:rPr lang="tr-TR" spc="-70"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farklılıkları</a:t>
            </a:r>
          </a:p>
          <a:p>
            <a:pPr>
              <a:spcAft>
                <a:spcPts val="0"/>
              </a:spcAft>
            </a:pPr>
            <a:r>
              <a:rPr lang="tr-TR" sz="2000" dirty="0">
                <a:latin typeface="Arial" panose="020B0604020202020204" pitchFamily="34" charset="0"/>
                <a:ea typeface="Arial" panose="020B0604020202020204" pitchFamily="34" charset="0"/>
              </a:rPr>
              <a:t> </a:t>
            </a:r>
            <a:endParaRPr lang="tr-TR" dirty="0">
              <a:latin typeface="Arial" panose="020B0604020202020204" pitchFamily="34" charset="0"/>
              <a:ea typeface="Arial" panose="020B0604020202020204" pitchFamily="34" charset="0"/>
            </a:endParaRPr>
          </a:p>
          <a:p>
            <a:pPr>
              <a:spcBef>
                <a:spcPts val="50"/>
              </a:spcBef>
              <a:spcAft>
                <a:spcPts val="0"/>
              </a:spcAft>
            </a:pPr>
            <a:r>
              <a:rPr lang="tr-TR" sz="1600" dirty="0">
                <a:latin typeface="Arial" panose="020B0604020202020204" pitchFamily="34" charset="0"/>
                <a:ea typeface="Arial" panose="020B0604020202020204" pitchFamily="34" charset="0"/>
              </a:rPr>
              <a:t> </a:t>
            </a:r>
            <a:endParaRPr lang="tr-TR" dirty="0">
              <a:latin typeface="Arial" panose="020B0604020202020204" pitchFamily="34" charset="0"/>
              <a:ea typeface="Arial" panose="020B0604020202020204" pitchFamily="34" charset="0"/>
            </a:endParaRPr>
          </a:p>
          <a:p>
            <a:pPr lvl="0">
              <a:spcBef>
                <a:spcPts val="5"/>
              </a:spcBef>
              <a:spcAft>
                <a:spcPts val="0"/>
              </a:spcAft>
              <a:buSzPts val="1100"/>
              <a:tabLst>
                <a:tab pos="351790" algn="l"/>
              </a:tabLst>
            </a:pPr>
            <a:r>
              <a:rPr lang="tr-TR" dirty="0" smtClean="0">
                <a:latin typeface="Arial" panose="020B0604020202020204" pitchFamily="34" charset="0"/>
                <a:ea typeface="Arial" panose="020B0604020202020204" pitchFamily="34" charset="0"/>
              </a:rPr>
              <a:t>2.Oluşan </a:t>
            </a:r>
            <a:r>
              <a:rPr lang="tr-TR" dirty="0">
                <a:latin typeface="Arial" panose="020B0604020202020204" pitchFamily="34" charset="0"/>
                <a:ea typeface="Arial" panose="020B0604020202020204" pitchFamily="34" charset="0"/>
              </a:rPr>
              <a:t>yüksek ve alçak basınç</a:t>
            </a:r>
            <a:r>
              <a:rPr lang="tr-TR" spc="-15"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alanları</a:t>
            </a:r>
          </a:p>
          <a:p>
            <a:pPr>
              <a:spcAft>
                <a:spcPts val="0"/>
              </a:spcAft>
            </a:pPr>
            <a:r>
              <a:rPr lang="tr-TR" sz="1400" dirty="0">
                <a:latin typeface="Arial" panose="020B0604020202020204" pitchFamily="34" charset="0"/>
                <a:ea typeface="Arial" panose="020B0604020202020204" pitchFamily="34" charset="0"/>
              </a:rPr>
              <a:t> </a:t>
            </a:r>
            <a:endParaRPr lang="tr-TR" dirty="0">
              <a:latin typeface="Arial" panose="020B0604020202020204" pitchFamily="34" charset="0"/>
              <a:ea typeface="Arial" panose="020B0604020202020204" pitchFamily="34" charset="0"/>
            </a:endParaRPr>
          </a:p>
          <a:p>
            <a:pPr>
              <a:spcAft>
                <a:spcPts val="0"/>
              </a:spcAft>
            </a:pPr>
            <a:r>
              <a:rPr lang="tr-TR" sz="1400" dirty="0">
                <a:latin typeface="Arial" panose="020B0604020202020204" pitchFamily="34" charset="0"/>
                <a:ea typeface="Arial" panose="020B0604020202020204" pitchFamily="34" charset="0"/>
              </a:rPr>
              <a:t> </a:t>
            </a:r>
            <a:endParaRPr lang="tr-TR"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07514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9"/>
            <a:ext cx="9905998" cy="359492"/>
          </a:xfrm>
        </p:spPr>
        <p:txBody>
          <a:bodyPr>
            <a:normAutofit fontScale="90000"/>
          </a:bodyPr>
          <a:lstStyle/>
          <a:p>
            <a:r>
              <a:rPr lang="tr-TR" dirty="0" smtClean="0"/>
              <a:t>Rüzgar</a:t>
            </a:r>
            <a:endParaRPr lang="tr-TR" dirty="0"/>
          </a:p>
        </p:txBody>
      </p:sp>
      <p:sp>
        <p:nvSpPr>
          <p:cNvPr id="3" name="Dikdörtgen 2"/>
          <p:cNvSpPr/>
          <p:nvPr/>
        </p:nvSpPr>
        <p:spPr>
          <a:xfrm>
            <a:off x="885245" y="1074924"/>
            <a:ext cx="10675951" cy="646331"/>
          </a:xfrm>
          <a:prstGeom prst="rect">
            <a:avLst/>
          </a:prstGeom>
        </p:spPr>
        <p:txBody>
          <a:bodyPr wrap="square">
            <a:spAutoFit/>
          </a:bodyPr>
          <a:lstStyle/>
          <a:p>
            <a:r>
              <a:rPr lang="tr-TR" dirty="0">
                <a:solidFill>
                  <a:schemeClr val="bg1"/>
                </a:solidFill>
                <a:latin typeface="Arial" panose="020B0604020202020204" pitchFamily="34" charset="0"/>
                <a:ea typeface="Arial" panose="020B0604020202020204" pitchFamily="34" charset="0"/>
              </a:rPr>
              <a:t>Dünya’da yeryüzüne yakın, yatay yönde meydana gelen hava hareketlerine </a:t>
            </a:r>
            <a:r>
              <a:rPr lang="tr-TR" dirty="0">
                <a:solidFill>
                  <a:schemeClr val="bg1"/>
                </a:solidFill>
                <a:latin typeface="Arial Black" panose="020B0A04020102020204" pitchFamily="34" charset="0"/>
                <a:ea typeface="Arial" panose="020B0604020202020204" pitchFamily="34" charset="0"/>
                <a:cs typeface="Arial" panose="020B0604020202020204" pitchFamily="34" charset="0"/>
              </a:rPr>
              <a:t>rüzgâr </a:t>
            </a:r>
            <a:r>
              <a:rPr lang="tr-TR" dirty="0">
                <a:solidFill>
                  <a:schemeClr val="bg1"/>
                </a:solidFill>
                <a:latin typeface="Arial" panose="020B0604020202020204" pitchFamily="34" charset="0"/>
                <a:ea typeface="Arial" panose="020B0604020202020204" pitchFamily="34" charset="0"/>
              </a:rPr>
              <a:t>denir. Rüzgârların oluşumunun </a:t>
            </a:r>
            <a:r>
              <a:rPr lang="tr-TR" b="1" u="heavy" dirty="0">
                <a:solidFill>
                  <a:schemeClr val="bg1"/>
                </a:solidFill>
                <a:latin typeface="Arial" panose="020B0604020202020204" pitchFamily="34" charset="0"/>
                <a:ea typeface="Arial" panose="020B0604020202020204" pitchFamily="34" charset="0"/>
              </a:rPr>
              <a:t>temel sebebi</a:t>
            </a:r>
            <a:r>
              <a:rPr lang="tr-TR" b="1" dirty="0">
                <a:solidFill>
                  <a:schemeClr val="bg1"/>
                </a:solidFill>
                <a:latin typeface="Arial" panose="020B0604020202020204" pitchFamily="34" charset="0"/>
                <a:ea typeface="Arial" panose="020B0604020202020204" pitchFamily="34" charset="0"/>
              </a:rPr>
              <a:t> basınç farkı</a:t>
            </a:r>
            <a:r>
              <a:rPr lang="tr-TR" dirty="0">
                <a:solidFill>
                  <a:schemeClr val="bg1"/>
                </a:solidFill>
                <a:latin typeface="Arial" panose="020B0604020202020204" pitchFamily="34" charset="0"/>
                <a:ea typeface="Arial" panose="020B0604020202020204" pitchFamily="34" charset="0"/>
              </a:rPr>
              <a:t>dır</a:t>
            </a:r>
            <a:endParaRPr lang="tr-TR" dirty="0">
              <a:solidFill>
                <a:schemeClr val="bg1"/>
              </a:solidFill>
            </a:endParaRPr>
          </a:p>
        </p:txBody>
      </p:sp>
      <p:pic>
        <p:nvPicPr>
          <p:cNvPr id="9" name="Resim 8"/>
          <p:cNvPicPr>
            <a:picLocks noChangeAspect="1"/>
          </p:cNvPicPr>
          <p:nvPr/>
        </p:nvPicPr>
        <p:blipFill>
          <a:blip r:embed="rId2"/>
          <a:stretch>
            <a:fillRect/>
          </a:stretch>
        </p:blipFill>
        <p:spPr>
          <a:xfrm>
            <a:off x="8348871" y="1910301"/>
            <a:ext cx="2576222" cy="3114923"/>
          </a:xfrm>
          <a:prstGeom prst="rect">
            <a:avLst/>
          </a:prstGeom>
        </p:spPr>
      </p:pic>
      <p:pic>
        <p:nvPicPr>
          <p:cNvPr id="10" name="Resim 9"/>
          <p:cNvPicPr>
            <a:picLocks noChangeAspect="1"/>
          </p:cNvPicPr>
          <p:nvPr/>
        </p:nvPicPr>
        <p:blipFill>
          <a:blip r:embed="rId3"/>
          <a:stretch>
            <a:fillRect/>
          </a:stretch>
        </p:blipFill>
        <p:spPr>
          <a:xfrm>
            <a:off x="423795" y="1949063"/>
            <a:ext cx="3114536" cy="3037398"/>
          </a:xfrm>
          <a:prstGeom prst="rect">
            <a:avLst/>
          </a:prstGeom>
        </p:spPr>
      </p:pic>
      <p:pic>
        <p:nvPicPr>
          <p:cNvPr id="11" name="image50.jpeg"/>
          <p:cNvPicPr/>
          <p:nvPr/>
        </p:nvPicPr>
        <p:blipFill>
          <a:blip r:embed="rId4" cstate="print"/>
          <a:stretch>
            <a:fillRect/>
          </a:stretch>
        </p:blipFill>
        <p:spPr>
          <a:xfrm>
            <a:off x="3538331" y="1910301"/>
            <a:ext cx="4810540" cy="3037398"/>
          </a:xfrm>
          <a:prstGeom prst="rect">
            <a:avLst/>
          </a:prstGeom>
        </p:spPr>
      </p:pic>
      <p:sp>
        <p:nvSpPr>
          <p:cNvPr id="12" name="Dikdörtgen 11"/>
          <p:cNvSpPr/>
          <p:nvPr/>
        </p:nvSpPr>
        <p:spPr>
          <a:xfrm>
            <a:off x="1065475" y="5063986"/>
            <a:ext cx="8865704" cy="1047979"/>
          </a:xfrm>
          <a:prstGeom prst="rect">
            <a:avLst/>
          </a:prstGeom>
        </p:spPr>
        <p:txBody>
          <a:bodyPr wrap="square">
            <a:spAutoFit/>
          </a:bodyPr>
          <a:lstStyle/>
          <a:p>
            <a:pPr marL="222250" marR="421005">
              <a:lnSpc>
                <a:spcPct val="115000"/>
              </a:lnSpc>
              <a:spcAft>
                <a:spcPts val="0"/>
              </a:spcAft>
            </a:pPr>
            <a:r>
              <a:rPr lang="tr-TR" dirty="0">
                <a:latin typeface="Arial" panose="020B0604020202020204" pitchFamily="34" charset="0"/>
                <a:ea typeface="Arial" panose="020B0604020202020204" pitchFamily="34" charset="0"/>
              </a:rPr>
              <a:t>Hava daima yüksek basınç merkezinden alçak basınç merkezine doğru hareket eder. Bu </a:t>
            </a:r>
            <a:r>
              <a:rPr lang="tr-TR" dirty="0">
                <a:latin typeface="Arial Black" panose="020B0A04020102020204" pitchFamily="34" charset="0"/>
                <a:ea typeface="Arial" panose="020B0604020202020204" pitchFamily="34" charset="0"/>
              </a:rPr>
              <a:t>basınç farkı sonucunda </a:t>
            </a:r>
            <a:r>
              <a:rPr lang="tr-TR" dirty="0">
                <a:latin typeface="Arial" panose="020B0604020202020204" pitchFamily="34" charset="0"/>
                <a:ea typeface="Arial" panose="020B0604020202020204" pitchFamily="34" charset="0"/>
              </a:rPr>
              <a:t>rüzgârlar oluşur. Rüzgârlar Dünya’mızın günlük dönüş hareketiyle sürekli devam eder.</a:t>
            </a:r>
          </a:p>
        </p:txBody>
      </p:sp>
    </p:spTree>
    <p:extLst>
      <p:ext uri="{BB962C8B-B14F-4D97-AF65-F5344CB8AC3E}">
        <p14:creationId xmlns:p14="http://schemas.microsoft.com/office/powerpoint/2010/main" val="3787389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Ã¼nyanÄ±n dolanma hareketi ile ilgili gÃ¶rsel sonucu"/>
          <p:cNvPicPr/>
          <p:nvPr/>
        </p:nvPicPr>
        <p:blipFill>
          <a:blip r:embed="rId2" cstate="print"/>
          <a:stretch>
            <a:fillRect/>
          </a:stretch>
        </p:blipFill>
        <p:spPr>
          <a:xfrm>
            <a:off x="922108" y="576789"/>
            <a:ext cx="7817158" cy="3275684"/>
          </a:xfrm>
          <a:prstGeom prst="rect">
            <a:avLst/>
          </a:prstGeom>
        </p:spPr>
      </p:pic>
      <p:sp>
        <p:nvSpPr>
          <p:cNvPr id="5" name="Dikdörtgen 4"/>
          <p:cNvSpPr/>
          <p:nvPr/>
        </p:nvSpPr>
        <p:spPr>
          <a:xfrm>
            <a:off x="754505" y="4306172"/>
            <a:ext cx="6096000" cy="1813317"/>
          </a:xfrm>
          <a:prstGeom prst="rect">
            <a:avLst/>
          </a:prstGeom>
        </p:spPr>
        <p:txBody>
          <a:bodyPr>
            <a:spAutoFit/>
          </a:bodyPr>
          <a:lstStyle/>
          <a:p>
            <a:pPr marL="222250">
              <a:lnSpc>
                <a:spcPct val="115000"/>
              </a:lnSpc>
              <a:spcBef>
                <a:spcPts val="5"/>
              </a:spcBef>
              <a:spcAft>
                <a:spcPts val="0"/>
              </a:spcAft>
            </a:pPr>
            <a:r>
              <a:rPr lang="tr-TR" dirty="0">
                <a:latin typeface="Arial" panose="020B0604020202020204" pitchFamily="34" charset="0"/>
                <a:ea typeface="Arial" panose="020B0604020202020204" pitchFamily="34" charset="0"/>
              </a:rPr>
              <a:t>Dünya'nın kendi etrafında dönme hareketi ve Güneş etrafında dolanma hareketi yaptığını öğrenmiştik.</a:t>
            </a:r>
          </a:p>
          <a:p>
            <a:pPr marL="222250" marR="212725">
              <a:lnSpc>
                <a:spcPct val="115000"/>
              </a:lnSpc>
              <a:spcBef>
                <a:spcPts val="1000"/>
              </a:spcBef>
              <a:spcAft>
                <a:spcPts val="0"/>
              </a:spcAft>
            </a:pPr>
            <a:r>
              <a:rPr lang="tr-TR" dirty="0">
                <a:latin typeface="Arial" panose="020B0604020202020204" pitchFamily="34" charset="0"/>
                <a:ea typeface="Arial" panose="020B0604020202020204" pitchFamily="34" charset="0"/>
              </a:rPr>
              <a:t>Dünya'nın kendi ekseni etrafında dönme hareketi sonucu gece ve gündüz </a:t>
            </a:r>
            <a:r>
              <a:rPr lang="tr-TR" dirty="0" err="1">
                <a:latin typeface="Arial" panose="020B0604020202020204" pitchFamily="34" charset="0"/>
                <a:ea typeface="Arial" panose="020B0604020202020204" pitchFamily="34" charset="0"/>
              </a:rPr>
              <a:t>oluşur.Bu</a:t>
            </a:r>
            <a:r>
              <a:rPr lang="tr-TR" dirty="0">
                <a:latin typeface="Arial" panose="020B0604020202020204" pitchFamily="34" charset="0"/>
                <a:ea typeface="Arial" panose="020B0604020202020204" pitchFamily="34" charset="0"/>
              </a:rPr>
              <a:t> durum gece ve gündüz sıcaklık farklılıklarının oluşmasına neden olur.</a:t>
            </a:r>
          </a:p>
        </p:txBody>
      </p:sp>
    </p:spTree>
    <p:extLst>
      <p:ext uri="{BB962C8B-B14F-4D97-AF65-F5344CB8AC3E}">
        <p14:creationId xmlns:p14="http://schemas.microsoft.com/office/powerpoint/2010/main" val="1056881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524786"/>
            <a:ext cx="9905998" cy="500932"/>
          </a:xfrm>
        </p:spPr>
        <p:txBody>
          <a:bodyPr>
            <a:normAutofit fontScale="90000"/>
          </a:bodyPr>
          <a:lstStyle/>
          <a:p>
            <a:r>
              <a:rPr lang="tr-TR" dirty="0"/>
              <a:t>Havadaki Nem (Su Buharı)</a:t>
            </a:r>
            <a:br>
              <a:rPr lang="tr-TR" dirty="0"/>
            </a:br>
            <a:endParaRPr lang="tr-TR" dirty="0"/>
          </a:p>
        </p:txBody>
      </p:sp>
      <p:sp>
        <p:nvSpPr>
          <p:cNvPr id="4" name="Dikdörtgen 3"/>
          <p:cNvSpPr/>
          <p:nvPr/>
        </p:nvSpPr>
        <p:spPr>
          <a:xfrm>
            <a:off x="1020418" y="1200105"/>
            <a:ext cx="6096000" cy="1324978"/>
          </a:xfrm>
          <a:prstGeom prst="rect">
            <a:avLst/>
          </a:prstGeom>
        </p:spPr>
        <p:txBody>
          <a:bodyPr>
            <a:spAutoFit/>
          </a:bodyPr>
          <a:lstStyle/>
          <a:p>
            <a:pPr>
              <a:lnSpc>
                <a:spcPct val="115000"/>
              </a:lnSpc>
              <a:spcBef>
                <a:spcPts val="1230"/>
              </a:spcBef>
              <a:spcAft>
                <a:spcPts val="0"/>
              </a:spcAft>
            </a:pPr>
            <a:r>
              <a:rPr lang="tr-TR" dirty="0">
                <a:latin typeface="Arial" panose="020B0604020202020204" pitchFamily="34" charset="0"/>
                <a:ea typeface="Arial" panose="020B0604020202020204" pitchFamily="34" charset="0"/>
              </a:rPr>
              <a:t>Havada bulunan su buharının (nemin) gökyüzüne yakın yerlerde </a:t>
            </a:r>
            <a:r>
              <a:rPr lang="tr-TR" dirty="0" err="1">
                <a:latin typeface="Arial" panose="020B0604020202020204" pitchFamily="34" charset="0"/>
                <a:ea typeface="Arial" panose="020B0604020202020204" pitchFamily="34" charset="0"/>
              </a:rPr>
              <a:t>yoğuşmasıyla</a:t>
            </a:r>
            <a:r>
              <a:rPr lang="tr-TR" dirty="0">
                <a:latin typeface="Arial" panose="020B0604020202020204" pitchFamily="34" charset="0"/>
                <a:ea typeface="Arial" panose="020B0604020202020204" pitchFamily="34" charset="0"/>
              </a:rPr>
              <a:t> </a:t>
            </a:r>
            <a:r>
              <a:rPr lang="tr-TR" b="1" dirty="0">
                <a:latin typeface="Arial" panose="020B0604020202020204" pitchFamily="34" charset="0"/>
                <a:ea typeface="Arial" panose="020B0604020202020204" pitchFamily="34" charset="0"/>
              </a:rPr>
              <a:t>yağmur, </a:t>
            </a:r>
            <a:r>
              <a:rPr lang="tr-TR" b="1" dirty="0" err="1">
                <a:latin typeface="Arial" panose="020B0604020202020204" pitchFamily="34" charset="0"/>
                <a:ea typeface="Arial" panose="020B0604020202020204" pitchFamily="34" charset="0"/>
              </a:rPr>
              <a:t>kar,dolu</a:t>
            </a:r>
            <a:r>
              <a:rPr lang="tr-TR" b="1"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yeryüzüne yakın yerlerde </a:t>
            </a:r>
            <a:r>
              <a:rPr lang="tr-TR" dirty="0" err="1">
                <a:latin typeface="Arial" panose="020B0604020202020204" pitchFamily="34" charset="0"/>
                <a:ea typeface="Arial" panose="020B0604020202020204" pitchFamily="34" charset="0"/>
              </a:rPr>
              <a:t>yoğuşmasıyla</a:t>
            </a:r>
            <a:r>
              <a:rPr lang="tr-TR" dirty="0">
                <a:latin typeface="Arial" panose="020B0604020202020204" pitchFamily="34" charset="0"/>
                <a:ea typeface="Arial" panose="020B0604020202020204" pitchFamily="34" charset="0"/>
              </a:rPr>
              <a:t> ise</a:t>
            </a:r>
          </a:p>
          <a:p>
            <a:pPr>
              <a:spcBef>
                <a:spcPts val="5"/>
              </a:spcBef>
              <a:spcAft>
                <a:spcPts val="0"/>
              </a:spcAft>
            </a:pPr>
            <a:r>
              <a:rPr lang="tr-TR" b="1" dirty="0" err="1">
                <a:latin typeface="Arial" panose="020B0604020202020204" pitchFamily="34" charset="0"/>
                <a:ea typeface="Arial" panose="020B0604020202020204" pitchFamily="34" charset="0"/>
              </a:rPr>
              <a:t>çiy,kırağı</a:t>
            </a:r>
            <a:r>
              <a:rPr lang="tr-TR" b="1" dirty="0">
                <a:latin typeface="Arial" panose="020B0604020202020204" pitchFamily="34" charset="0"/>
                <a:ea typeface="Arial" panose="020B0604020202020204" pitchFamily="34" charset="0"/>
              </a:rPr>
              <a:t> ve sis </a:t>
            </a:r>
            <a:r>
              <a:rPr lang="tr-TR" dirty="0">
                <a:latin typeface="Arial" panose="020B0604020202020204" pitchFamily="34" charset="0"/>
                <a:ea typeface="Arial" panose="020B0604020202020204" pitchFamily="34" charset="0"/>
              </a:rPr>
              <a:t>nemli oluşur.</a:t>
            </a:r>
          </a:p>
        </p:txBody>
      </p:sp>
      <p:pic>
        <p:nvPicPr>
          <p:cNvPr id="5" name="Picture 110"/>
          <p:cNvPicPr/>
          <p:nvPr/>
        </p:nvPicPr>
        <p:blipFill>
          <a:blip r:embed="rId2">
            <a:extLst>
              <a:ext uri="{28A0092B-C50C-407E-A947-70E740481C1C}">
                <a14:useLocalDpi xmlns:a14="http://schemas.microsoft.com/office/drawing/2010/main" val="0"/>
              </a:ext>
            </a:extLst>
          </a:blip>
          <a:srcRect/>
          <a:stretch>
            <a:fillRect/>
          </a:stretch>
        </p:blipFill>
        <p:spPr bwMode="auto">
          <a:xfrm>
            <a:off x="1579796" y="2699470"/>
            <a:ext cx="6586194" cy="324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280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81876" y="199827"/>
            <a:ext cx="7940703" cy="1477328"/>
          </a:xfrm>
          <a:prstGeom prst="rect">
            <a:avLst/>
          </a:prstGeom>
        </p:spPr>
        <p:txBody>
          <a:bodyPr wrap="square">
            <a:spAutoFit/>
          </a:bodyPr>
          <a:lstStyle/>
          <a:p>
            <a:pPr>
              <a:spcAft>
                <a:spcPts val="0"/>
              </a:spcAft>
            </a:pPr>
            <a:r>
              <a:rPr lang="tr-TR" dirty="0">
                <a:latin typeface="Arial Black" panose="020B0A04020102020204" pitchFamily="34" charset="0"/>
                <a:ea typeface="Arial" panose="020B0604020202020204" pitchFamily="34" charset="0"/>
              </a:rPr>
              <a:t>a) Yağmur: </a:t>
            </a:r>
            <a:r>
              <a:rPr lang="tr-TR" dirty="0">
                <a:latin typeface="Arial" panose="020B0604020202020204" pitchFamily="34" charset="0"/>
                <a:ea typeface="Arial" panose="020B0604020202020204" pitchFamily="34" charset="0"/>
              </a:rPr>
              <a:t>Sıcak havanın etkisiyle yeryüzünde buharlaşan su, yükseklere doğru çıktıkça soğuk hava ile karşılaşarak </a:t>
            </a:r>
            <a:r>
              <a:rPr lang="tr-TR" dirty="0" err="1">
                <a:latin typeface="Arial" panose="020B0604020202020204" pitchFamily="34" charset="0"/>
                <a:ea typeface="Arial" panose="020B0604020202020204" pitchFamily="34" charset="0"/>
              </a:rPr>
              <a:t>yoğuşur</a:t>
            </a:r>
            <a:r>
              <a:rPr lang="tr-TR" dirty="0">
                <a:latin typeface="Arial" panose="020B0604020202020204" pitchFamily="34" charset="0"/>
                <a:ea typeface="Arial" panose="020B0604020202020204" pitchFamily="34" charset="0"/>
              </a:rPr>
              <a:t> ve küçük su damlacıkları hâline gelir. Gökyüzünde birleşip büyüyen bu su damlacıkları ağırlaşarak yeryüzüne iner. Böylece </a:t>
            </a:r>
            <a:r>
              <a:rPr lang="tr-TR" b="1" dirty="0">
                <a:latin typeface="Arial" panose="020B0604020202020204" pitchFamily="34" charset="0"/>
                <a:ea typeface="Arial" panose="020B0604020202020204" pitchFamily="34" charset="0"/>
              </a:rPr>
              <a:t>yağmur </a:t>
            </a:r>
            <a:r>
              <a:rPr lang="tr-TR" dirty="0">
                <a:latin typeface="Arial" panose="020B0604020202020204" pitchFamily="34" charset="0"/>
                <a:ea typeface="Arial" panose="020B0604020202020204" pitchFamily="34" charset="0"/>
              </a:rPr>
              <a:t>oluşur. Yağmurun fazla yağması sele neden olabilir.</a:t>
            </a:r>
          </a:p>
        </p:txBody>
      </p:sp>
      <p:sp>
        <p:nvSpPr>
          <p:cNvPr id="3" name="Dikdörtgen 2"/>
          <p:cNvSpPr/>
          <p:nvPr/>
        </p:nvSpPr>
        <p:spPr>
          <a:xfrm>
            <a:off x="834133" y="1661234"/>
            <a:ext cx="8028168" cy="1214692"/>
          </a:xfrm>
          <a:prstGeom prst="rect">
            <a:avLst/>
          </a:prstGeom>
        </p:spPr>
        <p:txBody>
          <a:bodyPr wrap="square">
            <a:spAutoFit/>
          </a:bodyPr>
          <a:lstStyle/>
          <a:p>
            <a:pPr>
              <a:lnSpc>
                <a:spcPct val="115000"/>
              </a:lnSpc>
              <a:spcAft>
                <a:spcPts val="0"/>
              </a:spcAft>
            </a:pPr>
            <a:r>
              <a:rPr lang="tr-TR" dirty="0">
                <a:latin typeface="Arial Black" panose="020B0A04020102020204" pitchFamily="34" charset="0"/>
                <a:ea typeface="Arial" panose="020B0604020202020204" pitchFamily="34" charset="0"/>
              </a:rPr>
              <a:t>b) Kar: </a:t>
            </a:r>
            <a:r>
              <a:rPr lang="tr-TR" dirty="0">
                <a:latin typeface="Arial" panose="020B0604020202020204" pitchFamily="34" charset="0"/>
                <a:ea typeface="Arial" panose="020B0604020202020204" pitchFamily="34" charset="0"/>
              </a:rPr>
              <a:t>Soğuk hava etkisiyle karşılaşan su buharı buz kristalleri haline gelir. Buz kristalleri birleşerek kar tanelerini oluşturur. Kar taneleri yeryüzüne iner. (Eğer yeryüzü sıcaklığı suyun donma noktasında</a:t>
            </a:r>
          </a:p>
          <a:p>
            <a:pPr>
              <a:lnSpc>
                <a:spcPts val="1260"/>
              </a:lnSpc>
              <a:spcAft>
                <a:spcPts val="0"/>
              </a:spcAft>
            </a:pPr>
            <a:r>
              <a:rPr lang="tr-TR" dirty="0">
                <a:latin typeface="Arial" panose="020B0604020202020204" pitchFamily="34" charset="0"/>
                <a:ea typeface="Arial" panose="020B0604020202020204" pitchFamily="34" charset="0"/>
              </a:rPr>
              <a:t>veya daha düşükse yağış kar şeklinde olur)</a:t>
            </a:r>
          </a:p>
        </p:txBody>
      </p:sp>
      <p:sp>
        <p:nvSpPr>
          <p:cNvPr id="4" name="Dikdörtgen 3"/>
          <p:cNvSpPr/>
          <p:nvPr/>
        </p:nvSpPr>
        <p:spPr>
          <a:xfrm>
            <a:off x="678511" y="2999162"/>
            <a:ext cx="7908897" cy="923330"/>
          </a:xfrm>
          <a:prstGeom prst="rect">
            <a:avLst/>
          </a:prstGeom>
        </p:spPr>
        <p:txBody>
          <a:bodyPr wrap="square">
            <a:spAutoFit/>
          </a:bodyPr>
          <a:lstStyle/>
          <a:p>
            <a:r>
              <a:rPr lang="tr-TR" dirty="0">
                <a:latin typeface="Arial Black" panose="020B0A04020102020204" pitchFamily="34" charset="0"/>
                <a:ea typeface="Arial" panose="020B0604020202020204" pitchFamily="34" charset="0"/>
                <a:cs typeface="Arial" panose="020B0604020202020204" pitchFamily="34" charset="0"/>
              </a:rPr>
              <a:t>Dolu: </a:t>
            </a:r>
            <a:r>
              <a:rPr lang="tr-TR" dirty="0">
                <a:latin typeface="Arial" panose="020B0604020202020204" pitchFamily="34" charset="0"/>
                <a:ea typeface="Arial" panose="020B0604020202020204" pitchFamily="34" charset="0"/>
              </a:rPr>
              <a:t>Su buharı bulutlardan yeryüzüne inerken soğuk havayla karşılaşınca bulutun üst katmanına sürüklenir katılaşır ve bir araya gelerek buz toplarını yani doluyu</a:t>
            </a:r>
            <a:r>
              <a:rPr lang="tr-TR" spc="-15"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oluşturur</a:t>
            </a:r>
            <a:endParaRPr lang="tr-TR" dirty="0"/>
          </a:p>
        </p:txBody>
      </p:sp>
      <p:sp>
        <p:nvSpPr>
          <p:cNvPr id="6" name="Dikdörtgen 5"/>
          <p:cNvSpPr/>
          <p:nvPr/>
        </p:nvSpPr>
        <p:spPr>
          <a:xfrm>
            <a:off x="678511" y="4045728"/>
            <a:ext cx="7240988" cy="923330"/>
          </a:xfrm>
          <a:prstGeom prst="rect">
            <a:avLst/>
          </a:prstGeom>
        </p:spPr>
        <p:txBody>
          <a:bodyPr wrap="square">
            <a:spAutoFit/>
          </a:bodyPr>
          <a:lstStyle/>
          <a:p>
            <a:r>
              <a:rPr lang="tr-TR" dirty="0">
                <a:latin typeface="Arial" panose="020B0604020202020204" pitchFamily="34" charset="0"/>
                <a:cs typeface="Arial" panose="020B0604020202020204" pitchFamily="34" charset="0"/>
              </a:rPr>
              <a:t>d)	Kırağı: Eğer ortam sıcaklığı 0ºC’nin altında ise su buharı sıvı hale geçmeden yeryüzündeki cisimler üzerinde donar. Bu durumda kırağı meydana gelir.</a:t>
            </a:r>
          </a:p>
        </p:txBody>
      </p:sp>
      <p:pic>
        <p:nvPicPr>
          <p:cNvPr id="7" name="image58.jpeg" descr="yaÄmur ile ilgili gÃ¶rsel sonucu"/>
          <p:cNvPicPr/>
          <p:nvPr/>
        </p:nvPicPr>
        <p:blipFill>
          <a:blip r:embed="rId2" cstate="print"/>
          <a:stretch>
            <a:fillRect/>
          </a:stretch>
        </p:blipFill>
        <p:spPr>
          <a:xfrm>
            <a:off x="9002023" y="244082"/>
            <a:ext cx="2543272" cy="1337595"/>
          </a:xfrm>
          <a:prstGeom prst="rect">
            <a:avLst/>
          </a:prstGeom>
        </p:spPr>
      </p:pic>
      <p:grpSp>
        <p:nvGrpSpPr>
          <p:cNvPr id="8" name="Group 97"/>
          <p:cNvGrpSpPr>
            <a:grpSpLocks/>
          </p:cNvGrpSpPr>
          <p:nvPr/>
        </p:nvGrpSpPr>
        <p:grpSpPr bwMode="auto">
          <a:xfrm>
            <a:off x="9051284" y="1661235"/>
            <a:ext cx="2444750" cy="1214692"/>
            <a:chOff x="1553" y="3994"/>
            <a:chExt cx="3850" cy="2273"/>
          </a:xfrm>
        </p:grpSpPr>
        <p:pic>
          <p:nvPicPr>
            <p:cNvPr id="9" name="Picture 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 y="3994"/>
              <a:ext cx="3029" cy="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8"/>
            <p:cNvSpPr txBox="1">
              <a:spLocks noChangeArrowheads="1"/>
            </p:cNvSpPr>
            <p:nvPr/>
          </p:nvSpPr>
          <p:spPr bwMode="auto">
            <a:xfrm>
              <a:off x="4573" y="4840"/>
              <a:ext cx="830" cy="48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35255">
                <a:spcBef>
                  <a:spcPts val="355"/>
                </a:spcBef>
                <a:spcAft>
                  <a:spcPts val="0"/>
                </a:spcAft>
              </a:pPr>
              <a:r>
                <a:rPr lang="tr-TR" sz="1000">
                  <a:effectLst/>
                  <a:latin typeface="Arial Black" panose="020B0A04020102020204" pitchFamily="34" charset="0"/>
                  <a:ea typeface="Arial" panose="020B0604020202020204" pitchFamily="34" charset="0"/>
                </a:rPr>
                <a:t>Kar</a:t>
              </a:r>
              <a:endParaRPr lang="tr-TR" sz="1100">
                <a:effectLst/>
                <a:latin typeface="Arial" panose="020B0604020202020204" pitchFamily="34" charset="0"/>
                <a:ea typeface="Arial" panose="020B0604020202020204" pitchFamily="34" charset="0"/>
              </a:endParaRPr>
            </a:p>
          </p:txBody>
        </p:sp>
      </p:grpSp>
      <p:grpSp>
        <p:nvGrpSpPr>
          <p:cNvPr id="11" name="Group 101"/>
          <p:cNvGrpSpPr>
            <a:grpSpLocks/>
          </p:cNvGrpSpPr>
          <p:nvPr/>
        </p:nvGrpSpPr>
        <p:grpSpPr bwMode="auto">
          <a:xfrm>
            <a:off x="9051284" y="3098655"/>
            <a:ext cx="2418080" cy="947073"/>
            <a:chOff x="7420" y="201"/>
            <a:chExt cx="3808" cy="2216"/>
          </a:xfrm>
        </p:grpSpPr>
        <p:pic>
          <p:nvPicPr>
            <p:cNvPr id="12"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0" y="201"/>
              <a:ext cx="2946" cy="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2"/>
            <p:cNvSpPr txBox="1">
              <a:spLocks noChangeArrowheads="1"/>
            </p:cNvSpPr>
            <p:nvPr/>
          </p:nvSpPr>
          <p:spPr bwMode="auto">
            <a:xfrm>
              <a:off x="10398" y="1093"/>
              <a:ext cx="830" cy="48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4775">
                <a:spcBef>
                  <a:spcPts val="355"/>
                </a:spcBef>
                <a:spcAft>
                  <a:spcPts val="0"/>
                </a:spcAft>
              </a:pPr>
              <a:r>
                <a:rPr lang="tr-TR" sz="1000">
                  <a:effectLst/>
                  <a:latin typeface="Arial Black" panose="020B0A04020102020204" pitchFamily="34" charset="0"/>
                  <a:ea typeface="Arial" panose="020B0604020202020204" pitchFamily="34" charset="0"/>
                </a:rPr>
                <a:t>Dolu</a:t>
              </a:r>
              <a:endParaRPr lang="tr-TR" sz="1100">
                <a:effectLst/>
                <a:latin typeface="Arial" panose="020B0604020202020204" pitchFamily="34" charset="0"/>
                <a:ea typeface="Arial" panose="020B0604020202020204" pitchFamily="34" charset="0"/>
              </a:endParaRPr>
            </a:p>
          </p:txBody>
        </p:sp>
      </p:grpSp>
      <p:pic>
        <p:nvPicPr>
          <p:cNvPr id="14" name="image57.jpeg"/>
          <p:cNvPicPr/>
          <p:nvPr/>
        </p:nvPicPr>
        <p:blipFill>
          <a:blip r:embed="rId5" cstate="print"/>
          <a:stretch>
            <a:fillRect/>
          </a:stretch>
        </p:blipFill>
        <p:spPr>
          <a:xfrm>
            <a:off x="8932187" y="4268457"/>
            <a:ext cx="2161608" cy="882490"/>
          </a:xfrm>
          <a:prstGeom prst="rect">
            <a:avLst/>
          </a:prstGeom>
        </p:spPr>
      </p:pic>
      <p:sp>
        <p:nvSpPr>
          <p:cNvPr id="20" name="Dikdörtgen 19"/>
          <p:cNvSpPr/>
          <p:nvPr/>
        </p:nvSpPr>
        <p:spPr>
          <a:xfrm>
            <a:off x="781876" y="5244499"/>
            <a:ext cx="6096000" cy="923330"/>
          </a:xfrm>
          <a:prstGeom prst="rect">
            <a:avLst/>
          </a:prstGeom>
        </p:spPr>
        <p:txBody>
          <a:bodyPr>
            <a:spAutoFit/>
          </a:bodyPr>
          <a:lstStyle/>
          <a:p>
            <a:r>
              <a:rPr lang="tr-TR" dirty="0" smtClean="0"/>
              <a:t>e)</a:t>
            </a:r>
            <a:r>
              <a:rPr lang="tr-TR" dirty="0" smtClean="0">
                <a:latin typeface="Arial" panose="020B0604020202020204" pitchFamily="34" charset="0"/>
                <a:cs typeface="Arial" panose="020B0604020202020204" pitchFamily="34" charset="0"/>
              </a:rPr>
              <a:t>Sis</a:t>
            </a:r>
            <a:r>
              <a:rPr lang="tr-TR" dirty="0">
                <a:latin typeface="Arial" panose="020B0604020202020204" pitchFamily="34" charset="0"/>
                <a:cs typeface="Arial" panose="020B0604020202020204" pitchFamily="34" charset="0"/>
              </a:rPr>
              <a:t>: Atmosferin yeryüzüne çok yakın</a:t>
            </a:r>
          </a:p>
          <a:p>
            <a:r>
              <a:rPr lang="tr-TR" dirty="0">
                <a:latin typeface="Arial" panose="020B0604020202020204" pitchFamily="34" charset="0"/>
                <a:cs typeface="Arial" panose="020B0604020202020204" pitchFamily="34" charset="0"/>
              </a:rPr>
              <a:t>kısımlarındaki su buharının (su damlacıklarının) yoğunlaşmasıyla oluşan bulutlara sis adı verilir.</a:t>
            </a:r>
          </a:p>
        </p:txBody>
      </p:sp>
      <p:pic>
        <p:nvPicPr>
          <p:cNvPr id="22" name="image60.jpeg"/>
          <p:cNvPicPr/>
          <p:nvPr/>
        </p:nvPicPr>
        <p:blipFill>
          <a:blip r:embed="rId6" cstate="print"/>
          <a:stretch>
            <a:fillRect/>
          </a:stretch>
        </p:blipFill>
        <p:spPr>
          <a:xfrm>
            <a:off x="8902694" y="5244500"/>
            <a:ext cx="2167890" cy="1298978"/>
          </a:xfrm>
          <a:prstGeom prst="rect">
            <a:avLst/>
          </a:prstGeom>
        </p:spPr>
      </p:pic>
    </p:spTree>
    <p:extLst>
      <p:ext uri="{BB962C8B-B14F-4D97-AF65-F5344CB8AC3E}">
        <p14:creationId xmlns:p14="http://schemas.microsoft.com/office/powerpoint/2010/main" val="1365628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972709" y="776103"/>
            <a:ext cx="8465489" cy="369332"/>
          </a:xfrm>
          <a:prstGeom prst="rect">
            <a:avLst/>
          </a:prstGeom>
        </p:spPr>
        <p:txBody>
          <a:bodyPr wrap="square">
            <a:spAutoFit/>
          </a:bodyPr>
          <a:lstStyle/>
          <a:p>
            <a:r>
              <a:rPr lang="tr-TR" dirty="0">
                <a:latin typeface="Arial" panose="020B0604020202020204" pitchFamily="34" charset="0"/>
                <a:cs typeface="Arial" panose="020B0604020202020204" pitchFamily="34" charset="0"/>
              </a:rPr>
              <a:t>Hava olaylarını inceleyerek hava tahminleri yapan bilim dalına "meteoroloji" denir.</a:t>
            </a:r>
          </a:p>
        </p:txBody>
      </p:sp>
      <p:pic>
        <p:nvPicPr>
          <p:cNvPr id="9" name="image61.jpeg"/>
          <p:cNvPicPr/>
          <p:nvPr/>
        </p:nvPicPr>
        <p:blipFill>
          <a:blip r:embed="rId2" cstate="print"/>
          <a:stretch>
            <a:fillRect/>
          </a:stretch>
        </p:blipFill>
        <p:spPr>
          <a:xfrm>
            <a:off x="1261869" y="1532738"/>
            <a:ext cx="3227705" cy="1788795"/>
          </a:xfrm>
          <a:prstGeom prst="rect">
            <a:avLst/>
          </a:prstGeom>
        </p:spPr>
      </p:pic>
      <p:pic>
        <p:nvPicPr>
          <p:cNvPr id="4" name="image63.png"/>
          <p:cNvPicPr/>
          <p:nvPr/>
        </p:nvPicPr>
        <p:blipFill>
          <a:blip r:embed="rId3" cstate="print"/>
          <a:stretch>
            <a:fillRect/>
          </a:stretch>
        </p:blipFill>
        <p:spPr>
          <a:xfrm>
            <a:off x="1439613" y="3651692"/>
            <a:ext cx="3174365" cy="1160780"/>
          </a:xfrm>
          <a:prstGeom prst="rect">
            <a:avLst/>
          </a:prstGeom>
        </p:spPr>
      </p:pic>
      <p:pic>
        <p:nvPicPr>
          <p:cNvPr id="2" name="Resim 1"/>
          <p:cNvPicPr>
            <a:picLocks noChangeAspect="1"/>
          </p:cNvPicPr>
          <p:nvPr/>
        </p:nvPicPr>
        <p:blipFill>
          <a:blip r:embed="rId4"/>
          <a:stretch>
            <a:fillRect/>
          </a:stretch>
        </p:blipFill>
        <p:spPr>
          <a:xfrm>
            <a:off x="5205453" y="1580909"/>
            <a:ext cx="5019675" cy="1485900"/>
          </a:xfrm>
          <a:prstGeom prst="rect">
            <a:avLst/>
          </a:prstGeom>
        </p:spPr>
      </p:pic>
      <p:pic>
        <p:nvPicPr>
          <p:cNvPr id="3" name="Resim 2"/>
          <p:cNvPicPr>
            <a:picLocks noChangeAspect="1"/>
          </p:cNvPicPr>
          <p:nvPr/>
        </p:nvPicPr>
        <p:blipFill>
          <a:blip r:embed="rId5"/>
          <a:stretch>
            <a:fillRect/>
          </a:stretch>
        </p:blipFill>
        <p:spPr>
          <a:xfrm>
            <a:off x="5095915" y="3321533"/>
            <a:ext cx="5238750" cy="3238500"/>
          </a:xfrm>
          <a:prstGeom prst="rect">
            <a:avLst/>
          </a:prstGeom>
        </p:spPr>
      </p:pic>
    </p:spTree>
    <p:extLst>
      <p:ext uri="{BB962C8B-B14F-4D97-AF65-F5344CB8AC3E}">
        <p14:creationId xmlns:p14="http://schemas.microsoft.com/office/powerpoint/2010/main" val="4114000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82883" y="199156"/>
            <a:ext cx="8610973" cy="4722701"/>
          </a:xfrm>
          <a:prstGeom prst="rect">
            <a:avLst/>
          </a:prstGeom>
        </p:spPr>
      </p:pic>
      <p:sp>
        <p:nvSpPr>
          <p:cNvPr id="3" name="Text Box 92"/>
          <p:cNvSpPr txBox="1">
            <a:spLocks noChangeArrowheads="1"/>
          </p:cNvSpPr>
          <p:nvPr/>
        </p:nvSpPr>
        <p:spPr bwMode="auto">
          <a:xfrm>
            <a:off x="3005593" y="5486399"/>
            <a:ext cx="5263764" cy="103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25"/>
              </a:lnSpc>
              <a:spcAft>
                <a:spcPts val="0"/>
              </a:spcAft>
            </a:pPr>
            <a:r>
              <a:rPr lang="tr-TR" dirty="0">
                <a:effectLst/>
                <a:latin typeface="Arial" panose="020B0604020202020204" pitchFamily="34" charset="0"/>
                <a:ea typeface="Arial" panose="020B0604020202020204" pitchFamily="34" charset="0"/>
              </a:rPr>
              <a:t>Meteorologlar atmosferdeki hava olaylarının nasıl</a:t>
            </a:r>
          </a:p>
          <a:p>
            <a:pPr>
              <a:lnSpc>
                <a:spcPts val="1450"/>
              </a:lnSpc>
              <a:spcBef>
                <a:spcPts val="5"/>
              </a:spcBef>
              <a:spcAft>
                <a:spcPts val="0"/>
              </a:spcAft>
            </a:pPr>
            <a:r>
              <a:rPr lang="tr-TR" dirty="0">
                <a:effectLst/>
                <a:latin typeface="Arial" panose="020B0604020202020204" pitchFamily="34" charset="0"/>
                <a:ea typeface="Arial" panose="020B0604020202020204" pitchFamily="34" charset="0"/>
              </a:rPr>
              <a:t>olduğunu araştırır. Hava tahmin raporları hazırlayarak insanların önlem almalarını sağlar</a:t>
            </a:r>
            <a:r>
              <a:rPr lang="tr-TR" sz="1100" dirty="0">
                <a:effectLst/>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4128286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72494" y="119271"/>
            <a:ext cx="8404837" cy="6456458"/>
          </a:xfrm>
          <a:prstGeom prst="rect">
            <a:avLst/>
          </a:prstGeom>
        </p:spPr>
      </p:pic>
      <p:pic>
        <p:nvPicPr>
          <p:cNvPr id="3" name="image16.png" descr="Ä°lgili resim"/>
          <p:cNvPicPr/>
          <p:nvPr/>
        </p:nvPicPr>
        <p:blipFill>
          <a:blip r:embed="rId3" cstate="print"/>
          <a:stretch>
            <a:fillRect/>
          </a:stretch>
        </p:blipFill>
        <p:spPr>
          <a:xfrm>
            <a:off x="6336361" y="512625"/>
            <a:ext cx="998220" cy="553085"/>
          </a:xfrm>
          <a:prstGeom prst="rect">
            <a:avLst/>
          </a:prstGeom>
        </p:spPr>
      </p:pic>
      <p:pic>
        <p:nvPicPr>
          <p:cNvPr id="7" name="Resim 6"/>
          <p:cNvPicPr>
            <a:picLocks noChangeAspect="1"/>
          </p:cNvPicPr>
          <p:nvPr/>
        </p:nvPicPr>
        <p:blipFill>
          <a:blip r:embed="rId4"/>
          <a:stretch>
            <a:fillRect/>
          </a:stretch>
        </p:blipFill>
        <p:spPr>
          <a:xfrm>
            <a:off x="6224421" y="1459064"/>
            <a:ext cx="5038725" cy="3543300"/>
          </a:xfrm>
          <a:prstGeom prst="rect">
            <a:avLst/>
          </a:prstGeom>
        </p:spPr>
      </p:pic>
    </p:spTree>
    <p:extLst>
      <p:ext uri="{BB962C8B-B14F-4D97-AF65-F5344CB8AC3E}">
        <p14:creationId xmlns:p14="http://schemas.microsoft.com/office/powerpoint/2010/main" val="918046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812717"/>
          </a:xfrm>
        </p:spPr>
        <p:txBody>
          <a:bodyPr>
            <a:normAutofit fontScale="90000"/>
          </a:bodyPr>
          <a:lstStyle/>
          <a:p>
            <a:r>
              <a:rPr lang="tr-TR" dirty="0"/>
              <a:t>Küresel İklim Değişiklikleri</a:t>
            </a:r>
            <a:br>
              <a:rPr lang="tr-TR" dirty="0"/>
            </a:br>
            <a:endParaRPr lang="tr-TR" dirty="0"/>
          </a:p>
        </p:txBody>
      </p:sp>
      <p:pic>
        <p:nvPicPr>
          <p:cNvPr id="3" name="image69.jpeg" descr="iklim deÄiÅikliÄi ile ilgili gÃ¶rsel sonucu"/>
          <p:cNvPicPr/>
          <p:nvPr/>
        </p:nvPicPr>
        <p:blipFill>
          <a:blip r:embed="rId2" cstate="print"/>
          <a:stretch>
            <a:fillRect/>
          </a:stretch>
        </p:blipFill>
        <p:spPr>
          <a:xfrm>
            <a:off x="751150" y="1373435"/>
            <a:ext cx="3310890" cy="2202815"/>
          </a:xfrm>
          <a:prstGeom prst="rect">
            <a:avLst/>
          </a:prstGeom>
        </p:spPr>
      </p:pic>
      <p:sp>
        <p:nvSpPr>
          <p:cNvPr id="4" name="Dikdörtgen 3"/>
          <p:cNvSpPr/>
          <p:nvPr/>
        </p:nvSpPr>
        <p:spPr>
          <a:xfrm>
            <a:off x="4749579" y="1349581"/>
            <a:ext cx="6096000" cy="2585323"/>
          </a:xfrm>
          <a:prstGeom prst="rect">
            <a:avLst/>
          </a:prstGeom>
        </p:spPr>
        <p:txBody>
          <a:bodyPr>
            <a:spAutoFit/>
          </a:bodyPr>
          <a:lstStyle/>
          <a:p>
            <a:r>
              <a:rPr lang="tr-TR" dirty="0">
                <a:solidFill>
                  <a:schemeClr val="bg1"/>
                </a:solidFill>
                <a:latin typeface="Arial" panose="020B0604020202020204" pitchFamily="34" charset="0"/>
                <a:cs typeface="Arial" panose="020B0604020202020204" pitchFamily="34" charset="0"/>
              </a:rPr>
              <a:t>Dünya'da birbirinden farklı birçok iklim bulunmaktadır. Dünya‘nın oluşumundan bu yana iklimler aynı kalmamış zamanla değişimlere uğramıştır.</a:t>
            </a:r>
          </a:p>
          <a:p>
            <a:r>
              <a:rPr lang="tr-TR" dirty="0">
                <a:solidFill>
                  <a:schemeClr val="bg1"/>
                </a:solidFill>
                <a:latin typeface="Arial" panose="020B0604020202020204" pitchFamily="34" charset="0"/>
                <a:cs typeface="Arial" panose="020B0604020202020204" pitchFamily="34" charset="0"/>
              </a:rPr>
              <a:t>Günümüzde de Dünya'daki ortalama sıcaklık giderek artmaktadır. Küresel ısınma olarak adlandırılan bu değişimin sera gazı miktarının artışından kaynaklandığını düşünen bilim insanları, sıcaklık artışının devam etmesi halinde, bu durumun kalıcı iklim değişikliklerine neden olacağını söylemektedirler</a:t>
            </a:r>
          </a:p>
        </p:txBody>
      </p:sp>
      <p:pic>
        <p:nvPicPr>
          <p:cNvPr id="5" name="image72.jpeg"/>
          <p:cNvPicPr/>
          <p:nvPr/>
        </p:nvPicPr>
        <p:blipFill>
          <a:blip r:embed="rId3" cstate="print"/>
          <a:stretch>
            <a:fillRect/>
          </a:stretch>
        </p:blipFill>
        <p:spPr>
          <a:xfrm>
            <a:off x="1773140" y="4331167"/>
            <a:ext cx="6615485" cy="2244562"/>
          </a:xfrm>
          <a:prstGeom prst="rect">
            <a:avLst/>
          </a:prstGeom>
        </p:spPr>
      </p:pic>
    </p:spTree>
    <p:extLst>
      <p:ext uri="{BB962C8B-B14F-4D97-AF65-F5344CB8AC3E}">
        <p14:creationId xmlns:p14="http://schemas.microsoft.com/office/powerpoint/2010/main" val="2726854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772960"/>
          </a:xfrm>
        </p:spPr>
        <p:txBody>
          <a:bodyPr/>
          <a:lstStyle/>
          <a:p>
            <a:r>
              <a:rPr lang="tr-TR" dirty="0"/>
              <a:t>Atmosferdeki Sera Gazı Artış Nedenleri</a:t>
            </a:r>
            <a:endParaRPr lang="tr-TR" dirty="0"/>
          </a:p>
        </p:txBody>
      </p:sp>
      <p:sp>
        <p:nvSpPr>
          <p:cNvPr id="5" name="Dikdörtgen 4"/>
          <p:cNvSpPr/>
          <p:nvPr/>
        </p:nvSpPr>
        <p:spPr>
          <a:xfrm>
            <a:off x="557893" y="1505635"/>
            <a:ext cx="6096000" cy="646331"/>
          </a:xfrm>
          <a:prstGeom prst="rect">
            <a:avLst/>
          </a:prstGeom>
        </p:spPr>
        <p:txBody>
          <a:bodyPr>
            <a:spAutoFit/>
          </a:bodyPr>
          <a:lstStyle/>
          <a:p>
            <a:r>
              <a:rPr lang="tr-TR" dirty="0">
                <a:latin typeface="Arial" panose="020B0604020202020204" pitchFamily="34" charset="0"/>
                <a:cs typeface="Arial" panose="020B0604020202020204" pitchFamily="34" charset="0"/>
              </a:rPr>
              <a:t>1.	Fosil yakıt kullanımı</a:t>
            </a:r>
          </a:p>
          <a:p>
            <a:endParaRPr lang="tr-TR" dirty="0"/>
          </a:p>
        </p:txBody>
      </p:sp>
      <p:pic>
        <p:nvPicPr>
          <p:cNvPr id="7" name="image73.jpeg" descr="fosil yakÄ±tlar ile ilgili gÃ¶rsel sonucu"/>
          <p:cNvPicPr/>
          <p:nvPr/>
        </p:nvPicPr>
        <p:blipFill>
          <a:blip r:embed="rId2" cstate="print"/>
          <a:stretch>
            <a:fillRect/>
          </a:stretch>
        </p:blipFill>
        <p:spPr>
          <a:xfrm>
            <a:off x="1003210" y="2024788"/>
            <a:ext cx="3229610" cy="1877695"/>
          </a:xfrm>
          <a:prstGeom prst="rect">
            <a:avLst/>
          </a:prstGeom>
        </p:spPr>
      </p:pic>
      <p:pic>
        <p:nvPicPr>
          <p:cNvPr id="8" name="image74.jpeg" descr="fosil yakÄ±t kullanÄ±mÄ± ile ilgili gÃ¶rsel sonucu"/>
          <p:cNvPicPr/>
          <p:nvPr/>
        </p:nvPicPr>
        <p:blipFill>
          <a:blip r:embed="rId3" cstate="print"/>
          <a:stretch>
            <a:fillRect/>
          </a:stretch>
        </p:blipFill>
        <p:spPr>
          <a:xfrm>
            <a:off x="4531201" y="1992108"/>
            <a:ext cx="3596640" cy="1910375"/>
          </a:xfrm>
          <a:prstGeom prst="rect">
            <a:avLst/>
          </a:prstGeom>
        </p:spPr>
      </p:pic>
      <p:sp>
        <p:nvSpPr>
          <p:cNvPr id="6" name="Dikdörtgen 5"/>
          <p:cNvSpPr/>
          <p:nvPr/>
        </p:nvSpPr>
        <p:spPr>
          <a:xfrm>
            <a:off x="800122" y="4236970"/>
            <a:ext cx="3480440" cy="369332"/>
          </a:xfrm>
          <a:prstGeom prst="rect">
            <a:avLst/>
          </a:prstGeom>
        </p:spPr>
        <p:txBody>
          <a:bodyPr wrap="none">
            <a:spAutoFit/>
          </a:bodyPr>
          <a:lstStyle/>
          <a:p>
            <a:r>
              <a:rPr lang="tr-TR" dirty="0"/>
              <a:t>2.	</a:t>
            </a:r>
            <a:r>
              <a:rPr lang="tr-TR" dirty="0">
                <a:latin typeface="Arial" panose="020B0604020202020204" pitchFamily="34" charset="0"/>
                <a:cs typeface="Arial" panose="020B0604020202020204" pitchFamily="34" charset="0"/>
              </a:rPr>
              <a:t>Orman alanlarının azalması</a:t>
            </a:r>
          </a:p>
        </p:txBody>
      </p:sp>
      <p:pic>
        <p:nvPicPr>
          <p:cNvPr id="10" name="image75.jpeg" descr="Ä°lgili resim"/>
          <p:cNvPicPr/>
          <p:nvPr/>
        </p:nvPicPr>
        <p:blipFill>
          <a:blip r:embed="rId4" cstate="print"/>
          <a:stretch>
            <a:fillRect/>
          </a:stretch>
        </p:blipFill>
        <p:spPr>
          <a:xfrm>
            <a:off x="1003210" y="4755831"/>
            <a:ext cx="3371215" cy="1827530"/>
          </a:xfrm>
          <a:prstGeom prst="rect">
            <a:avLst/>
          </a:prstGeom>
        </p:spPr>
      </p:pic>
      <p:pic>
        <p:nvPicPr>
          <p:cNvPr id="11" name="image71.jpeg" descr="Ä°lgili resim"/>
          <p:cNvPicPr/>
          <p:nvPr/>
        </p:nvPicPr>
        <p:blipFill>
          <a:blip r:embed="rId5" cstate="print"/>
          <a:stretch>
            <a:fillRect/>
          </a:stretch>
        </p:blipFill>
        <p:spPr>
          <a:xfrm>
            <a:off x="5153932" y="4793070"/>
            <a:ext cx="3321050" cy="1753053"/>
          </a:xfrm>
          <a:prstGeom prst="rect">
            <a:avLst/>
          </a:prstGeom>
        </p:spPr>
      </p:pic>
    </p:spTree>
    <p:extLst>
      <p:ext uri="{BB962C8B-B14F-4D97-AF65-F5344CB8AC3E}">
        <p14:creationId xmlns:p14="http://schemas.microsoft.com/office/powerpoint/2010/main" val="216717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096735" y="681042"/>
            <a:ext cx="6096000" cy="646331"/>
          </a:xfrm>
          <a:prstGeom prst="rect">
            <a:avLst/>
          </a:prstGeom>
        </p:spPr>
        <p:txBody>
          <a:bodyPr>
            <a:spAutoFit/>
          </a:bodyPr>
          <a:lstStyle/>
          <a:p>
            <a:r>
              <a:rPr lang="tr-TR" dirty="0">
                <a:latin typeface="Arial" panose="020B0604020202020204" pitchFamily="34" charset="0"/>
                <a:cs typeface="Arial" panose="020B0604020202020204" pitchFamily="34" charset="0"/>
              </a:rPr>
              <a:t>3.	Artan Sanayi Faaliyetleri</a:t>
            </a:r>
          </a:p>
          <a:p>
            <a:endParaRPr lang="tr-TR" dirty="0"/>
          </a:p>
        </p:txBody>
      </p:sp>
      <p:pic>
        <p:nvPicPr>
          <p:cNvPr id="8" name="image76.jpeg" descr="sanayi faaliyetleri ile ilgili gÃ¶rsel sonucu"/>
          <p:cNvPicPr/>
          <p:nvPr/>
        </p:nvPicPr>
        <p:blipFill>
          <a:blip r:embed="rId2" cstate="print"/>
          <a:stretch>
            <a:fillRect/>
          </a:stretch>
        </p:blipFill>
        <p:spPr>
          <a:xfrm>
            <a:off x="1186134" y="1439408"/>
            <a:ext cx="3794080" cy="3108099"/>
          </a:xfrm>
          <a:prstGeom prst="rect">
            <a:avLst/>
          </a:prstGeom>
        </p:spPr>
      </p:pic>
      <p:sp>
        <p:nvSpPr>
          <p:cNvPr id="7" name="Dikdörtgen 6"/>
          <p:cNvSpPr/>
          <p:nvPr/>
        </p:nvSpPr>
        <p:spPr>
          <a:xfrm>
            <a:off x="6299697" y="681042"/>
            <a:ext cx="2957413" cy="369332"/>
          </a:xfrm>
          <a:prstGeom prst="rect">
            <a:avLst/>
          </a:prstGeom>
        </p:spPr>
        <p:txBody>
          <a:bodyPr wrap="none">
            <a:spAutoFit/>
          </a:bodyPr>
          <a:lstStyle/>
          <a:p>
            <a:pPr lvl="0" algn="r">
              <a:spcAft>
                <a:spcPts val="0"/>
              </a:spcAft>
              <a:buSzPts val="1100"/>
              <a:tabLst>
                <a:tab pos="294005" algn="l"/>
              </a:tabLst>
            </a:pPr>
            <a:r>
              <a:rPr lang="tr-TR" spc="-5" dirty="0" smtClean="0">
                <a:latin typeface="Arial" panose="020B0604020202020204" pitchFamily="34" charset="0"/>
                <a:ea typeface="Arial Black" panose="020B0A04020102020204" pitchFamily="34" charset="0"/>
                <a:cs typeface="Arial" panose="020B0604020202020204" pitchFamily="34" charset="0"/>
              </a:rPr>
              <a:t>4.Yanlış </a:t>
            </a:r>
            <a:r>
              <a:rPr lang="tr-TR" spc="-5" dirty="0">
                <a:latin typeface="Arial" panose="020B0604020202020204" pitchFamily="34" charset="0"/>
                <a:ea typeface="Arial Black" panose="020B0A04020102020204" pitchFamily="34" charset="0"/>
                <a:cs typeface="Arial" panose="020B0604020202020204" pitchFamily="34" charset="0"/>
              </a:rPr>
              <a:t>tarım</a:t>
            </a:r>
            <a:r>
              <a:rPr lang="tr-TR" spc="-15" dirty="0">
                <a:latin typeface="Arial" panose="020B0604020202020204" pitchFamily="34" charset="0"/>
                <a:ea typeface="Arial Black" panose="020B0A04020102020204" pitchFamily="34" charset="0"/>
                <a:cs typeface="Arial" panose="020B0604020202020204" pitchFamily="34" charset="0"/>
              </a:rPr>
              <a:t> </a:t>
            </a:r>
            <a:r>
              <a:rPr lang="tr-TR" spc="-5" dirty="0">
                <a:latin typeface="Arial" panose="020B0604020202020204" pitchFamily="34" charset="0"/>
                <a:ea typeface="Arial Black" panose="020B0A04020102020204" pitchFamily="34" charset="0"/>
                <a:cs typeface="Arial" panose="020B0604020202020204" pitchFamily="34" charset="0"/>
              </a:rPr>
              <a:t>uygulamaları</a:t>
            </a:r>
          </a:p>
        </p:txBody>
      </p:sp>
      <p:pic>
        <p:nvPicPr>
          <p:cNvPr id="10" name="image77.jpeg" descr="yanlÄ±Å tarÄ±m ile ilgili gÃ¶rsel sonucu"/>
          <p:cNvPicPr/>
          <p:nvPr/>
        </p:nvPicPr>
        <p:blipFill>
          <a:blip r:embed="rId3" cstate="print"/>
          <a:stretch>
            <a:fillRect/>
          </a:stretch>
        </p:blipFill>
        <p:spPr>
          <a:xfrm>
            <a:off x="6321469" y="1543865"/>
            <a:ext cx="3411855" cy="2873014"/>
          </a:xfrm>
          <a:prstGeom prst="rect">
            <a:avLst/>
          </a:prstGeom>
        </p:spPr>
      </p:pic>
    </p:spTree>
    <p:extLst>
      <p:ext uri="{BB962C8B-B14F-4D97-AF65-F5344CB8AC3E}">
        <p14:creationId xmlns:p14="http://schemas.microsoft.com/office/powerpoint/2010/main" val="3686966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05732" y="616172"/>
            <a:ext cx="6096000" cy="5632311"/>
          </a:xfrm>
          <a:prstGeom prst="rect">
            <a:avLst/>
          </a:prstGeom>
        </p:spPr>
        <p:txBody>
          <a:bodyPr>
            <a:spAutoFit/>
          </a:bodyPr>
          <a:lstStyle/>
          <a:p>
            <a:r>
              <a:rPr lang="tr-TR" dirty="0">
                <a:latin typeface="Arial" panose="020B0604020202020204" pitchFamily="34" charset="0"/>
                <a:cs typeface="Arial" panose="020B0604020202020204" pitchFamily="34" charset="0"/>
              </a:rPr>
              <a:t>KÜRESEL ISINMANIN SONUÇLARI NELER?</a:t>
            </a:r>
          </a:p>
          <a:p>
            <a:r>
              <a:rPr lang="tr-TR" dirty="0">
                <a:latin typeface="Arial" panose="020B0604020202020204" pitchFamily="34" charset="0"/>
                <a:cs typeface="Arial" panose="020B0604020202020204" pitchFamily="34" charset="0"/>
              </a:rPr>
              <a:t>Küresel ısınmanın hali hazırda birçok etkisini yaşayarak görüyoruz.</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Küresel ısınmanın sonuçları;</a:t>
            </a:r>
          </a:p>
          <a:p>
            <a:r>
              <a:rPr lang="tr-TR" dirty="0">
                <a:latin typeface="Arial" panose="020B0604020202020204" pitchFamily="34" charset="0"/>
                <a:cs typeface="Arial" panose="020B0604020202020204" pitchFamily="34" charset="0"/>
              </a:rPr>
              <a:t>●	Buzulların erimesi</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Yağmur miktarındaki sağanak şeklinde yağışlarda artış</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Denizlerin su düzeyinde yükselme</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Fırtına ve sel hasarlarının artması</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Buharlaşma miktarında artış ve kuraklık</a:t>
            </a:r>
          </a:p>
          <a:p>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Ayrıca küresel iklim değişiklikleri sonucunda canlı türlerinin yaşamı da tehlikeye girecektir.</a:t>
            </a:r>
          </a:p>
          <a:p>
            <a:r>
              <a:rPr lang="tr-TR" dirty="0"/>
              <a:t> </a:t>
            </a:r>
          </a:p>
        </p:txBody>
      </p:sp>
      <p:sp>
        <p:nvSpPr>
          <p:cNvPr id="3" name="Dikdörtgen 2"/>
          <p:cNvSpPr/>
          <p:nvPr/>
        </p:nvSpPr>
        <p:spPr>
          <a:xfrm>
            <a:off x="7845852" y="616172"/>
            <a:ext cx="2018501" cy="369332"/>
          </a:xfrm>
          <a:prstGeom prst="rect">
            <a:avLst/>
          </a:prstGeom>
        </p:spPr>
        <p:txBody>
          <a:bodyPr wrap="none">
            <a:spAutoFit/>
          </a:bodyPr>
          <a:lstStyle/>
          <a:p>
            <a:r>
              <a:rPr lang="tr-TR" dirty="0">
                <a:latin typeface="Arial" panose="020B0604020202020204" pitchFamily="34" charset="0"/>
                <a:ea typeface="Arial" panose="020B0604020202020204" pitchFamily="34" charset="0"/>
              </a:rPr>
              <a:t>Buzulların erimesi</a:t>
            </a:r>
            <a:endParaRPr lang="tr-TR" dirty="0"/>
          </a:p>
        </p:txBody>
      </p:sp>
      <p:pic>
        <p:nvPicPr>
          <p:cNvPr id="4" name="image79.jpeg" descr="Ä°lgili resim"/>
          <p:cNvPicPr/>
          <p:nvPr/>
        </p:nvPicPr>
        <p:blipFill>
          <a:blip r:embed="rId2" cstate="print"/>
          <a:stretch>
            <a:fillRect/>
          </a:stretch>
        </p:blipFill>
        <p:spPr>
          <a:xfrm>
            <a:off x="6998486" y="1159813"/>
            <a:ext cx="3490595" cy="1962150"/>
          </a:xfrm>
          <a:prstGeom prst="rect">
            <a:avLst/>
          </a:prstGeom>
        </p:spPr>
      </p:pic>
      <p:sp>
        <p:nvSpPr>
          <p:cNvPr id="6" name="Dikdörtgen 5"/>
          <p:cNvSpPr/>
          <p:nvPr/>
        </p:nvSpPr>
        <p:spPr>
          <a:xfrm>
            <a:off x="6244424" y="3225104"/>
            <a:ext cx="6096000" cy="646331"/>
          </a:xfrm>
          <a:prstGeom prst="rect">
            <a:avLst/>
          </a:prstGeom>
        </p:spPr>
        <p:txBody>
          <a:bodyPr>
            <a:spAutoFit/>
          </a:bodyPr>
          <a:lstStyle/>
          <a:p>
            <a:r>
              <a:rPr lang="tr-TR" dirty="0"/>
              <a:t>Önlem alınmazsa gelecekte bazı yerleşim yerleri belki de su altında kalacaktır.</a:t>
            </a:r>
          </a:p>
        </p:txBody>
      </p:sp>
      <p:pic>
        <p:nvPicPr>
          <p:cNvPr id="7" name="image80.jpeg" descr="Ä°lgili resim"/>
          <p:cNvPicPr/>
          <p:nvPr/>
        </p:nvPicPr>
        <p:blipFill>
          <a:blip r:embed="rId3" cstate="print"/>
          <a:stretch>
            <a:fillRect/>
          </a:stretch>
        </p:blipFill>
        <p:spPr>
          <a:xfrm>
            <a:off x="7144523" y="4056659"/>
            <a:ext cx="3548380" cy="2006600"/>
          </a:xfrm>
          <a:prstGeom prst="rect">
            <a:avLst/>
          </a:prstGeom>
        </p:spPr>
      </p:pic>
    </p:spTree>
    <p:extLst>
      <p:ext uri="{BB962C8B-B14F-4D97-AF65-F5344CB8AC3E}">
        <p14:creationId xmlns:p14="http://schemas.microsoft.com/office/powerpoint/2010/main" val="359210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2"/>
          <p:cNvGrpSpPr>
            <a:grpSpLocks/>
          </p:cNvGrpSpPr>
          <p:nvPr/>
        </p:nvGrpSpPr>
        <p:grpSpPr bwMode="auto">
          <a:xfrm>
            <a:off x="2938072" y="664398"/>
            <a:ext cx="5426439" cy="1390650"/>
            <a:chOff x="6335" y="65"/>
            <a:chExt cx="4973" cy="2190"/>
          </a:xfrm>
        </p:grpSpPr>
        <p:pic>
          <p:nvPicPr>
            <p:cNvPr id="3" name="Picture 2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4" y="606"/>
              <a:ext cx="1124"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3" descr="Ã¶nemli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 y="65"/>
              <a:ext cx="4973" cy="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Dikdörtgen 4"/>
          <p:cNvSpPr/>
          <p:nvPr/>
        </p:nvSpPr>
        <p:spPr>
          <a:xfrm>
            <a:off x="3048000" y="2680521"/>
            <a:ext cx="6096000" cy="1646861"/>
          </a:xfrm>
          <a:prstGeom prst="rect">
            <a:avLst/>
          </a:prstGeom>
        </p:spPr>
        <p:txBody>
          <a:bodyPr>
            <a:spAutoFit/>
          </a:bodyPr>
          <a:lstStyle/>
          <a:p>
            <a:pPr marL="222250">
              <a:lnSpc>
                <a:spcPct val="113000"/>
              </a:lnSpc>
              <a:spcBef>
                <a:spcPts val="500"/>
              </a:spcBef>
              <a:spcAft>
                <a:spcPts val="0"/>
              </a:spcAft>
            </a:pPr>
            <a:r>
              <a:rPr lang="tr-TR" dirty="0">
                <a:latin typeface="Arial Black" panose="020B0A04020102020204" pitchFamily="34" charset="0"/>
                <a:ea typeface="Arial" panose="020B0604020202020204" pitchFamily="34" charset="0"/>
              </a:rPr>
              <a:t>Dünya'nın kendi ekseni etrafında dönmesi sonucu;</a:t>
            </a:r>
            <a:endParaRPr lang="tr-TR" dirty="0">
              <a:latin typeface="Arial" panose="020B0604020202020204" pitchFamily="34" charset="0"/>
              <a:ea typeface="Arial" panose="020B0604020202020204" pitchFamily="34" charset="0"/>
            </a:endParaRPr>
          </a:p>
          <a:p>
            <a:pPr lvl="0">
              <a:spcBef>
                <a:spcPts val="1020"/>
              </a:spcBef>
              <a:spcAft>
                <a:spcPts val="0"/>
              </a:spcAft>
              <a:buSzPts val="1100"/>
              <a:tabLst>
                <a:tab pos="385445" algn="l"/>
              </a:tabLst>
            </a:pPr>
            <a:r>
              <a:rPr lang="tr-TR" dirty="0" smtClean="0">
                <a:latin typeface="Arial" panose="020B0604020202020204" pitchFamily="34" charset="0"/>
                <a:ea typeface="Arial" panose="020B0604020202020204" pitchFamily="34" charset="0"/>
              </a:rPr>
              <a:t>1.Gece </a:t>
            </a:r>
            <a:r>
              <a:rPr lang="tr-TR" dirty="0">
                <a:latin typeface="Arial" panose="020B0604020202020204" pitchFamily="34" charset="0"/>
                <a:ea typeface="Arial" panose="020B0604020202020204" pitchFamily="34" charset="0"/>
              </a:rPr>
              <a:t>ve gündüz</a:t>
            </a:r>
            <a:r>
              <a:rPr lang="tr-TR" spc="-5"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oluşur.</a:t>
            </a:r>
          </a:p>
          <a:p>
            <a:pPr>
              <a:spcBef>
                <a:spcPts val="10"/>
              </a:spcBef>
              <a:spcAft>
                <a:spcPts val="0"/>
              </a:spcAft>
            </a:pPr>
            <a:r>
              <a:rPr lang="tr-TR" sz="1600" dirty="0">
                <a:latin typeface="Arial" panose="020B0604020202020204" pitchFamily="34" charset="0"/>
                <a:ea typeface="Arial" panose="020B0604020202020204" pitchFamily="34" charset="0"/>
              </a:rPr>
              <a:t> </a:t>
            </a:r>
            <a:endParaRPr lang="tr-TR" dirty="0">
              <a:latin typeface="Arial" panose="020B0604020202020204" pitchFamily="34" charset="0"/>
              <a:ea typeface="Arial" panose="020B0604020202020204" pitchFamily="34" charset="0"/>
            </a:endParaRPr>
          </a:p>
          <a:p>
            <a:r>
              <a:rPr lang="tr-TR" dirty="0" smtClean="0">
                <a:latin typeface="Arial" panose="020B0604020202020204" pitchFamily="34" charset="0"/>
                <a:ea typeface="Arial" panose="020B0604020202020204" pitchFamily="34" charset="0"/>
              </a:rPr>
              <a:t> 2.Gece </a:t>
            </a:r>
            <a:r>
              <a:rPr lang="tr-TR" dirty="0">
                <a:latin typeface="Arial" panose="020B0604020202020204" pitchFamily="34" charset="0"/>
                <a:ea typeface="Arial" panose="020B0604020202020204" pitchFamily="34" charset="0"/>
              </a:rPr>
              <a:t>ve gündüz sıcaklık farklılıkları</a:t>
            </a:r>
            <a:r>
              <a:rPr lang="tr-TR" spc="-30"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oluşur</a:t>
            </a:r>
            <a:endParaRPr lang="tr-TR" dirty="0"/>
          </a:p>
        </p:txBody>
      </p:sp>
    </p:spTree>
    <p:extLst>
      <p:ext uri="{BB962C8B-B14F-4D97-AF65-F5344CB8AC3E}">
        <p14:creationId xmlns:p14="http://schemas.microsoft.com/office/powerpoint/2010/main" val="2781578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9712" y="523437"/>
            <a:ext cx="6096000" cy="2003625"/>
          </a:xfrm>
          <a:prstGeom prst="rect">
            <a:avLst/>
          </a:prstGeom>
        </p:spPr>
        <p:txBody>
          <a:bodyPr>
            <a:spAutoFit/>
          </a:bodyPr>
          <a:lstStyle/>
          <a:p>
            <a:pPr marL="239395" marR="292100">
              <a:lnSpc>
                <a:spcPct val="115000"/>
              </a:lnSpc>
              <a:spcAft>
                <a:spcPts val="0"/>
              </a:spcAft>
            </a:pPr>
            <a:r>
              <a:rPr lang="tr-TR" dirty="0">
                <a:latin typeface="Arial" panose="020B0604020202020204" pitchFamily="34" charset="0"/>
                <a:ea typeface="Arial" panose="020B0604020202020204" pitchFamily="34" charset="0"/>
              </a:rPr>
              <a:t>Dünya hem kendi ekseni etrafında dönerken hem de Güneş etrafında dolanırken Dünya'nın dönme ekseni 23 derece 27 dakikalık bir açı yapacak şekilde </a:t>
            </a:r>
            <a:r>
              <a:rPr lang="tr-TR" dirty="0" err="1">
                <a:latin typeface="Arial" panose="020B0604020202020204" pitchFamily="34" charset="0"/>
                <a:ea typeface="Arial" panose="020B0604020202020204" pitchFamily="34" charset="0"/>
              </a:rPr>
              <a:t>eğiktir.Bu</a:t>
            </a:r>
            <a:r>
              <a:rPr lang="tr-TR" dirty="0">
                <a:latin typeface="Arial" panose="020B0604020202020204" pitchFamily="34" charset="0"/>
                <a:ea typeface="Arial" panose="020B0604020202020204" pitchFamily="34" charset="0"/>
              </a:rPr>
              <a:t> eğiklik Güneş'ten gelen</a:t>
            </a:r>
            <a:r>
              <a:rPr lang="tr-TR" spc="-80" dirty="0">
                <a:latin typeface="Arial" panose="020B0604020202020204" pitchFamily="34" charset="0"/>
                <a:ea typeface="Arial" panose="020B0604020202020204" pitchFamily="34" charset="0"/>
              </a:rPr>
              <a:t> </a:t>
            </a:r>
            <a:r>
              <a:rPr lang="tr-TR" dirty="0">
                <a:latin typeface="Arial" panose="020B0604020202020204" pitchFamily="34" charset="0"/>
                <a:ea typeface="Arial" panose="020B0604020202020204" pitchFamily="34" charset="0"/>
              </a:rPr>
              <a:t>ışınların</a:t>
            </a:r>
          </a:p>
          <a:p>
            <a:pPr marL="239395" marR="635000">
              <a:lnSpc>
                <a:spcPct val="115000"/>
              </a:lnSpc>
              <a:spcAft>
                <a:spcPts val="0"/>
              </a:spcAft>
            </a:pPr>
            <a:r>
              <a:rPr lang="tr-TR" dirty="0">
                <a:latin typeface="Arial" panose="020B0604020202020204" pitchFamily="34" charset="0"/>
                <a:ea typeface="Arial" panose="020B0604020202020204" pitchFamily="34" charset="0"/>
              </a:rPr>
              <a:t>farklı açılarla Dünya'nın bölgelerine düşmesine neden olur.</a:t>
            </a:r>
          </a:p>
        </p:txBody>
      </p:sp>
      <p:sp>
        <p:nvSpPr>
          <p:cNvPr id="5" name="Dikdörtgen 4"/>
          <p:cNvSpPr/>
          <p:nvPr/>
        </p:nvSpPr>
        <p:spPr>
          <a:xfrm>
            <a:off x="319790" y="3309160"/>
            <a:ext cx="6096000" cy="2308324"/>
          </a:xfrm>
          <a:prstGeom prst="rect">
            <a:avLst/>
          </a:prstGeom>
        </p:spPr>
        <p:txBody>
          <a:bodyPr>
            <a:spAutoFit/>
          </a:bodyPr>
          <a:lstStyle/>
          <a:p>
            <a:pPr marL="239395" marR="474980">
              <a:spcAft>
                <a:spcPts val="0"/>
              </a:spcAft>
            </a:pPr>
            <a:r>
              <a:rPr lang="tr-TR" dirty="0">
                <a:latin typeface="Arial" panose="020B0604020202020204" pitchFamily="34" charset="0"/>
                <a:ea typeface="Arial" panose="020B0604020202020204" pitchFamily="34" charset="0"/>
              </a:rPr>
              <a:t>Dünya'nın </a:t>
            </a:r>
            <a:r>
              <a:rPr lang="tr-TR" b="1" dirty="0">
                <a:latin typeface="Arial" panose="020B0604020202020204" pitchFamily="34" charset="0"/>
                <a:ea typeface="Arial" panose="020B0604020202020204" pitchFamily="34" charset="0"/>
              </a:rPr>
              <a:t>eksen eğikliği </a:t>
            </a:r>
            <a:r>
              <a:rPr lang="tr-TR" dirty="0">
                <a:latin typeface="Arial" panose="020B0604020202020204" pitchFamily="34" charset="0"/>
                <a:ea typeface="Arial" panose="020B0604020202020204" pitchFamily="34" charset="0"/>
              </a:rPr>
              <a:t>nedeni ile </a:t>
            </a:r>
            <a:r>
              <a:rPr lang="tr-TR" b="1" dirty="0">
                <a:latin typeface="Arial" panose="020B0604020202020204" pitchFamily="34" charset="0"/>
                <a:ea typeface="Arial" panose="020B0604020202020204" pitchFamily="34" charset="0"/>
              </a:rPr>
              <a:t>yıllık hareketine </a:t>
            </a:r>
            <a:r>
              <a:rPr lang="tr-TR" dirty="0">
                <a:latin typeface="Arial" panose="020B0604020202020204" pitchFamily="34" charset="0"/>
                <a:ea typeface="Arial" panose="020B0604020202020204" pitchFamily="34" charset="0"/>
              </a:rPr>
              <a:t>bağlı olarak Güneş ışınlarının yer yüzüne düşme açısı da </a:t>
            </a:r>
            <a:r>
              <a:rPr lang="tr-TR" dirty="0" err="1">
                <a:latin typeface="Arial" panose="020B0604020202020204" pitchFamily="34" charset="0"/>
                <a:ea typeface="Arial" panose="020B0604020202020204" pitchFamily="34" charset="0"/>
              </a:rPr>
              <a:t>değişir.Bunun</a:t>
            </a:r>
            <a:r>
              <a:rPr lang="tr-TR" dirty="0">
                <a:latin typeface="Arial" panose="020B0604020202020204" pitchFamily="34" charset="0"/>
                <a:ea typeface="Arial" panose="020B0604020202020204" pitchFamily="34" charset="0"/>
              </a:rPr>
              <a:t> sonucunda sıcaklık değişimleri gerçekleşir ve </a:t>
            </a:r>
            <a:r>
              <a:rPr lang="tr-TR" b="1" dirty="0">
                <a:latin typeface="Arial" panose="020B0604020202020204" pitchFamily="34" charset="0"/>
                <a:ea typeface="Arial" panose="020B0604020202020204" pitchFamily="34" charset="0"/>
              </a:rPr>
              <a:t>mevsimler </a:t>
            </a:r>
            <a:r>
              <a:rPr lang="tr-TR" dirty="0">
                <a:latin typeface="Arial" panose="020B0604020202020204" pitchFamily="34" charset="0"/>
                <a:ea typeface="Arial" panose="020B0604020202020204" pitchFamily="34" charset="0"/>
              </a:rPr>
              <a:t>oluşur. Mevsimlerin başlangıcı olarak dört önemli</a:t>
            </a:r>
          </a:p>
          <a:p>
            <a:pPr marL="239395" marR="429895" algn="just">
              <a:spcAft>
                <a:spcPts val="0"/>
              </a:spcAft>
            </a:pPr>
            <a:r>
              <a:rPr lang="tr-TR" dirty="0">
                <a:latin typeface="Arial" panose="020B0604020202020204" pitchFamily="34" charset="0"/>
                <a:ea typeface="Arial" panose="020B0604020202020204" pitchFamily="34" charset="0"/>
              </a:rPr>
              <a:t>tarih bulunmaktadır. Bunlar, 21 Haziran - 21 Aralık (gün dönümü) ve 21 Mart - 23 Eylül (gece-gündüz eşitliği-ekinoks) tarihleridir.</a:t>
            </a:r>
          </a:p>
        </p:txBody>
      </p:sp>
      <p:pic>
        <p:nvPicPr>
          <p:cNvPr id="7" name="image8.jpeg"/>
          <p:cNvPicPr/>
          <p:nvPr/>
        </p:nvPicPr>
        <p:blipFill>
          <a:blip r:embed="rId2" cstate="print"/>
          <a:stretch>
            <a:fillRect/>
          </a:stretch>
        </p:blipFill>
        <p:spPr>
          <a:xfrm>
            <a:off x="6535712" y="1458357"/>
            <a:ext cx="4646950" cy="3743230"/>
          </a:xfrm>
          <a:prstGeom prst="rect">
            <a:avLst/>
          </a:prstGeom>
        </p:spPr>
      </p:pic>
    </p:spTree>
    <p:extLst>
      <p:ext uri="{BB962C8B-B14F-4D97-AF65-F5344CB8AC3E}">
        <p14:creationId xmlns:p14="http://schemas.microsoft.com/office/powerpoint/2010/main" val="2753465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5" descr="Ã¶nemli ile ilgili gÃ¶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2608289" y="335248"/>
            <a:ext cx="527653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90"/>
          <p:cNvSpPr txBox="1">
            <a:spLocks noChangeArrowheads="1"/>
          </p:cNvSpPr>
          <p:nvPr/>
        </p:nvSpPr>
        <p:spPr bwMode="auto">
          <a:xfrm>
            <a:off x="1364105" y="2638270"/>
            <a:ext cx="7102722" cy="158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550"/>
              </a:lnSpc>
              <a:spcAft>
                <a:spcPts val="0"/>
              </a:spcAft>
            </a:pPr>
            <a:r>
              <a:rPr lang="tr-TR" dirty="0">
                <a:effectLst/>
                <a:latin typeface="Arial Black" panose="020B0A04020102020204" pitchFamily="34" charset="0"/>
                <a:ea typeface="Arial" panose="020B0604020202020204" pitchFamily="34" charset="0"/>
              </a:rPr>
              <a:t>Mevsimlerin Oluşma Nedenleri</a:t>
            </a:r>
            <a:r>
              <a:rPr lang="tr-TR" dirty="0" smtClean="0">
                <a:effectLst/>
                <a:latin typeface="Arial Black" panose="020B0A04020102020204" pitchFamily="34" charset="0"/>
                <a:ea typeface="Arial" panose="020B0604020202020204" pitchFamily="34" charset="0"/>
              </a:rPr>
              <a:t>;</a:t>
            </a:r>
          </a:p>
          <a:p>
            <a:pPr>
              <a:lnSpc>
                <a:spcPts val="1550"/>
              </a:lnSpc>
              <a:spcAft>
                <a:spcPts val="0"/>
              </a:spcAft>
            </a:pPr>
            <a:endParaRPr lang="tr-TR" dirty="0">
              <a:effectLst/>
              <a:latin typeface="Arial" panose="020B0604020202020204" pitchFamily="34" charset="0"/>
              <a:ea typeface="Arial" panose="020B0604020202020204" pitchFamily="34" charset="0"/>
            </a:endParaRPr>
          </a:p>
          <a:p>
            <a:pPr marL="162560" indent="-163195">
              <a:spcBef>
                <a:spcPts val="1230"/>
              </a:spcBef>
              <a:spcAft>
                <a:spcPts val="0"/>
              </a:spcAft>
              <a:tabLst>
                <a:tab pos="163195" algn="l"/>
              </a:tabLst>
            </a:pPr>
            <a:r>
              <a:rPr lang="tr-TR" dirty="0" smtClean="0">
                <a:effectLst/>
                <a:latin typeface="Arial" panose="020B0604020202020204" pitchFamily="34" charset="0"/>
                <a:ea typeface="Arial" panose="020B0604020202020204" pitchFamily="34" charset="0"/>
              </a:rPr>
              <a:t>1.Eksen </a:t>
            </a:r>
            <a:r>
              <a:rPr lang="tr-TR" dirty="0">
                <a:effectLst/>
                <a:latin typeface="Arial" panose="020B0604020202020204" pitchFamily="34" charset="0"/>
                <a:ea typeface="Arial" panose="020B0604020202020204" pitchFamily="34" charset="0"/>
              </a:rPr>
              <a:t>eğikliği (Güneş ışınlarının geliş</a:t>
            </a:r>
            <a:r>
              <a:rPr lang="tr-TR" spc="-120" dirty="0">
                <a:effectLst/>
                <a:latin typeface="Arial" panose="020B0604020202020204" pitchFamily="34" charset="0"/>
                <a:ea typeface="Arial" panose="020B0604020202020204" pitchFamily="34" charset="0"/>
              </a:rPr>
              <a:t> </a:t>
            </a:r>
            <a:r>
              <a:rPr lang="tr-TR" dirty="0">
                <a:effectLst/>
                <a:latin typeface="Arial" panose="020B0604020202020204" pitchFamily="34" charset="0"/>
                <a:ea typeface="Arial" panose="020B0604020202020204" pitchFamily="34" charset="0"/>
              </a:rPr>
              <a:t>açısı))</a:t>
            </a:r>
          </a:p>
          <a:p>
            <a:pPr marR="147320">
              <a:lnSpc>
                <a:spcPts val="1450"/>
              </a:lnSpc>
              <a:spcBef>
                <a:spcPts val="1005"/>
              </a:spcBef>
              <a:spcAft>
                <a:spcPts val="0"/>
              </a:spcAft>
              <a:tabLst>
                <a:tab pos="163195" algn="l"/>
              </a:tabLst>
            </a:pPr>
            <a:r>
              <a:rPr lang="tr-TR" dirty="0" smtClean="0">
                <a:effectLst/>
                <a:latin typeface="Arial" panose="020B0604020202020204" pitchFamily="34" charset="0"/>
                <a:ea typeface="Arial" panose="020B0604020202020204" pitchFamily="34" charset="0"/>
              </a:rPr>
              <a:t>2.Dünya'nın </a:t>
            </a:r>
            <a:r>
              <a:rPr lang="tr-TR" dirty="0">
                <a:effectLst/>
                <a:latin typeface="Arial" panose="020B0604020202020204" pitchFamily="34" charset="0"/>
                <a:ea typeface="Arial" panose="020B0604020202020204" pitchFamily="34" charset="0"/>
              </a:rPr>
              <a:t>Güneş etrafındaki yıllık</a:t>
            </a:r>
            <a:r>
              <a:rPr lang="tr-TR" spc="-130" dirty="0">
                <a:effectLst/>
                <a:latin typeface="Arial" panose="020B0604020202020204" pitchFamily="34" charset="0"/>
                <a:ea typeface="Arial" panose="020B0604020202020204" pitchFamily="34" charset="0"/>
              </a:rPr>
              <a:t> </a:t>
            </a:r>
            <a:r>
              <a:rPr lang="tr-TR" dirty="0">
                <a:effectLst/>
                <a:latin typeface="Arial" panose="020B0604020202020204" pitchFamily="34" charset="0"/>
                <a:ea typeface="Arial" panose="020B0604020202020204" pitchFamily="34" charset="0"/>
              </a:rPr>
              <a:t>hareketi (Dolanma</a:t>
            </a:r>
            <a:r>
              <a:rPr lang="tr-TR" spc="-10" dirty="0">
                <a:effectLst/>
                <a:latin typeface="Arial" panose="020B0604020202020204" pitchFamily="34" charset="0"/>
                <a:ea typeface="Arial" panose="020B0604020202020204" pitchFamily="34" charset="0"/>
              </a:rPr>
              <a:t> </a:t>
            </a:r>
            <a:r>
              <a:rPr lang="tr-TR" dirty="0" smtClean="0">
                <a:effectLst/>
                <a:latin typeface="Arial" panose="020B0604020202020204" pitchFamily="34" charset="0"/>
                <a:ea typeface="Arial" panose="020B0604020202020204" pitchFamily="34" charset="0"/>
              </a:rPr>
              <a:t>hareketi)</a:t>
            </a:r>
            <a:endParaRPr lang="tr-TR"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45472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9"/>
          <p:cNvSpPr txBox="1">
            <a:spLocks noChangeArrowheads="1"/>
          </p:cNvSpPr>
          <p:nvPr/>
        </p:nvSpPr>
        <p:spPr bwMode="auto">
          <a:xfrm>
            <a:off x="1118749" y="884420"/>
            <a:ext cx="10258785" cy="131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0"/>
              </a:spcAft>
            </a:pPr>
            <a:r>
              <a:rPr lang="tr-TR" dirty="0">
                <a:effectLst/>
                <a:latin typeface="Arial" panose="020B0604020202020204" pitchFamily="34" charset="0"/>
                <a:ea typeface="Arial" panose="020B0604020202020204" pitchFamily="34" charset="0"/>
              </a:rPr>
              <a:t>Güneş ışınları bir bölgeye dik açıyla veya dik açıya yakın bir açıyla gelirse daha fazla enerji taşır ve </a:t>
            </a:r>
            <a:r>
              <a:rPr lang="tr-TR" dirty="0" smtClean="0">
                <a:effectLst/>
                <a:latin typeface="Arial" panose="020B0604020202020204" pitchFamily="34" charset="0"/>
                <a:ea typeface="Arial" panose="020B0604020202020204" pitchFamily="34" charset="0"/>
              </a:rPr>
              <a:t>o  </a:t>
            </a:r>
            <a:endParaRPr lang="tr-TR" dirty="0">
              <a:effectLst/>
              <a:latin typeface="Arial" panose="020B0604020202020204" pitchFamily="34" charset="0"/>
              <a:ea typeface="Arial" panose="020B0604020202020204" pitchFamily="34" charset="0"/>
            </a:endParaRPr>
          </a:p>
          <a:p>
            <a:pPr>
              <a:spcAft>
                <a:spcPts val="0"/>
              </a:spcAft>
            </a:pPr>
            <a:r>
              <a:rPr lang="tr-TR" dirty="0">
                <a:effectLst/>
                <a:latin typeface="Arial" panose="020B0604020202020204" pitchFamily="34" charset="0"/>
                <a:ea typeface="Arial" panose="020B0604020202020204" pitchFamily="34" charset="0"/>
              </a:rPr>
              <a:t>bölgeyi daha çok ısıtır.</a:t>
            </a:r>
          </a:p>
        </p:txBody>
      </p:sp>
      <p:pic>
        <p:nvPicPr>
          <p:cNvPr id="3" name="image12.jpeg" descr="MEVSÄ°MLERÄ°N OLUÅUMU ile ilgili gÃ¶rsel sonucu"/>
          <p:cNvPicPr/>
          <p:nvPr/>
        </p:nvPicPr>
        <p:blipFill>
          <a:blip r:embed="rId2" cstate="print"/>
          <a:stretch>
            <a:fillRect/>
          </a:stretch>
        </p:blipFill>
        <p:spPr>
          <a:xfrm>
            <a:off x="1304144" y="2203555"/>
            <a:ext cx="6472066" cy="3642610"/>
          </a:xfrm>
          <a:prstGeom prst="rect">
            <a:avLst/>
          </a:prstGeom>
        </p:spPr>
      </p:pic>
    </p:spTree>
    <p:extLst>
      <p:ext uri="{BB962C8B-B14F-4D97-AF65-F5344CB8AC3E}">
        <p14:creationId xmlns:p14="http://schemas.microsoft.com/office/powerpoint/2010/main" val="3506905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4"/>
          <p:cNvPicPr/>
          <p:nvPr/>
        </p:nvPicPr>
        <p:blipFill>
          <a:blip r:embed="rId2">
            <a:extLst>
              <a:ext uri="{28A0092B-C50C-407E-A947-70E740481C1C}">
                <a14:useLocalDpi xmlns:a14="http://schemas.microsoft.com/office/drawing/2010/main" val="0"/>
              </a:ext>
            </a:extLst>
          </a:blip>
          <a:srcRect/>
          <a:stretch>
            <a:fillRect/>
          </a:stretch>
        </p:blipFill>
        <p:spPr bwMode="auto">
          <a:xfrm>
            <a:off x="1216987" y="177650"/>
            <a:ext cx="5408666" cy="276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88"/>
          <p:cNvSpPr txBox="1">
            <a:spLocks noChangeArrowheads="1"/>
          </p:cNvSpPr>
          <p:nvPr/>
        </p:nvSpPr>
        <p:spPr bwMode="auto">
          <a:xfrm>
            <a:off x="1336908" y="3692045"/>
            <a:ext cx="6494453" cy="263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0"/>
              </a:spcAft>
            </a:pPr>
            <a:r>
              <a:rPr lang="tr-TR" dirty="0">
                <a:effectLst/>
                <a:latin typeface="Arial" panose="020B0604020202020204" pitchFamily="34" charset="0"/>
                <a:ea typeface="Arial" panose="020B0604020202020204" pitchFamily="34" charset="0"/>
              </a:rPr>
              <a:t>Dar olan A bölgesine Güneş ışınları dik açıyla veya dik açıya yakın bir açıyla geliyor. Geniş olan B bölgesine Güneş ışınları küçük açılarla (yüzeye eğik) geliyor. Bu durumda A bölgesinde birim yüzeye düşen enerji miktarı daha fazladır ve A bölgesi sıcaktır. B bölgesinde ise birim yüzeye düşen Güneş enerjisi miktarı azdır ve B bölgesi</a:t>
            </a:r>
          </a:p>
          <a:p>
            <a:pPr>
              <a:spcAft>
                <a:spcPts val="0"/>
              </a:spcAft>
            </a:pPr>
            <a:r>
              <a:rPr lang="tr-TR" dirty="0">
                <a:effectLst/>
                <a:latin typeface="Arial" panose="020B0604020202020204" pitchFamily="34" charset="0"/>
                <a:ea typeface="Arial" panose="020B0604020202020204" pitchFamily="34" charset="0"/>
              </a:rPr>
              <a:t>soğuktur.</a:t>
            </a:r>
          </a:p>
        </p:txBody>
      </p:sp>
    </p:spTree>
    <p:extLst>
      <p:ext uri="{BB962C8B-B14F-4D97-AF65-F5344CB8AC3E}">
        <p14:creationId xmlns:p14="http://schemas.microsoft.com/office/powerpoint/2010/main" val="3234619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177"/>
          <p:cNvGrpSpPr>
            <a:grpSpLocks/>
          </p:cNvGrpSpPr>
          <p:nvPr/>
        </p:nvGrpSpPr>
        <p:grpSpPr bwMode="auto">
          <a:xfrm>
            <a:off x="873489" y="779489"/>
            <a:ext cx="4567941" cy="3297834"/>
            <a:chOff x="0" y="0"/>
            <a:chExt cx="5217" cy="2771"/>
          </a:xfrm>
        </p:grpSpPr>
        <p:pic>
          <p:nvPicPr>
            <p:cNvPr id="30" name="Picture 1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9"/>
              <a:ext cx="5217" cy="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182"/>
            <p:cNvSpPr>
              <a:spLocks/>
            </p:cNvSpPr>
            <p:nvPr/>
          </p:nvSpPr>
          <p:spPr bwMode="auto">
            <a:xfrm>
              <a:off x="8" y="0"/>
              <a:ext cx="4072" cy="2771"/>
            </a:xfrm>
            <a:custGeom>
              <a:avLst/>
              <a:gdLst>
                <a:gd name="T0" fmla="+- 0 2155 8"/>
                <a:gd name="T1" fmla="*/ T0 w 4072"/>
                <a:gd name="T2" fmla="*/ 0 h 2771"/>
                <a:gd name="T3" fmla="+- 0 8 8"/>
                <a:gd name="T4" fmla="*/ T3 w 4072"/>
                <a:gd name="T5" fmla="*/ 0 h 2771"/>
                <a:gd name="T6" fmla="+- 0 8 8"/>
                <a:gd name="T7" fmla="*/ T6 w 4072"/>
                <a:gd name="T8" fmla="*/ 435 h 2771"/>
                <a:gd name="T9" fmla="+- 0 2155 8"/>
                <a:gd name="T10" fmla="*/ T9 w 4072"/>
                <a:gd name="T11" fmla="*/ 435 h 2771"/>
                <a:gd name="T12" fmla="+- 0 2155 8"/>
                <a:gd name="T13" fmla="*/ T12 w 4072"/>
                <a:gd name="T14" fmla="*/ 0 h 2771"/>
                <a:gd name="T15" fmla="+- 0 4080 8"/>
                <a:gd name="T16" fmla="*/ T15 w 4072"/>
                <a:gd name="T17" fmla="*/ 2336 h 2771"/>
                <a:gd name="T18" fmla="+- 0 1711 8"/>
                <a:gd name="T19" fmla="*/ T18 w 4072"/>
                <a:gd name="T20" fmla="*/ 2336 h 2771"/>
                <a:gd name="T21" fmla="+- 0 1711 8"/>
                <a:gd name="T22" fmla="*/ T21 w 4072"/>
                <a:gd name="T23" fmla="*/ 2771 h 2771"/>
                <a:gd name="T24" fmla="+- 0 4080 8"/>
                <a:gd name="T25" fmla="*/ T24 w 4072"/>
                <a:gd name="T26" fmla="*/ 2771 h 2771"/>
                <a:gd name="T27" fmla="+- 0 4080 8"/>
                <a:gd name="T28" fmla="*/ T27 w 4072"/>
                <a:gd name="T29" fmla="*/ 2336 h 277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4072" h="2771">
                  <a:moveTo>
                    <a:pt x="2147" y="0"/>
                  </a:moveTo>
                  <a:lnTo>
                    <a:pt x="0" y="0"/>
                  </a:lnTo>
                  <a:lnTo>
                    <a:pt x="0" y="435"/>
                  </a:lnTo>
                  <a:lnTo>
                    <a:pt x="2147" y="435"/>
                  </a:lnTo>
                  <a:lnTo>
                    <a:pt x="2147" y="0"/>
                  </a:lnTo>
                  <a:close/>
                  <a:moveTo>
                    <a:pt x="4072" y="2336"/>
                  </a:moveTo>
                  <a:lnTo>
                    <a:pt x="1703" y="2336"/>
                  </a:lnTo>
                  <a:lnTo>
                    <a:pt x="1703" y="2771"/>
                  </a:lnTo>
                  <a:lnTo>
                    <a:pt x="4072" y="2771"/>
                  </a:lnTo>
                  <a:lnTo>
                    <a:pt x="4072" y="2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sysClr val="windowText" lastClr="000000"/>
                </a:solidFill>
                <a:effectLst/>
                <a:uLnTx/>
                <a:uFillTx/>
              </a:endParaRPr>
            </a:p>
          </p:txBody>
        </p:sp>
        <p:sp>
          <p:nvSpPr>
            <p:cNvPr id="32" name="Text Box 181"/>
            <p:cNvSpPr txBox="1">
              <a:spLocks noChangeArrowheads="1"/>
            </p:cNvSpPr>
            <p:nvPr/>
          </p:nvSpPr>
          <p:spPr bwMode="auto">
            <a:xfrm>
              <a:off x="354" y="78"/>
              <a:ext cx="147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225"/>
                </a:lnSpc>
                <a:spcBef>
                  <a:spcPts val="0"/>
                </a:spcBef>
                <a:spcAft>
                  <a:spcPts val="0"/>
                </a:spcAft>
                <a:buClrTx/>
                <a:buSzTx/>
                <a:buFontTx/>
                <a:buNone/>
                <a:tabLst/>
                <a:defRPr/>
              </a:pPr>
              <a:r>
                <a:rPr kumimoji="0" lang="tr-TR" b="1" i="0" u="none" strike="noStrike" kern="0" cap="none" spc="0" normalizeH="0" baseline="0" noProof="0">
                  <a:ln>
                    <a:noFill/>
                  </a:ln>
                  <a:solidFill>
                    <a:sysClr val="windowText" lastClr="000000"/>
                  </a:solidFill>
                  <a:effectLst/>
                  <a:uLnTx/>
                  <a:uFillTx/>
                  <a:latin typeface="Arial" panose="020B0604020202020204" pitchFamily="34" charset="0"/>
                  <a:ea typeface="Arial" panose="020B0604020202020204" pitchFamily="34" charset="0"/>
                </a:rPr>
                <a:t>Güneş Işınları</a:t>
              </a:r>
              <a:endParaRPr kumimoji="0" lang="tr-TR" b="0" i="0" u="none" strike="noStrike" kern="0" cap="none" spc="0" normalizeH="0" baseline="0" noProof="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33" name="Text Box 180"/>
            <p:cNvSpPr txBox="1">
              <a:spLocks noChangeArrowheads="1"/>
            </p:cNvSpPr>
            <p:nvPr/>
          </p:nvSpPr>
          <p:spPr bwMode="auto">
            <a:xfrm>
              <a:off x="3388" y="392"/>
              <a:ext cx="147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225"/>
                </a:lnSpc>
                <a:spcBef>
                  <a:spcPts val="0"/>
                </a:spcBef>
                <a:spcAft>
                  <a:spcPts val="0"/>
                </a:spcAft>
                <a:buClrTx/>
                <a:buSzTx/>
                <a:buFontTx/>
                <a:buNone/>
                <a:tabLst/>
                <a:defRPr/>
              </a:pPr>
              <a:r>
                <a:rPr kumimoji="0" lang="tr-TR" b="1"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Güneş Işınları</a:t>
              </a:r>
              <a:endParaRPr kumimoji="0" lang="tr-TR"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34" name="Text Box 179"/>
            <p:cNvSpPr txBox="1">
              <a:spLocks noChangeArrowheads="1"/>
            </p:cNvSpPr>
            <p:nvPr/>
          </p:nvSpPr>
          <p:spPr bwMode="auto">
            <a:xfrm>
              <a:off x="489" y="2414"/>
              <a:ext cx="1205"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225"/>
                </a:lnSpc>
                <a:spcBef>
                  <a:spcPts val="0"/>
                </a:spcBef>
                <a:spcAft>
                  <a:spcPts val="0"/>
                </a:spcAft>
                <a:buClrTx/>
                <a:buSzTx/>
                <a:buFontTx/>
                <a:buNone/>
                <a:tabLst/>
                <a:defRPr/>
              </a:pPr>
              <a:r>
                <a:rPr kumimoji="0" lang="tr-TR"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Isınma fazla</a:t>
              </a:r>
            </a:p>
          </p:txBody>
        </p:sp>
        <p:sp>
          <p:nvSpPr>
            <p:cNvPr id="35" name="Text Box 178"/>
            <p:cNvSpPr txBox="1">
              <a:spLocks noChangeArrowheads="1"/>
            </p:cNvSpPr>
            <p:nvPr/>
          </p:nvSpPr>
          <p:spPr bwMode="auto">
            <a:xfrm>
              <a:off x="2419" y="2414"/>
              <a:ext cx="97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1225"/>
                </a:lnSpc>
                <a:spcBef>
                  <a:spcPts val="0"/>
                </a:spcBef>
                <a:spcAft>
                  <a:spcPts val="0"/>
                </a:spcAft>
                <a:buClrTx/>
                <a:buSzTx/>
                <a:buFontTx/>
                <a:buNone/>
                <a:tabLst/>
                <a:defRPr/>
              </a:pPr>
              <a:r>
                <a:rPr kumimoji="0" lang="tr-TR" b="0" i="0" u="none" strike="noStrike" kern="0" cap="none" spc="0" normalizeH="0" baseline="0" noProof="0">
                  <a:ln>
                    <a:noFill/>
                  </a:ln>
                  <a:solidFill>
                    <a:sysClr val="windowText" lastClr="000000"/>
                  </a:solidFill>
                  <a:effectLst/>
                  <a:uLnTx/>
                  <a:uFillTx/>
                  <a:latin typeface="Arial" panose="020B0604020202020204" pitchFamily="34" charset="0"/>
                  <a:ea typeface="Arial" panose="020B0604020202020204" pitchFamily="34" charset="0"/>
                </a:rPr>
                <a:t>Isınma az</a:t>
              </a:r>
            </a:p>
          </p:txBody>
        </p:sp>
      </p:grpSp>
      <p:pic>
        <p:nvPicPr>
          <p:cNvPr id="36" name="image11.jpeg"/>
          <p:cNvPicPr/>
          <p:nvPr/>
        </p:nvPicPr>
        <p:blipFill>
          <a:blip r:embed="rId3" cstate="print"/>
          <a:stretch>
            <a:fillRect/>
          </a:stretch>
        </p:blipFill>
        <p:spPr>
          <a:xfrm>
            <a:off x="6460761" y="779489"/>
            <a:ext cx="4227226" cy="2732405"/>
          </a:xfrm>
          <a:prstGeom prst="rect">
            <a:avLst/>
          </a:prstGeom>
        </p:spPr>
      </p:pic>
      <p:sp>
        <p:nvSpPr>
          <p:cNvPr id="37" name="Dikdörtgen 36"/>
          <p:cNvSpPr/>
          <p:nvPr/>
        </p:nvSpPr>
        <p:spPr>
          <a:xfrm>
            <a:off x="4951751" y="4141470"/>
            <a:ext cx="6096000" cy="2308324"/>
          </a:xfrm>
          <a:prstGeom prst="rect">
            <a:avLst/>
          </a:prstGeom>
        </p:spPr>
        <p:txBody>
          <a:bodyPr>
            <a:spAutoFit/>
          </a:bodyPr>
          <a:lstStyle/>
          <a:p>
            <a:r>
              <a:rPr lang="tr-TR" dirty="0">
                <a:latin typeface="Arial" panose="020B0604020202020204" pitchFamily="34" charset="0"/>
                <a:ea typeface="Arial" panose="020B0604020202020204" pitchFamily="34" charset="0"/>
              </a:rPr>
              <a:t>Yukarıda verilen şekilde Güneş ışınlarının Dünya'daki farklı bölgelere geliş açıları </a:t>
            </a:r>
            <a:r>
              <a:rPr lang="tr-TR" dirty="0" err="1">
                <a:latin typeface="Arial" panose="020B0604020202020204" pitchFamily="34" charset="0"/>
                <a:ea typeface="Arial" panose="020B0604020202020204" pitchFamily="34" charset="0"/>
              </a:rPr>
              <a:t>verilmiştir.Bu</a:t>
            </a:r>
            <a:r>
              <a:rPr lang="tr-TR" dirty="0">
                <a:latin typeface="Arial" panose="020B0604020202020204" pitchFamily="34" charset="0"/>
                <a:ea typeface="Arial" panose="020B0604020202020204" pitchFamily="34" charset="0"/>
              </a:rPr>
              <a:t> bölgelerden </a:t>
            </a:r>
            <a:r>
              <a:rPr lang="tr-TR" dirty="0" err="1">
                <a:latin typeface="Arial" panose="020B0604020202020204" pitchFamily="34" charset="0"/>
                <a:ea typeface="Arial" panose="020B0604020202020204" pitchFamily="34" charset="0"/>
              </a:rPr>
              <a:t>K'ya</a:t>
            </a:r>
            <a:r>
              <a:rPr lang="tr-TR" dirty="0">
                <a:latin typeface="Arial" panose="020B0604020202020204" pitchFamily="34" charset="0"/>
                <a:ea typeface="Arial" panose="020B0604020202020204" pitchFamily="34" charset="0"/>
              </a:rPr>
              <a:t> Güneş ışınlarının geliş açısı en </a:t>
            </a:r>
            <a:r>
              <a:rPr lang="tr-TR" dirty="0" err="1">
                <a:latin typeface="Arial" panose="020B0604020202020204" pitchFamily="34" charset="0"/>
                <a:ea typeface="Arial" panose="020B0604020202020204" pitchFamily="34" charset="0"/>
              </a:rPr>
              <a:t>küçüktür.Bu</a:t>
            </a:r>
            <a:r>
              <a:rPr lang="tr-TR" dirty="0">
                <a:latin typeface="Arial" panose="020B0604020202020204" pitchFamily="34" charset="0"/>
                <a:ea typeface="Arial" panose="020B0604020202020204" pitchFamily="34" charset="0"/>
              </a:rPr>
              <a:t> durumda en soğuk yer </a:t>
            </a:r>
            <a:r>
              <a:rPr lang="tr-TR" dirty="0" err="1">
                <a:latin typeface="Arial" panose="020B0604020202020204" pitchFamily="34" charset="0"/>
                <a:ea typeface="Arial" panose="020B0604020202020204" pitchFamily="34" charset="0"/>
              </a:rPr>
              <a:t>K'dır</a:t>
            </a:r>
            <a:r>
              <a:rPr lang="tr-TR" dirty="0">
                <a:latin typeface="Arial" panose="020B0604020202020204" pitchFamily="34" charset="0"/>
                <a:ea typeface="Arial" panose="020B0604020202020204" pitchFamily="34" charset="0"/>
              </a:rPr>
              <a:t>. Güneş ışınlarının N bölgesine ise geliş açısı 90 derecedir (dik açı). Bu durumda ortalama sıcaklığı en fazla olan bölge </a:t>
            </a:r>
            <a:r>
              <a:rPr lang="tr-TR" dirty="0" err="1">
                <a:latin typeface="Arial" panose="020B0604020202020204" pitchFamily="34" charset="0"/>
                <a:ea typeface="Arial" panose="020B0604020202020204" pitchFamily="34" charset="0"/>
              </a:rPr>
              <a:t>N'dir.Bölgelerin</a:t>
            </a:r>
            <a:r>
              <a:rPr lang="tr-TR" dirty="0">
                <a:latin typeface="Arial" panose="020B0604020202020204" pitchFamily="34" charset="0"/>
                <a:ea typeface="Arial" panose="020B0604020202020204" pitchFamily="34" charset="0"/>
              </a:rPr>
              <a:t> ortalama sıcaklıklarını karşılaştıracak olursak </a:t>
            </a:r>
            <a:r>
              <a:rPr lang="tr-TR" b="1" dirty="0">
                <a:solidFill>
                  <a:srgbClr val="FF0000"/>
                </a:solidFill>
                <a:latin typeface="Arial" panose="020B0604020202020204" pitchFamily="34" charset="0"/>
                <a:ea typeface="Arial" panose="020B0604020202020204" pitchFamily="34" charset="0"/>
              </a:rPr>
              <a:t>N&gt; L&gt;M&gt;K </a:t>
            </a:r>
            <a:r>
              <a:rPr lang="tr-TR" dirty="0" smtClean="0">
                <a:latin typeface="Arial" panose="020B0604020202020204" pitchFamily="34" charset="0"/>
                <a:ea typeface="Arial" panose="020B0604020202020204" pitchFamily="34" charset="0"/>
              </a:rPr>
              <a:t>şeklinde olacaktır.</a:t>
            </a:r>
            <a:endParaRPr lang="tr-TR" dirty="0"/>
          </a:p>
        </p:txBody>
      </p:sp>
    </p:spTree>
    <p:extLst>
      <p:ext uri="{BB962C8B-B14F-4D97-AF65-F5344CB8AC3E}">
        <p14:creationId xmlns:p14="http://schemas.microsoft.com/office/powerpoint/2010/main" val="3917162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TM04033919[[fn=Devre]]</Template>
  <TotalTime>273</TotalTime>
  <Words>1503</Words>
  <Application>Microsoft Office PowerPoint</Application>
  <PresentationFormat>Geniş ekran</PresentationFormat>
  <Paragraphs>160</Paragraphs>
  <Slides>38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38</vt:i4>
      </vt:variant>
    </vt:vector>
  </HeadingPairs>
  <TitlesOfParts>
    <vt:vector size="44" baseType="lpstr">
      <vt:lpstr>Arial</vt:lpstr>
      <vt:lpstr>Arial Black</vt:lpstr>
      <vt:lpstr>Calibri</vt:lpstr>
      <vt:lpstr>Trebuchet MS</vt:lpstr>
      <vt:lpstr>Tw Cen MT</vt:lpstr>
      <vt:lpstr>Devre</vt:lpstr>
      <vt:lpstr>MEVSİMLER VE İKLİM</vt:lpstr>
      <vt:lpstr>MEVSİMLERİN OLUŞUMU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21 aralık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İKLİM</vt:lpstr>
      <vt:lpstr>PowerPoint Sunusu</vt:lpstr>
      <vt:lpstr>PowerPoint Sunusu</vt:lpstr>
      <vt:lpstr>HAVA OLAYLARI</vt:lpstr>
      <vt:lpstr>PowerPoint Sunusu</vt:lpstr>
      <vt:lpstr>PowerPoint Sunusu</vt:lpstr>
      <vt:lpstr>Rüzgar</vt:lpstr>
      <vt:lpstr>Havadaki Nem (Su Buharı) </vt:lpstr>
      <vt:lpstr>PowerPoint Sunusu</vt:lpstr>
      <vt:lpstr>PowerPoint Sunusu</vt:lpstr>
      <vt:lpstr>PowerPoint Sunusu</vt:lpstr>
      <vt:lpstr>PowerPoint Sunusu</vt:lpstr>
      <vt:lpstr>Küresel İklim Değişiklikleri </vt:lpstr>
      <vt:lpstr>Atmosferdeki Sera Gazı Artış Nedenleri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MEVSİMLER VE İKLİM</dc:title>
  <dc:creator>EYMEN</dc:creator>
  <cp:lastModifiedBy>EYMEN</cp:lastModifiedBy>
  <cp:revision>38</cp:revision>
  <dcterms:created xsi:type="dcterms:W3CDTF">2020-04-01T20:09:11Z</dcterms:created>
  <dcterms:modified xsi:type="dcterms:W3CDTF">2020-04-18T10:19:50Z</dcterms:modified>
</cp:coreProperties>
</file>