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1" r:id="rId2"/>
  </p:sldMasterIdLst>
  <p:sldIdLst>
    <p:sldId id="256" r:id="rId3"/>
    <p:sldId id="402" r:id="rId4"/>
    <p:sldId id="418" r:id="rId5"/>
    <p:sldId id="403" r:id="rId6"/>
    <p:sldId id="438" r:id="rId7"/>
    <p:sldId id="439" r:id="rId8"/>
    <p:sldId id="441" r:id="rId9"/>
    <p:sldId id="440" r:id="rId10"/>
    <p:sldId id="443" r:id="rId11"/>
    <p:sldId id="442" r:id="rId12"/>
    <p:sldId id="404" r:id="rId13"/>
    <p:sldId id="444" r:id="rId14"/>
    <p:sldId id="431" r:id="rId15"/>
    <p:sldId id="446" r:id="rId16"/>
    <p:sldId id="445" r:id="rId17"/>
    <p:sldId id="433" r:id="rId18"/>
    <p:sldId id="447" r:id="rId19"/>
    <p:sldId id="434" r:id="rId20"/>
    <p:sldId id="450" r:id="rId21"/>
    <p:sldId id="448" r:id="rId22"/>
    <p:sldId id="44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7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2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8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5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2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4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0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74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8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3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3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5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1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68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18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19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17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42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5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7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1038" name="Picture 14" descr="Yazı Tahtası Model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8" y="384821"/>
            <a:ext cx="10945703" cy="50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1106833" y="735606"/>
            <a:ext cx="10096500" cy="4201236"/>
          </a:xfrm>
          <a:prstGeom prst="roundRect">
            <a:avLst>
              <a:gd name="adj" fmla="val 17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pic>
        <p:nvPicPr>
          <p:cNvPr id="1034" name="Picture 10" descr="Teacher Animation School Education Cartoon - teacher png downloa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3349" y="1498047"/>
            <a:ext cx="443865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etin kutusu 41"/>
          <p:cNvSpPr txBox="1"/>
          <p:nvPr/>
        </p:nvSpPr>
        <p:spPr>
          <a:xfrm>
            <a:off x="1548583" y="923660"/>
            <a:ext cx="90468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DERS: FEN BİLGİSİ</a:t>
            </a:r>
          </a:p>
          <a:p>
            <a:pPr>
              <a:lnSpc>
                <a:spcPct val="150000"/>
              </a:lnSpc>
            </a:pPr>
            <a:r>
              <a:rPr lang="tr-TR" sz="5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ÜNİTE : </a:t>
            </a:r>
            <a:r>
              <a:rPr lang="tr-TR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BASINÇ</a:t>
            </a:r>
            <a:endParaRPr lang="tr-TR" sz="5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KONU : </a:t>
            </a:r>
            <a:r>
              <a:rPr lang="tr-TR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Sıvı Basıncı</a:t>
            </a:r>
            <a:endParaRPr lang="tr-TR" sz="4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grpSp>
        <p:nvGrpSpPr>
          <p:cNvPr id="13" name="8 Grup"/>
          <p:cNvGrpSpPr/>
          <p:nvPr/>
        </p:nvGrpSpPr>
        <p:grpSpPr>
          <a:xfrm>
            <a:off x="9428231" y="832843"/>
            <a:ext cx="1976434" cy="495439"/>
            <a:chOff x="8526920" y="4437112"/>
            <a:chExt cx="3816424" cy="863800"/>
          </a:xfrm>
        </p:grpSpPr>
        <p:sp>
          <p:nvSpPr>
            <p:cNvPr id="14" name="Dikdörtgen 7"/>
            <p:cNvSpPr/>
            <p:nvPr/>
          </p:nvSpPr>
          <p:spPr>
            <a:xfrm>
              <a:off x="8526920" y="4817963"/>
              <a:ext cx="3816424" cy="48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FENBİL </a:t>
              </a:r>
              <a:r>
                <a:rPr lang="tr-TR" sz="1200" b="1" dirty="0" smtClean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AKADEMİ</a:t>
              </a:r>
              <a:endParaRPr lang="tr-TR" sz="12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" name="Picture 4" descr="youtube logo PNG ile ilgili gÃ¶rsel sonuc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99" r="63416" b="31941"/>
            <a:stretch>
              <a:fillRect/>
            </a:stretch>
          </p:blipFill>
          <p:spPr bwMode="auto">
            <a:xfrm>
              <a:off x="9436492" y="4462180"/>
              <a:ext cx="576978" cy="43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2"/>
            <p:cNvSpPr txBox="1">
              <a:spLocks noChangeArrowheads="1"/>
            </p:cNvSpPr>
            <p:nvPr/>
          </p:nvSpPr>
          <p:spPr bwMode="auto">
            <a:xfrm>
              <a:off x="9923748" y="4437112"/>
              <a:ext cx="1942036" cy="45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r-TR" altLang="tr-TR" sz="1100" b="1" dirty="0" err="1">
                  <a:ln w="3175">
                    <a:noFill/>
                  </a:ln>
                  <a:latin typeface="Arial Black" panose="020B0A04020102020204" pitchFamily="34" charset="0"/>
                </a:rPr>
                <a:t>YouTube</a:t>
              </a:r>
              <a:endParaRPr lang="tr-TR" altLang="tr-TR" sz="1400" b="1" dirty="0">
                <a:ln w="3175">
                  <a:noFill/>
                </a:ln>
                <a:latin typeface="Arial Black" panose="020B0A040201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72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32" y="2112109"/>
            <a:ext cx="6505575" cy="2552700"/>
          </a:xfrm>
          <a:prstGeom prst="rect">
            <a:avLst/>
          </a:prstGeom>
        </p:spPr>
      </p:pic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p:sp>
        <p:nvSpPr>
          <p:cNvPr id="26" name="Yuvarlatılmış Dikdörtgen 25"/>
          <p:cNvSpPr/>
          <p:nvPr/>
        </p:nvSpPr>
        <p:spPr>
          <a:xfrm>
            <a:off x="3594020" y="1329461"/>
            <a:ext cx="8100676" cy="5254631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Yuvarlatılmış Dikdörtgen 28"/>
          <p:cNvSpPr/>
          <p:nvPr/>
        </p:nvSpPr>
        <p:spPr>
          <a:xfrm>
            <a:off x="3594020" y="1077645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3785937" y="1329461"/>
            <a:ext cx="7855670" cy="489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Şekildeki kaplarda eşit yükseklikte sıvılar bulunmaktadır.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sıvıların kap tabanlarındaki sıvı basınçları arasındaki ilişki;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şeklindedir.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zaman sıvı basıncı;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…………………….……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………….……………......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bağlı değildir.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6146373" y="5026649"/>
            <a:ext cx="2576167" cy="417560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610118" y="5090327"/>
            <a:ext cx="24878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6929411" y="5092168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7278004" y="5064969"/>
            <a:ext cx="31290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7973501" y="5057951"/>
            <a:ext cx="3770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dirty="0"/>
          </a:p>
        </p:txBody>
      </p:sp>
      <p:sp>
        <p:nvSpPr>
          <p:cNvPr id="47" name="Dikdörtgen 46"/>
          <p:cNvSpPr/>
          <p:nvPr/>
        </p:nvSpPr>
        <p:spPr>
          <a:xfrm>
            <a:off x="7695766" y="507474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  <p:sp>
        <p:nvSpPr>
          <p:cNvPr id="49" name="Dikdörtgen 48"/>
          <p:cNvSpPr/>
          <p:nvPr/>
        </p:nvSpPr>
        <p:spPr>
          <a:xfrm>
            <a:off x="6400715" y="5684378"/>
            <a:ext cx="163378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abın şekline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8386806" y="5685487"/>
            <a:ext cx="165942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ıvı miktarına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303377" y="512877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43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0" name="Grup 19"/>
          <p:cNvGrpSpPr/>
          <p:nvPr/>
        </p:nvGrpSpPr>
        <p:grpSpPr>
          <a:xfrm>
            <a:off x="635210" y="901598"/>
            <a:ext cx="10807429" cy="1568387"/>
            <a:chOff x="947671" y="703256"/>
            <a:chExt cx="10807429" cy="1568387"/>
          </a:xfrm>
        </p:grpSpPr>
        <p:sp>
          <p:nvSpPr>
            <p:cNvPr id="21" name="Dikdörtgen 20"/>
            <p:cNvSpPr/>
            <p:nvPr/>
          </p:nvSpPr>
          <p:spPr>
            <a:xfrm>
              <a:off x="955766" y="1002065"/>
              <a:ext cx="10799334" cy="126957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belli bir yüksekliğe kadar su dolu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kap ile deney yapan bir öğrenci kabı </a:t>
              </a: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konumdan 2. konuma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getiriliyor. </a:t>
              </a: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eneyi yapan öğrenci, deneyinde sıvı yüksekliğinin kabın tabanına yaptığı basıncı ölçmektedir. Öğrencinin yaptığı deneydeki değişkenleri bularak aşağıdaki boşluklara yazınız.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ETKİNLİK-6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79875"/>
              </p:ext>
            </p:extLst>
          </p:nvPr>
        </p:nvGraphicFramePr>
        <p:xfrm>
          <a:off x="1785815" y="4998857"/>
          <a:ext cx="8128000" cy="1556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663084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29537323"/>
                    </a:ext>
                  </a:extLst>
                </a:gridCol>
              </a:tblGrid>
              <a:tr h="518708">
                <a:tc>
                  <a:txBody>
                    <a:bodyPr/>
                    <a:lstStyle/>
                    <a:p>
                      <a:pPr lvl="1"/>
                      <a:r>
                        <a:rPr lang="tr-TR" b="1" dirty="0" smtClean="0">
                          <a:solidFill>
                            <a:sysClr val="windowText" lastClr="000000"/>
                          </a:solidFill>
                        </a:rPr>
                        <a:t>Sabit tutulan değişken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7433474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lvl="1"/>
                      <a:r>
                        <a:rPr lang="tr-TR" b="1" dirty="0" smtClean="0">
                          <a:solidFill>
                            <a:sysClr val="windowText" lastClr="000000"/>
                          </a:solidFill>
                        </a:rPr>
                        <a:t>Bağımsız değişken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954267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lvl="1"/>
                      <a:r>
                        <a:rPr lang="tr-TR" b="1" dirty="0" smtClean="0">
                          <a:solidFill>
                            <a:sysClr val="windowText" lastClr="000000"/>
                          </a:solidFill>
                        </a:rPr>
                        <a:t>Bağımlı değişken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3883445"/>
                  </a:ext>
                </a:extLst>
              </a:tr>
            </a:tbl>
          </a:graphicData>
        </a:graphic>
      </p:graphicFrame>
      <p:sp>
        <p:nvSpPr>
          <p:cNvPr id="29" name="Dikdörtgen 28"/>
          <p:cNvSpPr/>
          <p:nvPr/>
        </p:nvSpPr>
        <p:spPr>
          <a:xfrm>
            <a:off x="6656884" y="5074946"/>
            <a:ext cx="121911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Yoğunluk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336204" y="5216417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……………………….…</a:t>
            </a:r>
            <a:endParaRPr lang="tr-TR" sz="1200" dirty="0"/>
          </a:p>
        </p:txBody>
      </p:sp>
      <p:sp>
        <p:nvSpPr>
          <p:cNvPr id="35" name="Dikdörtgen 34"/>
          <p:cNvSpPr/>
          <p:nvPr/>
        </p:nvSpPr>
        <p:spPr>
          <a:xfrm>
            <a:off x="6336204" y="5747199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……………………….…</a:t>
            </a:r>
            <a:endParaRPr lang="tr-TR" sz="1200" dirty="0"/>
          </a:p>
        </p:txBody>
      </p:sp>
      <p:sp>
        <p:nvSpPr>
          <p:cNvPr id="36" name="Dikdörtgen 35"/>
          <p:cNvSpPr/>
          <p:nvPr/>
        </p:nvSpPr>
        <p:spPr>
          <a:xfrm>
            <a:off x="6336204" y="6298593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……………………….…</a:t>
            </a:r>
            <a:endParaRPr lang="tr-TR" sz="1200" dirty="0"/>
          </a:p>
        </p:txBody>
      </p:sp>
      <p:sp>
        <p:nvSpPr>
          <p:cNvPr id="37" name="Dikdörtgen 36"/>
          <p:cNvSpPr/>
          <p:nvPr/>
        </p:nvSpPr>
        <p:spPr>
          <a:xfrm>
            <a:off x="6538440" y="5618906"/>
            <a:ext cx="17963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Yüksekliği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6637647" y="6175929"/>
            <a:ext cx="94128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Basınç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562" y="2531645"/>
            <a:ext cx="4862406" cy="2073495"/>
          </a:xfrm>
          <a:prstGeom prst="rect">
            <a:avLst/>
          </a:prstGeom>
        </p:spPr>
      </p:pic>
      <p:sp>
        <p:nvSpPr>
          <p:cNvPr id="4" name="Sağ Ok 3"/>
          <p:cNvSpPr/>
          <p:nvPr/>
        </p:nvSpPr>
        <p:spPr>
          <a:xfrm>
            <a:off x="5304384" y="3602510"/>
            <a:ext cx="706074" cy="323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40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776" y="2046089"/>
            <a:ext cx="3857389" cy="4150525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533695" y="1504990"/>
            <a:ext cx="7399939" cy="298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tr-TR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Pascal Prensibi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endParaRPr lang="tr-TR" sz="2000" dirty="0" smtClean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Sıvılar sıkıştırılamadığından ve akışkan olduklarından dolayı, kapalı bir kapta bulunan sıvılar üzerlerine uygulanan basıncı her yöne aynı büyüklükte iletir.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Buna 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denir.</a:t>
            </a:r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3534762" y="3936621"/>
            <a:ext cx="189026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 Prensibi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53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6" name="Metin kutusu 2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454" y="2562532"/>
            <a:ext cx="3612236" cy="3996972"/>
          </a:xfrm>
          <a:prstGeom prst="rect">
            <a:avLst/>
          </a:prstGeom>
        </p:spPr>
      </p:pic>
      <p:grpSp>
        <p:nvGrpSpPr>
          <p:cNvPr id="27" name="Grup 26"/>
          <p:cNvGrpSpPr/>
          <p:nvPr/>
        </p:nvGrpSpPr>
        <p:grpSpPr>
          <a:xfrm>
            <a:off x="635210" y="901598"/>
            <a:ext cx="10807429" cy="1638784"/>
            <a:chOff x="947671" y="703256"/>
            <a:chExt cx="10807429" cy="1638784"/>
          </a:xfrm>
        </p:grpSpPr>
        <p:sp>
          <p:nvSpPr>
            <p:cNvPr id="28" name="Dikdörtgen 27"/>
            <p:cNvSpPr/>
            <p:nvPr/>
          </p:nvSpPr>
          <p:spPr>
            <a:xfrm>
              <a:off x="955766" y="1003212"/>
              <a:ext cx="10799334" cy="133882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Şekildeki su dolu kabın K noktasındaki basınç 3 </a:t>
              </a:r>
              <a:r>
                <a:rPr lang="tr-TR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 noktasındaki basınç 4 </a:t>
              </a:r>
              <a:r>
                <a:rPr lang="tr-TR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</a:t>
              </a:r>
              <a:r>
                <a:rPr lang="tr-TR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dır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Pistona kuvvet uygulanarak 2 </a:t>
              </a:r>
              <a:r>
                <a:rPr lang="tr-TR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 </a:t>
              </a:r>
              <a:r>
                <a:rPr lang="tr-TR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lık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basınç oluşması sağlanıyor. Buna göre son durumda K ve L noktalarında oluşan basınç kaç </a:t>
              </a:r>
              <a:r>
                <a:rPr lang="tr-TR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 </a:t>
              </a:r>
              <a:r>
                <a:rPr lang="tr-TR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dır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Yuvarlatılmış Dikdörtgen 28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ETKİNLİK-7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6282393" y="3595578"/>
            <a:ext cx="500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noktasındaki sıvı basıncı : 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………………..………….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321295" y="4660988"/>
            <a:ext cx="500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noktasındaki sıvı basıncı : 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………………..………….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3723341" y="4379496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V="1">
            <a:off x="3821952" y="4643357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 flipV="1">
            <a:off x="3941800" y="4908394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 flipV="1">
            <a:off x="4208745" y="5559849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/>
          <p:nvPr/>
        </p:nvCxnSpPr>
        <p:spPr>
          <a:xfrm>
            <a:off x="4381643" y="5804885"/>
            <a:ext cx="0" cy="3148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3989608" y="5804884"/>
            <a:ext cx="0" cy="3148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>
            <a:off x="3566572" y="5804884"/>
            <a:ext cx="0" cy="3148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>
            <a:off x="2723172" y="5804883"/>
            <a:ext cx="0" cy="3148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>
            <a:off x="2394466" y="5799670"/>
            <a:ext cx="0" cy="3148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 flipH="1" flipV="1">
            <a:off x="2913719" y="4259636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Düz Ok Bağlayıcısı 46"/>
          <p:cNvCxnSpPr/>
          <p:nvPr/>
        </p:nvCxnSpPr>
        <p:spPr>
          <a:xfrm flipH="1" flipV="1">
            <a:off x="2791693" y="4609118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 flipH="1" flipV="1">
            <a:off x="2532912" y="5205392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Düz Ok Bağlayıcısı 51"/>
          <p:cNvCxnSpPr/>
          <p:nvPr/>
        </p:nvCxnSpPr>
        <p:spPr>
          <a:xfrm flipH="1" flipV="1">
            <a:off x="2394466" y="5499456"/>
            <a:ext cx="335312" cy="120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Düz Ok Bağlayıcısı 55"/>
          <p:cNvCxnSpPr/>
          <p:nvPr/>
        </p:nvCxnSpPr>
        <p:spPr>
          <a:xfrm flipV="1">
            <a:off x="3214118" y="3905783"/>
            <a:ext cx="13991" cy="2884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Düz Ok Bağlayıcısı 56"/>
          <p:cNvCxnSpPr/>
          <p:nvPr/>
        </p:nvCxnSpPr>
        <p:spPr>
          <a:xfrm flipV="1">
            <a:off x="3807961" y="3917475"/>
            <a:ext cx="13991" cy="2884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Düz Ok Bağlayıcısı 57"/>
          <p:cNvCxnSpPr/>
          <p:nvPr/>
        </p:nvCxnSpPr>
        <p:spPr>
          <a:xfrm flipV="1">
            <a:off x="3520771" y="3910353"/>
            <a:ext cx="13991" cy="28842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Dikdörtgen 58"/>
          <p:cNvSpPr/>
          <p:nvPr/>
        </p:nvSpPr>
        <p:spPr>
          <a:xfrm>
            <a:off x="9760558" y="3501421"/>
            <a:ext cx="6591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Dikdörtgen 59"/>
          <p:cNvSpPr/>
          <p:nvPr/>
        </p:nvSpPr>
        <p:spPr>
          <a:xfrm>
            <a:off x="9759921" y="4584981"/>
            <a:ext cx="6591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38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/>
          <p:cNvSpPr/>
          <p:nvPr/>
        </p:nvSpPr>
        <p:spPr>
          <a:xfrm>
            <a:off x="4016416" y="1590653"/>
            <a:ext cx="74224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Sıvıların basıncı iletme özelliği sayesinde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edilebilir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p:sp>
        <p:nvSpPr>
          <p:cNvPr id="26" name="Yuvarlatılmış Dikdörtgen 25"/>
          <p:cNvSpPr/>
          <p:nvPr/>
        </p:nvSpPr>
        <p:spPr>
          <a:xfrm>
            <a:off x="3594020" y="1329461"/>
            <a:ext cx="8100676" cy="5254631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Yuvarlatılmış Dikdörtgen 28"/>
          <p:cNvSpPr/>
          <p:nvPr/>
        </p:nvSpPr>
        <p:spPr>
          <a:xfrm>
            <a:off x="3594020" y="1077645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862" y="3238414"/>
            <a:ext cx="5229225" cy="3057525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4119019" y="2255145"/>
            <a:ext cx="165942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kuvvet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760250" y="1722622"/>
            <a:ext cx="205697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 kuvvetten 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4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322" y="3920780"/>
            <a:ext cx="1580963" cy="1566889"/>
          </a:xfrm>
          <a:prstGeom prst="rect">
            <a:avLst/>
          </a:prstGeom>
        </p:spPr>
      </p:pic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16" name="Metin kutusu 15"/>
          <p:cNvSpPr txBox="1"/>
          <p:nvPr/>
        </p:nvSpPr>
        <p:spPr>
          <a:xfrm>
            <a:off x="502782" y="1258028"/>
            <a:ext cx="1125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Sıvıların basıncı aynen, her yöne iletmesi özelliğinde günlük hayatta birçok alanda faydalanılır.</a:t>
            </a:r>
            <a:endParaRPr lang="tr-TR" sz="1600" b="1" dirty="0">
              <a:ln w="0"/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68975" y="2154987"/>
            <a:ext cx="631897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Berber koltukları,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Hidrolik fren sistemi, direksiyon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Damperli araçlar,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İtfaiye merdivenleri,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Krikolar,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Dişçi koltuğu,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Araç kaldırma liftleri,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Bileşik kaplar,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Su cendereleri.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109" y="2172355"/>
            <a:ext cx="2206842" cy="14608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135" y="1995569"/>
            <a:ext cx="2759450" cy="179964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824" y="3936051"/>
            <a:ext cx="2221059" cy="1848219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-1" y="-2"/>
            <a:ext cx="12192001" cy="6862150"/>
            <a:chOff x="-1" y="-2"/>
            <a:chExt cx="12192001" cy="6862150"/>
          </a:xfrm>
        </p:grpSpPr>
        <p:sp>
          <p:nvSpPr>
            <p:cNvPr id="30" name="Yarım Çerçeve 29"/>
            <p:cNvSpPr/>
            <p:nvPr/>
          </p:nvSpPr>
          <p:spPr>
            <a:xfrm flipV="1">
              <a:off x="-1" y="3442148"/>
              <a:ext cx="7069527" cy="3420000"/>
            </a:xfrm>
            <a:prstGeom prst="halfFrame">
              <a:avLst>
                <a:gd name="adj1" fmla="val 3724"/>
                <a:gd name="adj2" fmla="val 311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32" name="Yarım Çerçeve 31"/>
            <p:cNvSpPr/>
            <p:nvPr/>
          </p:nvSpPr>
          <p:spPr>
            <a:xfrm rot="5400000">
              <a:off x="7115346" y="-1656657"/>
              <a:ext cx="3420000" cy="6733309"/>
            </a:xfrm>
            <a:prstGeom prst="halfFrame">
              <a:avLst>
                <a:gd name="adj1" fmla="val 3319"/>
                <a:gd name="adj2" fmla="val 311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33" name="Yarım Çerçeve 32"/>
            <p:cNvSpPr/>
            <p:nvPr/>
          </p:nvSpPr>
          <p:spPr>
            <a:xfrm>
              <a:off x="0" y="-2"/>
              <a:ext cx="6456218" cy="3768438"/>
            </a:xfrm>
            <a:prstGeom prst="halfFrame">
              <a:avLst>
                <a:gd name="adj1" fmla="val 2801"/>
                <a:gd name="adj2" fmla="val 278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  <p:sp>
          <p:nvSpPr>
            <p:cNvPr id="25" name="Yarım Çerçeve 24"/>
            <p:cNvSpPr/>
            <p:nvPr/>
          </p:nvSpPr>
          <p:spPr>
            <a:xfrm rot="10800000">
              <a:off x="6072000" y="3117283"/>
              <a:ext cx="6120000" cy="3740727"/>
            </a:xfrm>
            <a:prstGeom prst="halfFrame">
              <a:avLst>
                <a:gd name="adj1" fmla="val 3365"/>
                <a:gd name="adj2" fmla="val 312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>
                <a:solidFill>
                  <a:schemeClr val="tx1"/>
                </a:solidFill>
              </a:endParaRPr>
            </a:p>
          </p:txBody>
        </p:sp>
      </p:grpSp>
      <p:pic>
        <p:nvPicPr>
          <p:cNvPr id="14" name="Resi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193345" y="4463702"/>
            <a:ext cx="1515377" cy="183707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6141" y="5435832"/>
            <a:ext cx="2506799" cy="123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96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03" y="1816175"/>
            <a:ext cx="10632133" cy="4644657"/>
          </a:xfrm>
          <a:prstGeom prst="rect">
            <a:avLst/>
          </a:prstGeom>
        </p:spPr>
      </p:pic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07642"/>
              </p:ext>
            </p:extLst>
          </p:nvPr>
        </p:nvGraphicFramePr>
        <p:xfrm>
          <a:off x="736808" y="1617540"/>
          <a:ext cx="10807428" cy="50852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2476">
                  <a:extLst>
                    <a:ext uri="{9D8B030D-6E8A-4147-A177-3AD203B41FA5}">
                      <a16:colId xmlns:a16="http://schemas.microsoft.com/office/drawing/2014/main" val="1064683593"/>
                    </a:ext>
                  </a:extLst>
                </a:gridCol>
                <a:gridCol w="3527459">
                  <a:extLst>
                    <a:ext uri="{9D8B030D-6E8A-4147-A177-3AD203B41FA5}">
                      <a16:colId xmlns:a16="http://schemas.microsoft.com/office/drawing/2014/main" val="3536695416"/>
                    </a:ext>
                  </a:extLst>
                </a:gridCol>
                <a:gridCol w="3677493">
                  <a:extLst>
                    <a:ext uri="{9D8B030D-6E8A-4147-A177-3AD203B41FA5}">
                      <a16:colId xmlns:a16="http://schemas.microsoft.com/office/drawing/2014/main" val="863027639"/>
                    </a:ext>
                  </a:extLst>
                </a:gridCol>
              </a:tblGrid>
              <a:tr h="254261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573208"/>
                  </a:ext>
                </a:extLst>
              </a:tr>
              <a:tr h="2542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391218"/>
                  </a:ext>
                </a:extLst>
              </a:tr>
            </a:tbl>
          </a:graphicData>
        </a:graphic>
      </p:graphicFrame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635209" y="800000"/>
            <a:ext cx="10807430" cy="783557"/>
            <a:chOff x="947670" y="703256"/>
            <a:chExt cx="10807430" cy="783557"/>
          </a:xfrm>
        </p:grpSpPr>
        <p:sp>
          <p:nvSpPr>
            <p:cNvPr id="24" name="Dikdörtgen 23"/>
            <p:cNvSpPr/>
            <p:nvPr/>
          </p:nvSpPr>
          <p:spPr>
            <a:xfrm>
              <a:off x="955766" y="1002065"/>
              <a:ext cx="10799334" cy="4847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verilen durumlardan hangilerinde Pascal </a:t>
              </a:r>
              <a:r>
                <a:rPr lang="tr-TR" sz="1700" b="1" dirty="0" err="1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Prensibi’nden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yararlanılır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25" name="Yuvarlatılmış Dikdörtgen 24"/>
            <p:cNvSpPr/>
            <p:nvPr/>
          </p:nvSpPr>
          <p:spPr>
            <a:xfrm>
              <a:off x="947670" y="703256"/>
              <a:ext cx="1494379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ETKİNLİK-8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352704" y="3768990"/>
            <a:ext cx="512126" cy="381651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6002192" y="3833225"/>
            <a:ext cx="430025" cy="28622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429159" y="3768990"/>
            <a:ext cx="512126" cy="381651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370391" y="6043006"/>
            <a:ext cx="512126" cy="381651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5884459" y="6030462"/>
            <a:ext cx="512126" cy="38165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9494840" y="6121013"/>
            <a:ext cx="430025" cy="286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7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8" y="2572377"/>
            <a:ext cx="3438572" cy="3712181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635209" y="800000"/>
            <a:ext cx="10807430" cy="1133781"/>
            <a:chOff x="947670" y="703256"/>
            <a:chExt cx="10807430" cy="1133781"/>
          </a:xfrm>
        </p:grpSpPr>
        <p:sp>
          <p:nvSpPr>
            <p:cNvPr id="24" name="Dikdörtgen 23"/>
            <p:cNvSpPr/>
            <p:nvPr/>
          </p:nvSpPr>
          <p:spPr>
            <a:xfrm>
              <a:off x="955766" y="1002065"/>
              <a:ext cx="10799334" cy="8349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Şekilde verilen kap içinde yarı yüksekliğine kadar su doludur.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yapılan işlemler sonucunda kap tabanındaki sıvı basıncının nasıl değiştiğini bulunuz.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25" name="Yuvarlatılmış Dikdörtgen 24"/>
            <p:cNvSpPr/>
            <p:nvPr/>
          </p:nvSpPr>
          <p:spPr>
            <a:xfrm>
              <a:off x="947670" y="703256"/>
              <a:ext cx="1494379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ETKİNLİK-9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95055"/>
              </p:ext>
            </p:extLst>
          </p:nvPr>
        </p:nvGraphicFramePr>
        <p:xfrm>
          <a:off x="3458996" y="2232590"/>
          <a:ext cx="8455913" cy="4287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8935">
                  <a:extLst>
                    <a:ext uri="{9D8B030D-6E8A-4147-A177-3AD203B41FA5}">
                      <a16:colId xmlns:a16="http://schemas.microsoft.com/office/drawing/2014/main" val="1685958883"/>
                    </a:ext>
                  </a:extLst>
                </a:gridCol>
                <a:gridCol w="1137534">
                  <a:extLst>
                    <a:ext uri="{9D8B030D-6E8A-4147-A177-3AD203B41FA5}">
                      <a16:colId xmlns:a16="http://schemas.microsoft.com/office/drawing/2014/main" val="1925994331"/>
                    </a:ext>
                  </a:extLst>
                </a:gridCol>
                <a:gridCol w="1210924">
                  <a:extLst>
                    <a:ext uri="{9D8B030D-6E8A-4147-A177-3AD203B41FA5}">
                      <a16:colId xmlns:a16="http://schemas.microsoft.com/office/drawing/2014/main" val="1051117572"/>
                    </a:ext>
                  </a:extLst>
                </a:gridCol>
                <a:gridCol w="5318520">
                  <a:extLst>
                    <a:ext uri="{9D8B030D-6E8A-4147-A177-3AD203B41FA5}">
                      <a16:colId xmlns:a16="http://schemas.microsoft.com/office/drawing/2014/main" val="3043132852"/>
                    </a:ext>
                  </a:extLst>
                </a:gridCol>
              </a:tblGrid>
              <a:tr h="690122"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Basınç</a:t>
                      </a:r>
                    </a:p>
                    <a:p>
                      <a:pPr algn="ctr"/>
                      <a:r>
                        <a:rPr lang="tr-TR" dirty="0" smtClean="0"/>
                        <a:t>Artar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Basınç</a:t>
                      </a:r>
                    </a:p>
                    <a:p>
                      <a:pPr algn="ctr"/>
                      <a:r>
                        <a:rPr lang="tr-TR" dirty="0" smtClean="0"/>
                        <a:t>Azalır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İşlemler 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3465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Kaba su ilave edilirse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269797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b.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Kaptaki sıvının bir kısmı boşaltılırsa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650773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c.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Kaba su ile karışmayan</a:t>
                      </a:r>
                      <a:r>
                        <a:rPr lang="tr-TR" baseline="0" dirty="0" smtClean="0"/>
                        <a:t> zeytin yağı ilave edilirse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570549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d.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  Kaba su ile karışabilen</a:t>
                      </a:r>
                      <a:r>
                        <a:rPr lang="tr-TR" baseline="0" dirty="0" smtClean="0"/>
                        <a:t> alkol ilave edilirse</a:t>
                      </a:r>
                      <a:endParaRPr lang="tr-TR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6567796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e.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Kaba su içinde çözünen şeker ilave edilirse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927686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f.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Kaba suda batmayacak tahta parçası</a:t>
                      </a:r>
                      <a:r>
                        <a:rPr lang="tr-TR" baseline="0" dirty="0" smtClean="0"/>
                        <a:t> atılırsa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534573"/>
                  </a:ext>
                </a:extLst>
              </a:tr>
              <a:tr h="51388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g.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Kaba suda batacak bilye atılırsa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8278"/>
                  </a:ext>
                </a:extLst>
              </a:tr>
            </a:tbl>
          </a:graphicData>
        </a:graphic>
      </p:graphicFrame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4544057" y="2964487"/>
            <a:ext cx="541179" cy="403302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5653556" y="3445451"/>
            <a:ext cx="541179" cy="403302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4494909" y="3997253"/>
            <a:ext cx="541179" cy="403302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4494909" y="4532136"/>
            <a:ext cx="541179" cy="403302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4494909" y="5068675"/>
            <a:ext cx="541179" cy="403302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4494909" y="5603558"/>
            <a:ext cx="541179" cy="403302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4494909" y="6092787"/>
            <a:ext cx="541179" cy="403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97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11" y="2238549"/>
            <a:ext cx="9067391" cy="4523584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6" name="Grup 15"/>
          <p:cNvGrpSpPr/>
          <p:nvPr/>
        </p:nvGrpSpPr>
        <p:grpSpPr>
          <a:xfrm>
            <a:off x="635210" y="800000"/>
            <a:ext cx="10807429" cy="1437547"/>
            <a:chOff x="947671" y="703256"/>
            <a:chExt cx="10807429" cy="1437547"/>
          </a:xfrm>
        </p:grpSpPr>
        <p:sp>
          <p:nvSpPr>
            <p:cNvPr id="17" name="Dikdörtgen 16"/>
            <p:cNvSpPr/>
            <p:nvPr/>
          </p:nvSpPr>
          <p:spPr>
            <a:xfrm>
              <a:off x="955766" y="980292"/>
              <a:ext cx="10799334" cy="116051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Aşağıdaki şekilde verilen kapta suyun tabanına yapmış olduğu sıvı basıncı 6P‘dir. 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 kaptaki sıvı aşağıdaki özdeş bölmelerden oluşan kaplara eşit miktarda paylaştırılıyor.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Buna göre kapların tabanlarında oluşan sıvı basınçları kaç P olur?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ETKİNLİK-10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Metin kutusu 2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5531949" y="3878097"/>
            <a:ext cx="46679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7821538" y="3878311"/>
            <a:ext cx="46679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9741838" y="3878097"/>
            <a:ext cx="46679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5605205" y="6247862"/>
            <a:ext cx="46679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7849151" y="6285240"/>
            <a:ext cx="46679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9763039" y="6292717"/>
            <a:ext cx="6591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1,5P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Yuvarlatılmış Dikdörtgen 37"/>
          <p:cNvSpPr/>
          <p:nvPr/>
        </p:nvSpPr>
        <p:spPr>
          <a:xfrm rot="16200000">
            <a:off x="4958065" y="2910901"/>
            <a:ext cx="1385680" cy="324135"/>
          </a:xfrm>
          <a:prstGeom prst="roundRect">
            <a:avLst>
              <a:gd name="adj" fmla="val 0"/>
            </a:avLst>
          </a:prstGeom>
          <a:solidFill>
            <a:srgbClr val="00B0F0">
              <a:alpha val="1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Yuvarlatılmış Dikdörtgen 38"/>
          <p:cNvSpPr/>
          <p:nvPr/>
        </p:nvSpPr>
        <p:spPr>
          <a:xfrm rot="16200000">
            <a:off x="7497391" y="3104508"/>
            <a:ext cx="702285" cy="671153"/>
          </a:xfrm>
          <a:prstGeom prst="roundRect">
            <a:avLst>
              <a:gd name="adj" fmla="val 0"/>
            </a:avLst>
          </a:prstGeom>
          <a:solidFill>
            <a:srgbClr val="00B0F0">
              <a:alpha val="1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Yuvarlatılmış Dikdörtgen 39"/>
          <p:cNvSpPr/>
          <p:nvPr/>
        </p:nvSpPr>
        <p:spPr>
          <a:xfrm rot="16200000">
            <a:off x="9521913" y="3079090"/>
            <a:ext cx="702285" cy="671153"/>
          </a:xfrm>
          <a:prstGeom prst="roundRect">
            <a:avLst>
              <a:gd name="adj" fmla="val 0"/>
            </a:avLst>
          </a:prstGeom>
          <a:solidFill>
            <a:srgbClr val="00B0F0">
              <a:alpha val="1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9892303" y="2953181"/>
            <a:ext cx="525342" cy="44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Yuvarlatılmış Dikdörtgen 41"/>
          <p:cNvSpPr/>
          <p:nvPr/>
        </p:nvSpPr>
        <p:spPr>
          <a:xfrm rot="16200000">
            <a:off x="5232351" y="5309138"/>
            <a:ext cx="1016093" cy="671153"/>
          </a:xfrm>
          <a:prstGeom prst="roundRect">
            <a:avLst>
              <a:gd name="adj" fmla="val 0"/>
            </a:avLst>
          </a:prstGeom>
          <a:solidFill>
            <a:srgbClr val="00B0F0">
              <a:alpha val="1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Dikdörtgen 42"/>
          <p:cNvSpPr/>
          <p:nvPr/>
        </p:nvSpPr>
        <p:spPr>
          <a:xfrm>
            <a:off x="5753697" y="5826927"/>
            <a:ext cx="395534" cy="322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5759558" y="4991856"/>
            <a:ext cx="438760" cy="467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Yuvarlatılmış Dikdörtgen 46"/>
          <p:cNvSpPr/>
          <p:nvPr/>
        </p:nvSpPr>
        <p:spPr>
          <a:xfrm rot="16200000">
            <a:off x="7563215" y="5320438"/>
            <a:ext cx="679831" cy="1034903"/>
          </a:xfrm>
          <a:prstGeom prst="roundRect">
            <a:avLst>
              <a:gd name="adj" fmla="val 0"/>
            </a:avLst>
          </a:prstGeom>
          <a:solidFill>
            <a:srgbClr val="00B0F0">
              <a:alpha val="1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/>
          <p:cNvSpPr/>
          <p:nvPr/>
        </p:nvSpPr>
        <p:spPr>
          <a:xfrm>
            <a:off x="7320978" y="5453262"/>
            <a:ext cx="395534" cy="373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 51"/>
          <p:cNvSpPr/>
          <p:nvPr/>
        </p:nvSpPr>
        <p:spPr>
          <a:xfrm>
            <a:off x="8086743" y="5459050"/>
            <a:ext cx="395534" cy="373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Yuvarlatılmış Dikdörtgen 55"/>
          <p:cNvSpPr/>
          <p:nvPr/>
        </p:nvSpPr>
        <p:spPr>
          <a:xfrm rot="16200000">
            <a:off x="9629502" y="5402475"/>
            <a:ext cx="525601" cy="1034903"/>
          </a:xfrm>
          <a:prstGeom prst="roundRect">
            <a:avLst>
              <a:gd name="adj" fmla="val 0"/>
            </a:avLst>
          </a:prstGeom>
          <a:solidFill>
            <a:srgbClr val="00B0F0">
              <a:alpha val="1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Dikdörtgen 56"/>
          <p:cNvSpPr/>
          <p:nvPr/>
        </p:nvSpPr>
        <p:spPr>
          <a:xfrm>
            <a:off x="9298223" y="5453261"/>
            <a:ext cx="395534" cy="373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00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2" grpId="0" animBg="1"/>
      <p:bldP spid="47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6" name="Grup 15"/>
          <p:cNvGrpSpPr/>
          <p:nvPr/>
        </p:nvGrpSpPr>
        <p:grpSpPr>
          <a:xfrm>
            <a:off x="635210" y="800000"/>
            <a:ext cx="10807429" cy="1477365"/>
            <a:chOff x="947671" y="703256"/>
            <a:chExt cx="10807429" cy="1477365"/>
          </a:xfrm>
        </p:grpSpPr>
        <p:sp>
          <p:nvSpPr>
            <p:cNvPr id="17" name="Dikdörtgen 16"/>
            <p:cNvSpPr/>
            <p:nvPr/>
          </p:nvSpPr>
          <p:spPr>
            <a:xfrm>
              <a:off x="955766" y="980292"/>
              <a:ext cx="10799334" cy="120032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Taban alanları birleştirilmiş farklı genişlik ve şekildeki kaplara bileşik kap denir.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Şekildeki bileşik kabın bir ucundan sürahi ile kaba su dolduruluyor.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Kollardaki sıvı seviyesi arasındaki ilişki nasıldır?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Metin kutusu 2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396" y="2372594"/>
            <a:ext cx="7394061" cy="363469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683726" y="3775691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</a:t>
            </a:r>
            <a:endParaRPr lang="tr-TR" sz="2400" b="1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6187255" y="378668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II</a:t>
            </a:r>
            <a:endParaRPr lang="tr-TR" sz="2400" b="1" dirty="0"/>
          </a:p>
        </p:txBody>
      </p:sp>
      <p:sp>
        <p:nvSpPr>
          <p:cNvPr id="58" name="Metin kutusu 57"/>
          <p:cNvSpPr txBox="1"/>
          <p:nvPr/>
        </p:nvSpPr>
        <p:spPr>
          <a:xfrm>
            <a:off x="8182137" y="376843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III</a:t>
            </a:r>
            <a:endParaRPr lang="tr-TR" sz="2400" b="1" dirty="0"/>
          </a:p>
        </p:txBody>
      </p:sp>
      <p:sp>
        <p:nvSpPr>
          <p:cNvPr id="8" name="Dikdörtgen 7"/>
          <p:cNvSpPr/>
          <p:nvPr/>
        </p:nvSpPr>
        <p:spPr>
          <a:xfrm>
            <a:off x="4832717" y="6296152"/>
            <a:ext cx="2478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</a:t>
            </a:r>
            <a:endParaRPr lang="tr-TR" sz="1200" dirty="0"/>
          </a:p>
        </p:txBody>
      </p:sp>
      <p:sp>
        <p:nvSpPr>
          <p:cNvPr id="60" name="Dikdörtgen 59"/>
          <p:cNvSpPr/>
          <p:nvPr/>
        </p:nvSpPr>
        <p:spPr>
          <a:xfrm>
            <a:off x="5224360" y="6176106"/>
            <a:ext cx="24878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dirty="0"/>
          </a:p>
        </p:txBody>
      </p:sp>
      <p:sp>
        <p:nvSpPr>
          <p:cNvPr id="61" name="Dikdörtgen 60"/>
          <p:cNvSpPr/>
          <p:nvPr/>
        </p:nvSpPr>
        <p:spPr>
          <a:xfrm>
            <a:off x="5543653" y="6177947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  <p:sp>
        <p:nvSpPr>
          <p:cNvPr id="62" name="Dikdörtgen 61"/>
          <p:cNvSpPr/>
          <p:nvPr/>
        </p:nvSpPr>
        <p:spPr>
          <a:xfrm>
            <a:off x="5892246" y="6150748"/>
            <a:ext cx="31290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dirty="0"/>
          </a:p>
        </p:txBody>
      </p:sp>
      <p:sp>
        <p:nvSpPr>
          <p:cNvPr id="63" name="Dikdörtgen 62"/>
          <p:cNvSpPr/>
          <p:nvPr/>
        </p:nvSpPr>
        <p:spPr>
          <a:xfrm>
            <a:off x="6587743" y="6143730"/>
            <a:ext cx="3770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dirty="0"/>
          </a:p>
        </p:txBody>
      </p:sp>
      <p:sp>
        <p:nvSpPr>
          <p:cNvPr id="64" name="Dikdörtgen 63"/>
          <p:cNvSpPr/>
          <p:nvPr/>
        </p:nvSpPr>
        <p:spPr>
          <a:xfrm>
            <a:off x="6310008" y="6160528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66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2" name="Dikdörtgen 21"/>
          <p:cNvSpPr/>
          <p:nvPr/>
        </p:nvSpPr>
        <p:spPr>
          <a:xfrm>
            <a:off x="476052" y="1921847"/>
            <a:ext cx="8315251" cy="190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Sıvılar hem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hem de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olduklarında dolayı içinde bulundukları kabın temas ettikleri tüm yüzeylere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uygularlar.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basıncından sıvı içinde bulunan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cisimler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etkilenir.</a:t>
            </a: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501645" y="1223455"/>
            <a:ext cx="4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Sıvı Basıncı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225156" y="2083362"/>
            <a:ext cx="176202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ağırlıklarından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610630" y="2629460"/>
            <a:ext cx="9156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asınç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117" y="3790586"/>
            <a:ext cx="4817548" cy="2854307"/>
          </a:xfrm>
          <a:prstGeom prst="rect">
            <a:avLst/>
          </a:prstGeom>
        </p:spPr>
      </p:pic>
      <p:sp>
        <p:nvSpPr>
          <p:cNvPr id="49" name="Dikdörtgen 48"/>
          <p:cNvSpPr/>
          <p:nvPr/>
        </p:nvSpPr>
        <p:spPr>
          <a:xfrm>
            <a:off x="5228907" y="2083362"/>
            <a:ext cx="103105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akışkan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370" y="1744180"/>
            <a:ext cx="2039315" cy="1763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51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2" y="1582445"/>
            <a:ext cx="11534968" cy="4211179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6" name="Grup 15"/>
          <p:cNvGrpSpPr/>
          <p:nvPr/>
        </p:nvGrpSpPr>
        <p:grpSpPr>
          <a:xfrm>
            <a:off x="635210" y="895250"/>
            <a:ext cx="10807429" cy="827099"/>
            <a:chOff x="947671" y="703256"/>
            <a:chExt cx="10807429" cy="827099"/>
          </a:xfrm>
        </p:grpSpPr>
        <p:sp>
          <p:nvSpPr>
            <p:cNvPr id="17" name="Dikdörtgen 16"/>
            <p:cNvSpPr/>
            <p:nvPr/>
          </p:nvSpPr>
          <p:spPr>
            <a:xfrm>
              <a:off x="955766" y="1045607"/>
              <a:ext cx="10799334" cy="4847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sıvı basıncı ile ilgili ifadelerin doğru ya da yanlış olduklarını belirtiniz..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ETKİNLİK-12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Metin kutusu 2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94275" y="2503067"/>
            <a:ext cx="735227" cy="547912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29502" y="3174983"/>
            <a:ext cx="757468" cy="504179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94275" y="3813833"/>
            <a:ext cx="735227" cy="547912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29502" y="4485749"/>
            <a:ext cx="757468" cy="504179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6255" y="5183952"/>
            <a:ext cx="735227" cy="54791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7"/>
          <a:srcRect l="6200" t="33602" b="47611"/>
          <a:stretch/>
        </p:blipFill>
        <p:spPr>
          <a:xfrm>
            <a:off x="1211336" y="5137963"/>
            <a:ext cx="10489764" cy="91440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51603" y="5375082"/>
            <a:ext cx="735227" cy="547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035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6" name="Grup 15"/>
          <p:cNvGrpSpPr/>
          <p:nvPr/>
        </p:nvGrpSpPr>
        <p:grpSpPr>
          <a:xfrm>
            <a:off x="635210" y="914300"/>
            <a:ext cx="10807429" cy="827099"/>
            <a:chOff x="947671" y="703256"/>
            <a:chExt cx="10807429" cy="827099"/>
          </a:xfrm>
        </p:grpSpPr>
        <p:sp>
          <p:nvSpPr>
            <p:cNvPr id="17" name="Dikdörtgen 16"/>
            <p:cNvSpPr/>
            <p:nvPr/>
          </p:nvSpPr>
          <p:spPr>
            <a:xfrm>
              <a:off x="955766" y="1045607"/>
              <a:ext cx="10799334" cy="4847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sıvı basıncı ile ilgili ifadelerin doğru ya da yanlış olduklarını belirtiniz..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ETKİNLİK-12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Metin kutusu 2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b="79840"/>
          <a:stretch/>
        </p:blipFill>
        <p:spPr>
          <a:xfrm>
            <a:off x="337784" y="1943372"/>
            <a:ext cx="11577125" cy="85206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12" y="2886372"/>
            <a:ext cx="11435494" cy="3460698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19657" y="3113146"/>
            <a:ext cx="757468" cy="504179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84430" y="3995092"/>
            <a:ext cx="735227" cy="54791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19657" y="4778471"/>
            <a:ext cx="757468" cy="504179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91465" y="5604492"/>
            <a:ext cx="735227" cy="547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627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2206947" y="2467157"/>
            <a:ext cx="7423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İYİ DERSLER</a:t>
            </a:r>
          </a:p>
        </p:txBody>
      </p:sp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6727111" y="4512419"/>
            <a:ext cx="4207468" cy="1800000"/>
            <a:chOff x="5296394" y="6024993"/>
            <a:chExt cx="1641677" cy="440244"/>
          </a:xfrm>
        </p:grpSpPr>
        <p:cxnSp>
          <p:nvCxnSpPr>
            <p:cNvPr id="10" name="Düz Bağlayıcı 9"/>
            <p:cNvCxnSpPr/>
            <p:nvPr/>
          </p:nvCxnSpPr>
          <p:spPr>
            <a:xfrm>
              <a:off x="5296394" y="6024993"/>
              <a:ext cx="0" cy="4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etin kutusu 10"/>
            <p:cNvSpPr txBox="1"/>
            <p:nvPr/>
          </p:nvSpPr>
          <p:spPr>
            <a:xfrm>
              <a:off x="5386800" y="6109870"/>
              <a:ext cx="1551271" cy="293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440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Murat HOCA</a:t>
              </a:r>
            </a:p>
            <a:p>
              <a:pPr algn="ctr"/>
              <a:r>
                <a:rPr lang="tr-TR" sz="2800" b="1" dirty="0">
                  <a:ln w="0"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Fen Bilgisi Öğretmeni</a:t>
              </a:r>
            </a:p>
          </p:txBody>
        </p:sp>
      </p:grpSp>
      <p:sp>
        <p:nvSpPr>
          <p:cNvPr id="25" name="Dikdörtgen 7"/>
          <p:cNvSpPr/>
          <p:nvPr/>
        </p:nvSpPr>
        <p:spPr>
          <a:xfrm>
            <a:off x="205093" y="5512216"/>
            <a:ext cx="7435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FENBİL </a:t>
            </a:r>
            <a:r>
              <a:rPr lang="tr-TR" sz="4400" b="1" dirty="0" smtClean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AKADEMİ</a:t>
            </a:r>
            <a:endParaRPr lang="tr-TR" sz="4400" b="1" dirty="0">
              <a:ln w="3175">
                <a:noFill/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6" name="Picture 4" descr="youtube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9" r="63416" b="31941"/>
          <a:stretch>
            <a:fillRect/>
          </a:stretch>
        </p:blipFill>
        <p:spPr bwMode="auto">
          <a:xfrm>
            <a:off x="2084109" y="4838398"/>
            <a:ext cx="1124112" cy="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etin kutusu 2"/>
          <p:cNvSpPr txBox="1">
            <a:spLocks noChangeArrowheads="1"/>
          </p:cNvSpPr>
          <p:nvPr/>
        </p:nvSpPr>
        <p:spPr bwMode="auto">
          <a:xfrm>
            <a:off x="3208222" y="4852616"/>
            <a:ext cx="3000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4000" b="1" dirty="0" err="1">
                <a:ln w="3175">
                  <a:noFill/>
                </a:ln>
                <a:latin typeface="Arial Black" panose="020B0A04020102020204" pitchFamily="34" charset="0"/>
              </a:rPr>
              <a:t>YouTube</a:t>
            </a:r>
            <a:endParaRPr lang="tr-TR" altLang="tr-TR" sz="4800" b="1" dirty="0">
              <a:ln w="3175">
                <a:noFill/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60" y="3372276"/>
            <a:ext cx="5340505" cy="1924424"/>
          </a:xfrm>
          <a:prstGeom prst="rect">
            <a:avLst/>
          </a:prstGeom>
        </p:spPr>
      </p:pic>
      <p:sp>
        <p:nvSpPr>
          <p:cNvPr id="64" name="Yuvarlatılmış Dikdörtgen 63"/>
          <p:cNvSpPr/>
          <p:nvPr/>
        </p:nvSpPr>
        <p:spPr>
          <a:xfrm>
            <a:off x="412417" y="1852125"/>
            <a:ext cx="5610477" cy="4621281"/>
          </a:xfrm>
          <a:prstGeom prst="roundRect">
            <a:avLst>
              <a:gd name="adj" fmla="val 2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2" name="Dikdörtgen 21"/>
          <p:cNvSpPr/>
          <p:nvPr/>
        </p:nvSpPr>
        <p:spPr>
          <a:xfrm>
            <a:off x="383365" y="1177598"/>
            <a:ext cx="10186090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basıncını sıvının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sıvının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bağlıdır.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3022562" y="1340537"/>
            <a:ext cx="135165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derinliğine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5673129" y="1313565"/>
            <a:ext cx="163378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yoğunluğuna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525183" y="2021179"/>
            <a:ext cx="5634943" cy="133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basıncı sıvının derinliği ile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orantılıdır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Sıvının derinliği ( h)  arttıkça sıvı basıncı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……..…...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4194793" y="2060706"/>
            <a:ext cx="83869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5078281" y="2908355"/>
            <a:ext cx="69762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591550" y="5502295"/>
            <a:ext cx="345589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Sıvının yoğunluğu sabit kalmak şartıyla derinlik artarsa basınç artar.</a:t>
            </a:r>
            <a:endParaRPr lang="tr-T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Resim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3" y="5214089"/>
            <a:ext cx="749750" cy="94215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410259" y="5685167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Kalam Bold" panose="02000000000000000000" pitchFamily="2" charset="-94"/>
                <a:cs typeface="Kalam Bold" panose="02000000000000000000" pitchFamily="2" charset="-94"/>
              </a:rPr>
              <a:t>UYARI :</a:t>
            </a:r>
            <a:endParaRPr lang="tr-TR" sz="2800" b="1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6333928" y="2011486"/>
            <a:ext cx="5654168" cy="133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basıncını sıvının yoğunluğu ile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orantılıdır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Sıvının yoğunluğu (d) arttıkça sıvı basınç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……..…...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10443410" y="2048238"/>
            <a:ext cx="83869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11004448" y="2884527"/>
            <a:ext cx="69762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Dikdörtgen 79"/>
          <p:cNvSpPr/>
          <p:nvPr/>
        </p:nvSpPr>
        <p:spPr>
          <a:xfrm>
            <a:off x="8210466" y="5566598"/>
            <a:ext cx="345589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derinlikleri sabit olmak şartıyla yoğunluk artarsa basınç artar.</a:t>
            </a:r>
            <a:endParaRPr lang="tr-T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27" y="5207918"/>
            <a:ext cx="749750" cy="942156"/>
          </a:xfrm>
          <a:prstGeom prst="rect">
            <a:avLst/>
          </a:prstGeom>
        </p:spPr>
      </p:pic>
      <p:sp>
        <p:nvSpPr>
          <p:cNvPr id="82" name="Dikdörtgen 81"/>
          <p:cNvSpPr/>
          <p:nvPr/>
        </p:nvSpPr>
        <p:spPr>
          <a:xfrm>
            <a:off x="6997403" y="5678996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Kalam Bold" panose="02000000000000000000" pitchFamily="2" charset="-94"/>
                <a:cs typeface="Kalam Bold" panose="02000000000000000000" pitchFamily="2" charset="-94"/>
              </a:rPr>
              <a:t>UYARI :</a:t>
            </a:r>
            <a:endParaRPr lang="tr-TR" sz="2800" b="1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154" y="3442148"/>
            <a:ext cx="2278137" cy="1631679"/>
          </a:xfrm>
          <a:prstGeom prst="rect">
            <a:avLst/>
          </a:prstGeom>
        </p:spPr>
      </p:pic>
      <p:sp>
        <p:nvSpPr>
          <p:cNvPr id="66" name="Yuvarlatılmış Dikdörtgen 65"/>
          <p:cNvSpPr/>
          <p:nvPr/>
        </p:nvSpPr>
        <p:spPr>
          <a:xfrm>
            <a:off x="6309603" y="1845954"/>
            <a:ext cx="5538306" cy="4621281"/>
          </a:xfrm>
          <a:prstGeom prst="roundRect">
            <a:avLst>
              <a:gd name="adj" fmla="val 2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8" name="Dikdörtgen 37"/>
          <p:cNvSpPr/>
          <p:nvPr/>
        </p:nvSpPr>
        <p:spPr>
          <a:xfrm>
            <a:off x="2060154" y="5290983"/>
            <a:ext cx="2478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</a:t>
            </a:r>
            <a:endParaRPr lang="tr-TR" sz="1200" dirty="0"/>
          </a:p>
        </p:txBody>
      </p:sp>
      <p:sp>
        <p:nvSpPr>
          <p:cNvPr id="39" name="Dikdörtgen 38"/>
          <p:cNvSpPr/>
          <p:nvPr/>
        </p:nvSpPr>
        <p:spPr>
          <a:xfrm>
            <a:off x="2463776" y="5131797"/>
            <a:ext cx="3770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dirty="0"/>
          </a:p>
        </p:txBody>
      </p:sp>
      <p:sp>
        <p:nvSpPr>
          <p:cNvPr id="40" name="Dikdörtgen 39"/>
          <p:cNvSpPr/>
          <p:nvPr/>
        </p:nvSpPr>
        <p:spPr>
          <a:xfrm>
            <a:off x="2771090" y="5172778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41" name="Dikdörtgen 40"/>
          <p:cNvSpPr/>
          <p:nvPr/>
        </p:nvSpPr>
        <p:spPr>
          <a:xfrm>
            <a:off x="3119683" y="5145579"/>
            <a:ext cx="31290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3815180" y="5138561"/>
            <a:ext cx="24878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3537445" y="515535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8114913" y="5403738"/>
            <a:ext cx="1612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</a:t>
            </a:r>
            <a:endParaRPr lang="tr-TR" sz="1200" dirty="0"/>
          </a:p>
        </p:txBody>
      </p:sp>
      <p:sp>
        <p:nvSpPr>
          <p:cNvPr id="58" name="Dikdörtgen 57"/>
          <p:cNvSpPr/>
          <p:nvPr/>
        </p:nvSpPr>
        <p:spPr>
          <a:xfrm>
            <a:off x="8395685" y="5269931"/>
            <a:ext cx="24878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dirty="0"/>
          </a:p>
        </p:txBody>
      </p:sp>
      <p:sp>
        <p:nvSpPr>
          <p:cNvPr id="60" name="Dikdörtgen 59"/>
          <p:cNvSpPr/>
          <p:nvPr/>
        </p:nvSpPr>
        <p:spPr>
          <a:xfrm>
            <a:off x="9091182" y="5262913"/>
            <a:ext cx="31290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dirty="0"/>
          </a:p>
        </p:txBody>
      </p:sp>
      <p:sp>
        <p:nvSpPr>
          <p:cNvPr id="61" name="Dikdörtgen 60"/>
          <p:cNvSpPr/>
          <p:nvPr/>
        </p:nvSpPr>
        <p:spPr>
          <a:xfrm>
            <a:off x="8813447" y="5279711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142533" y="498088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dirty="0"/>
          </a:p>
        </p:txBody>
      </p:sp>
      <p:sp>
        <p:nvSpPr>
          <p:cNvPr id="70" name="Dikdörtgen 69"/>
          <p:cNvSpPr/>
          <p:nvPr/>
        </p:nvSpPr>
        <p:spPr>
          <a:xfrm>
            <a:off x="9977443" y="50582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99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9" grpId="0"/>
      <p:bldP spid="52" grpId="0"/>
      <p:bldP spid="68" grpId="0"/>
      <p:bldP spid="69" grpId="0"/>
      <p:bldP spid="39" grpId="0"/>
      <p:bldP spid="40" grpId="0"/>
      <p:bldP spid="41" grpId="0"/>
      <p:bldP spid="42" grpId="0"/>
      <p:bldP spid="43" grpId="0"/>
      <p:bldP spid="58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Yuvarlatılmış Dikdörtgen 39"/>
          <p:cNvSpPr/>
          <p:nvPr/>
        </p:nvSpPr>
        <p:spPr>
          <a:xfrm>
            <a:off x="4291707" y="5604349"/>
            <a:ext cx="2576167" cy="617518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1222139"/>
            <a:chOff x="947671" y="703256"/>
            <a:chExt cx="10807429" cy="1222139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02065"/>
              <a:ext cx="10799334" cy="9233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Kaptaki özdeş musluklar aynı anda açıldığında suların ulaştıkları mesafeler şekildeki gibi olmaktadır. Buna göre K, L ve M noktalarındaki sıvı basınçları arasındaki ilişki nasıldır?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371" y="2541894"/>
            <a:ext cx="8127914" cy="2823833"/>
          </a:xfrm>
          <a:prstGeom prst="rect">
            <a:avLst/>
          </a:prstGeom>
        </p:spPr>
      </p:pic>
      <p:sp>
        <p:nvSpPr>
          <p:cNvPr id="43" name="Dikdörtgen 42"/>
          <p:cNvSpPr/>
          <p:nvPr/>
        </p:nvSpPr>
        <p:spPr>
          <a:xfrm>
            <a:off x="4351367" y="5934415"/>
            <a:ext cx="3441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……………….……………………</a:t>
            </a:r>
            <a:endParaRPr lang="tr-TR" sz="1200" dirty="0"/>
          </a:p>
        </p:txBody>
      </p:sp>
      <p:sp>
        <p:nvSpPr>
          <p:cNvPr id="44" name="Dikdörtgen 43"/>
          <p:cNvSpPr/>
          <p:nvPr/>
        </p:nvSpPr>
        <p:spPr>
          <a:xfrm>
            <a:off x="4655682" y="5780274"/>
            <a:ext cx="3770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tr-TR" dirty="0"/>
          </a:p>
        </p:txBody>
      </p:sp>
      <p:sp>
        <p:nvSpPr>
          <p:cNvPr id="47" name="Dikdörtgen 46"/>
          <p:cNvSpPr/>
          <p:nvPr/>
        </p:nvSpPr>
        <p:spPr>
          <a:xfrm>
            <a:off x="5081615" y="5814491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49" name="Dikdörtgen 48"/>
          <p:cNvSpPr/>
          <p:nvPr/>
        </p:nvSpPr>
        <p:spPr>
          <a:xfrm>
            <a:off x="5457504" y="5787292"/>
            <a:ext cx="32573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tr-TR" dirty="0"/>
          </a:p>
        </p:txBody>
      </p:sp>
      <p:sp>
        <p:nvSpPr>
          <p:cNvPr id="52" name="Dikdörtgen 51"/>
          <p:cNvSpPr/>
          <p:nvPr/>
        </p:nvSpPr>
        <p:spPr>
          <a:xfrm>
            <a:off x="6125705" y="5780274"/>
            <a:ext cx="35137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tr-TR" dirty="0"/>
          </a:p>
        </p:txBody>
      </p:sp>
      <p:sp>
        <p:nvSpPr>
          <p:cNvPr id="57" name="Dikdörtgen 56"/>
          <p:cNvSpPr/>
          <p:nvPr/>
        </p:nvSpPr>
        <p:spPr>
          <a:xfrm>
            <a:off x="5847970" y="5797072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71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52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Yuvarlatılmış Dikdörtgen 39"/>
          <p:cNvSpPr/>
          <p:nvPr/>
        </p:nvSpPr>
        <p:spPr>
          <a:xfrm>
            <a:off x="6711609" y="4156710"/>
            <a:ext cx="3764802" cy="617518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755344"/>
            <a:chOff x="947671" y="703256"/>
            <a:chExt cx="10807429" cy="755344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02065"/>
              <a:ext cx="10799334" cy="4565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Şekildeki su dolu kaptaki K, L, M ve N noktalarına etki eden sıvı basınçlarını karşılaştırınız.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ETKİNLİK-2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826142" y="4465469"/>
            <a:ext cx="3441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……………….………………………..………</a:t>
            </a:r>
            <a:endParaRPr lang="tr-TR" sz="1200" dirty="0"/>
          </a:p>
        </p:txBody>
      </p:sp>
      <p:sp>
        <p:nvSpPr>
          <p:cNvPr id="29" name="Dikdörtgen 28"/>
          <p:cNvSpPr/>
          <p:nvPr/>
        </p:nvSpPr>
        <p:spPr>
          <a:xfrm>
            <a:off x="7130457" y="4311328"/>
            <a:ext cx="35137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tr-TR" dirty="0"/>
          </a:p>
        </p:txBody>
      </p:sp>
      <p:sp>
        <p:nvSpPr>
          <p:cNvPr id="38" name="Dikdörtgen 37"/>
          <p:cNvSpPr/>
          <p:nvPr/>
        </p:nvSpPr>
        <p:spPr>
          <a:xfrm>
            <a:off x="7556390" y="4345545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41" name="Dikdörtgen 40"/>
          <p:cNvSpPr/>
          <p:nvPr/>
        </p:nvSpPr>
        <p:spPr>
          <a:xfrm>
            <a:off x="7932279" y="4331409"/>
            <a:ext cx="3770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8600480" y="4311328"/>
            <a:ext cx="32573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689" y="2396938"/>
            <a:ext cx="4139913" cy="3965141"/>
          </a:xfrm>
          <a:prstGeom prst="rect">
            <a:avLst/>
          </a:prstGeom>
        </p:spPr>
      </p:pic>
      <p:sp>
        <p:nvSpPr>
          <p:cNvPr id="37" name="Dikdörtgen 36"/>
          <p:cNvSpPr/>
          <p:nvPr/>
        </p:nvSpPr>
        <p:spPr>
          <a:xfrm>
            <a:off x="9227377" y="4326583"/>
            <a:ext cx="35137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8322745" y="4328126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8945410" y="436295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0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41" grpId="0"/>
      <p:bldP spid="42" grpId="0"/>
      <p:bldP spid="37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1170843"/>
            <a:chOff x="947671" y="703256"/>
            <a:chExt cx="10807429" cy="1170843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02065"/>
              <a:ext cx="10799334" cy="87203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Aşağıdaki </a:t>
              </a: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kaplarda belirtilen yüksekliklerde ve yoğunlukta sıvılar vardır. Buna göre sıvıların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kabın tabanlarına uyguladıkları basınçlar arasında nasıl bir ilişki vardır?</a:t>
              </a: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ETKİNLİK-3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4291707" y="5604349"/>
            <a:ext cx="2576167" cy="617518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4655682" y="5780274"/>
            <a:ext cx="3770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5081615" y="5814491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5457504" y="5787292"/>
            <a:ext cx="31290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dirty="0"/>
          </a:p>
        </p:txBody>
      </p:sp>
      <p:sp>
        <p:nvSpPr>
          <p:cNvPr id="47" name="Dikdörtgen 46"/>
          <p:cNvSpPr/>
          <p:nvPr/>
        </p:nvSpPr>
        <p:spPr>
          <a:xfrm>
            <a:off x="6125705" y="5780274"/>
            <a:ext cx="24878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dirty="0"/>
          </a:p>
        </p:txBody>
      </p:sp>
      <p:sp>
        <p:nvSpPr>
          <p:cNvPr id="49" name="Dikdörtgen 48"/>
          <p:cNvSpPr/>
          <p:nvPr/>
        </p:nvSpPr>
        <p:spPr>
          <a:xfrm>
            <a:off x="5847970" y="5797072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67" y="2568344"/>
            <a:ext cx="10501269" cy="2644898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4421275" y="588860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69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4" grpId="0"/>
      <p:bldP spid="4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p:sp>
        <p:nvSpPr>
          <p:cNvPr id="26" name="Yuvarlatılmış Dikdörtgen 25"/>
          <p:cNvSpPr/>
          <p:nvPr/>
        </p:nvSpPr>
        <p:spPr>
          <a:xfrm>
            <a:off x="3594020" y="1270165"/>
            <a:ext cx="8100676" cy="5313927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Yuvarlatılmış Dikdörtgen 28"/>
          <p:cNvSpPr/>
          <p:nvPr/>
        </p:nvSpPr>
        <p:spPr>
          <a:xfrm>
            <a:off x="3594020" y="1077645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3749331" y="1718932"/>
            <a:ext cx="7689526" cy="341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basıncını sıvının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sıvının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bağlıdır.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Yoğunlukları ve derinlikleri verilen sıvıların basıncını;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ağıntısından da bulabilirsiniz.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6374220" y="1863918"/>
            <a:ext cx="135165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derinliğine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8943960" y="1837301"/>
            <a:ext cx="163378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yoğunluğuna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458691" y="4135120"/>
            <a:ext cx="400417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Sıvı Basıncı = Derinlik  x  Yoğunluk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Bulut 3"/>
          <p:cNvSpPr/>
          <p:nvPr/>
        </p:nvSpPr>
        <p:spPr>
          <a:xfrm>
            <a:off x="5615534" y="5422053"/>
            <a:ext cx="3405288" cy="87677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/>
          <p:cNvSpPr/>
          <p:nvPr/>
        </p:nvSpPr>
        <p:spPr>
          <a:xfrm>
            <a:off x="6380774" y="5559525"/>
            <a:ext cx="1874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h x d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68189" y="4298112"/>
            <a:ext cx="4315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………………………………………….…………………………..</a:t>
            </a:r>
            <a:endParaRPr lang="tr-T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08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34" y="1926911"/>
            <a:ext cx="8163309" cy="3510223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1170843"/>
            <a:chOff x="947671" y="703256"/>
            <a:chExt cx="10807429" cy="1170843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02065"/>
              <a:ext cx="10799334" cy="87203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Aşağıdaki derinlikleri ve yoğunlukları verilen sıvıların kap tabanlarında oluşturdukları sıvı basınçları arasındaki ilişki nasıldır?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ETKİNLİK-4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4477262" y="5939045"/>
            <a:ext cx="2576167" cy="617518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4841237" y="6114970"/>
            <a:ext cx="24878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5267170" y="6149187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5615763" y="6121988"/>
            <a:ext cx="37702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dirty="0"/>
          </a:p>
        </p:txBody>
      </p:sp>
      <p:sp>
        <p:nvSpPr>
          <p:cNvPr id="47" name="Dikdörtgen 46"/>
          <p:cNvSpPr/>
          <p:nvPr/>
        </p:nvSpPr>
        <p:spPr>
          <a:xfrm>
            <a:off x="6311260" y="6114970"/>
            <a:ext cx="31290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dirty="0"/>
          </a:p>
        </p:txBody>
      </p:sp>
      <p:sp>
        <p:nvSpPr>
          <p:cNvPr id="49" name="Dikdörtgen 48"/>
          <p:cNvSpPr/>
          <p:nvPr/>
        </p:nvSpPr>
        <p:spPr>
          <a:xfrm>
            <a:off x="6033525" y="6131768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29" name="Dikdörtgen 28"/>
          <p:cNvSpPr/>
          <p:nvPr/>
        </p:nvSpPr>
        <p:spPr>
          <a:xfrm>
            <a:off x="2646088" y="5422223"/>
            <a:ext cx="133241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3h.2d=6hd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5358584" y="5386336"/>
            <a:ext cx="120417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4h.d=4hd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7914761" y="5390535"/>
            <a:ext cx="133241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2h.3d=6hd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28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4" grpId="0"/>
      <p:bldP spid="47" grpId="0"/>
      <p:bldP spid="49" grpId="0"/>
      <p:bldP spid="29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1236158"/>
            <a:chOff x="947671" y="703256"/>
            <a:chExt cx="10807429" cy="1236158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67380"/>
              <a:ext cx="10799334" cy="87203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ağızları kapalı kaplar yarı yüksekliğine kadar su ile doldurulmuştur. Buna göre kaplar ters çevrildiğinde K ve L kaplarının tabanlarına etki eden sıvı basınçları nasıl değişir?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Metin kutusu 28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SIVI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711" y="2594442"/>
            <a:ext cx="8664575" cy="269985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45527" y="5441406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tr-TR" sz="1200" dirty="0"/>
          </a:p>
        </p:txBody>
      </p:sp>
      <p:sp>
        <p:nvSpPr>
          <p:cNvPr id="22" name="Dikdörtgen 21"/>
          <p:cNvSpPr/>
          <p:nvPr/>
        </p:nvSpPr>
        <p:spPr>
          <a:xfrm>
            <a:off x="5496501" y="5549928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tr-TR" sz="1200" dirty="0"/>
          </a:p>
        </p:txBody>
      </p:sp>
      <p:sp>
        <p:nvSpPr>
          <p:cNvPr id="23" name="Dikdörtgen 22"/>
          <p:cNvSpPr/>
          <p:nvPr/>
        </p:nvSpPr>
        <p:spPr>
          <a:xfrm>
            <a:off x="8156422" y="5549928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tr-TR" sz="1200" dirty="0"/>
          </a:p>
        </p:txBody>
      </p:sp>
      <p:sp>
        <p:nvSpPr>
          <p:cNvPr id="24" name="Dikdörtgen 23"/>
          <p:cNvSpPr/>
          <p:nvPr/>
        </p:nvSpPr>
        <p:spPr>
          <a:xfrm>
            <a:off x="3068747" y="5256891"/>
            <a:ext cx="69762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5723187" y="5354123"/>
            <a:ext cx="123623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değişmez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8298118" y="5381527"/>
            <a:ext cx="77457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azalır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91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5.1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8465</TotalTime>
  <Words>986</Words>
  <Application>Microsoft Office PowerPoint</Application>
  <PresentationFormat>Geniş ekran</PresentationFormat>
  <Paragraphs>306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Gill Sans MT</vt:lpstr>
      <vt:lpstr>Kalam Bold</vt:lpstr>
      <vt:lpstr>Wingdings</vt:lpstr>
      <vt:lpstr>Office Theme</vt:lpstr>
      <vt:lpstr>Gallery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466</cp:revision>
  <dcterms:created xsi:type="dcterms:W3CDTF">2020-03-19T15:17:04Z</dcterms:created>
  <dcterms:modified xsi:type="dcterms:W3CDTF">2020-04-28T19:40:33Z</dcterms:modified>
</cp:coreProperties>
</file>